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2" r:id="rId3"/>
    <p:sldId id="346" r:id="rId4"/>
    <p:sldId id="347" r:id="rId5"/>
    <p:sldId id="354" r:id="rId6"/>
    <p:sldId id="348" r:id="rId7"/>
    <p:sldId id="349" r:id="rId8"/>
    <p:sldId id="350" r:id="rId9"/>
    <p:sldId id="351" r:id="rId10"/>
    <p:sldId id="352" r:id="rId11"/>
    <p:sldId id="353" r:id="rId12"/>
    <p:sldId id="367" r:id="rId13"/>
    <p:sldId id="358" r:id="rId14"/>
    <p:sldId id="360" r:id="rId15"/>
    <p:sldId id="361" r:id="rId16"/>
    <p:sldId id="368" r:id="rId17"/>
    <p:sldId id="364" r:id="rId18"/>
    <p:sldId id="365" r:id="rId19"/>
    <p:sldId id="369" r:id="rId20"/>
    <p:sldId id="3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71"/>
    <a:srgbClr val="993300"/>
    <a:srgbClr val="FF9900"/>
    <a:srgbClr val="CC00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67782" autoAdjust="0"/>
  </p:normalViewPr>
  <p:slideViewPr>
    <p:cSldViewPr snapToGrid="0">
      <p:cViewPr varScale="1">
        <p:scale>
          <a:sx n="35" d="100"/>
          <a:sy n="35" d="100"/>
        </p:scale>
        <p:origin x="922" y="2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ECCE38-3155-4BB4-A7C8-04BE6286755D}" type="datetimeFigureOut">
              <a:rPr lang="en-GB" smtClean="0"/>
              <a:t>15/11/2023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0818A-1A2A-43F0-8B51-2679D3A371A9}" type="slidenum">
              <a:rPr lang="en-GB" smtClean="0"/>
              <a:t>‹#›</a:t>
            </a:fld>
            <a:endParaRPr lang="en-GB" dirty="0"/>
          </a:p>
        </p:txBody>
      </p:sp>
    </p:spTree>
    <p:extLst>
      <p:ext uri="{BB962C8B-B14F-4D97-AF65-F5344CB8AC3E}">
        <p14:creationId xmlns:p14="http://schemas.microsoft.com/office/powerpoint/2010/main" val="11725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1</a:t>
            </a:fld>
            <a:endParaRPr lang="en-GB" dirty="0"/>
          </a:p>
        </p:txBody>
      </p:sp>
    </p:spTree>
    <p:extLst>
      <p:ext uri="{BB962C8B-B14F-4D97-AF65-F5344CB8AC3E}">
        <p14:creationId xmlns:p14="http://schemas.microsoft.com/office/powerpoint/2010/main" val="3442874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A </a:t>
            </a:r>
            <a:r>
              <a:rPr lang="en-GB" i="0" dirty="0" err="1"/>
              <a:t>LCGA</a:t>
            </a:r>
            <a:r>
              <a:rPr lang="en-GB" i="0" dirty="0"/>
              <a:t> will provide a similar model, one where we assume that there is a mixture of individuals in the sample, and each group or class of individuals have different propensities for distinctive developmental trajectories.</a:t>
            </a:r>
          </a:p>
          <a:p>
            <a:r>
              <a:rPr lang="en-GB" i="0" dirty="0"/>
              <a:t>  The key difference in LCGA is that we assume there is no variability within classes: all individuals within a class have the same growth parameter, follow the same developmental trajectory, with variation being only due to measurement error. </a:t>
            </a:r>
          </a:p>
        </p:txBody>
      </p:sp>
      <p:sp>
        <p:nvSpPr>
          <p:cNvPr id="4" name="Slide Number Placeholder 3"/>
          <p:cNvSpPr>
            <a:spLocks noGrp="1"/>
          </p:cNvSpPr>
          <p:nvPr>
            <p:ph type="sldNum" sz="quarter" idx="5"/>
          </p:nvPr>
        </p:nvSpPr>
        <p:spPr/>
        <p:txBody>
          <a:bodyPr/>
          <a:lstStyle/>
          <a:p>
            <a:fld id="{A8C0818A-1A2A-43F0-8B51-2679D3A371A9}" type="slidenum">
              <a:rPr lang="en-GB" smtClean="0"/>
              <a:t>10</a:t>
            </a:fld>
            <a:endParaRPr lang="en-GB" dirty="0"/>
          </a:p>
        </p:txBody>
      </p:sp>
    </p:spTree>
    <p:extLst>
      <p:ext uri="{BB962C8B-B14F-4D97-AF65-F5344CB8AC3E}">
        <p14:creationId xmlns:p14="http://schemas.microsoft.com/office/powerpoint/2010/main" val="251519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difference between the models can be illustrated by looking at these graphs. Assume that the one-size-fits-all model provides a similar distribution of a growth parameter, which, by they way, is not normal. The GMM can represent this distribution by indicating different classes that have different averages of the parameter, but they are all distributed normally around their respective average. These normal distributions represent the intra-class variation. </a:t>
            </a:r>
          </a:p>
        </p:txBody>
      </p:sp>
      <p:sp>
        <p:nvSpPr>
          <p:cNvPr id="4" name="Slide Number Placeholder 3"/>
          <p:cNvSpPr>
            <a:spLocks noGrp="1"/>
          </p:cNvSpPr>
          <p:nvPr>
            <p:ph type="sldNum" sz="quarter" idx="5"/>
          </p:nvPr>
        </p:nvSpPr>
        <p:spPr/>
        <p:txBody>
          <a:bodyPr/>
          <a:lstStyle/>
          <a:p>
            <a:fld id="{A8C0818A-1A2A-43F0-8B51-2679D3A371A9}" type="slidenum">
              <a:rPr lang="en-GB" smtClean="0"/>
              <a:t>11</a:t>
            </a:fld>
            <a:endParaRPr lang="en-GB" dirty="0"/>
          </a:p>
        </p:txBody>
      </p:sp>
    </p:spTree>
    <p:extLst>
      <p:ext uri="{BB962C8B-B14F-4D97-AF65-F5344CB8AC3E}">
        <p14:creationId xmlns:p14="http://schemas.microsoft.com/office/powerpoint/2010/main" val="899953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err="1"/>
              <a:t>LCGA</a:t>
            </a:r>
            <a:r>
              <a:rPr lang="en-GB" i="0" dirty="0"/>
              <a:t> will instead represent the distribution by indicating different classes that have different parameters, but with no variation around the intra-class variation.  Since there is no variation within classes, more classes will be estimated to adequately represent the full distribution, as we can see here. </a:t>
            </a:r>
          </a:p>
        </p:txBody>
      </p:sp>
      <p:sp>
        <p:nvSpPr>
          <p:cNvPr id="4" name="Slide Number Placeholder 3"/>
          <p:cNvSpPr>
            <a:spLocks noGrp="1"/>
          </p:cNvSpPr>
          <p:nvPr>
            <p:ph type="sldNum" sz="quarter" idx="5"/>
          </p:nvPr>
        </p:nvSpPr>
        <p:spPr/>
        <p:txBody>
          <a:bodyPr/>
          <a:lstStyle/>
          <a:p>
            <a:fld id="{A8C0818A-1A2A-43F0-8B51-2679D3A371A9}" type="slidenum">
              <a:rPr lang="en-GB" smtClean="0"/>
              <a:t>12</a:t>
            </a:fld>
            <a:endParaRPr lang="en-GB" dirty="0"/>
          </a:p>
        </p:txBody>
      </p:sp>
    </p:spTree>
    <p:extLst>
      <p:ext uri="{BB962C8B-B14F-4D97-AF65-F5344CB8AC3E}">
        <p14:creationId xmlns:p14="http://schemas.microsoft.com/office/powerpoint/2010/main" val="162446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 want to emphasise once again that these group-based models are probabilistic, so the relationships between observed and latent variables are estimated with error. This also means that the classification of individuals in different trajectory groups is not certain, but there is some level of uncertainty, and it is important to take this into account, in particular when we want to test the association between trajectory groups and predictors, or how trajectory groups respond to treatments or predict other distal outcomes. </a:t>
            </a:r>
          </a:p>
        </p:txBody>
      </p:sp>
      <p:sp>
        <p:nvSpPr>
          <p:cNvPr id="4" name="Slide Number Placeholder 3"/>
          <p:cNvSpPr>
            <a:spLocks noGrp="1"/>
          </p:cNvSpPr>
          <p:nvPr>
            <p:ph type="sldNum" sz="quarter" idx="5"/>
          </p:nvPr>
        </p:nvSpPr>
        <p:spPr/>
        <p:txBody>
          <a:bodyPr/>
          <a:lstStyle/>
          <a:p>
            <a:fld id="{A8C0818A-1A2A-43F0-8B51-2679D3A371A9}" type="slidenum">
              <a:rPr lang="en-GB" smtClean="0"/>
              <a:t>13</a:t>
            </a:fld>
            <a:endParaRPr lang="en-GB" dirty="0"/>
          </a:p>
        </p:txBody>
      </p:sp>
    </p:spTree>
    <p:extLst>
      <p:ext uri="{BB962C8B-B14F-4D97-AF65-F5344CB8AC3E}">
        <p14:creationId xmlns:p14="http://schemas.microsoft.com/office/powerpoint/2010/main" val="3207184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This uncertainty is reflected in some of the key parameters of the models. </a:t>
            </a:r>
          </a:p>
          <a:p>
            <a:r>
              <a:rPr lang="en-GB" i="0" dirty="0"/>
              <a:t>As well as the class-specific growth parameters represented in this figure as i, s, and q, for intercept, linear slope and quadratic slope respectively, a second key parameter is the latent classes prevalence, that is the probability that a random individual will be in latent class 1, 2 or 3. These probabilities sum up to 1, meaning that every individual is supposed to belong only to one class. In the example here, 45% of participants are estimated to belong to latent class 1. </a:t>
            </a:r>
          </a:p>
        </p:txBody>
      </p:sp>
      <p:sp>
        <p:nvSpPr>
          <p:cNvPr id="4" name="Slide Number Placeholder 3"/>
          <p:cNvSpPr>
            <a:spLocks noGrp="1"/>
          </p:cNvSpPr>
          <p:nvPr>
            <p:ph type="sldNum" sz="quarter" idx="5"/>
          </p:nvPr>
        </p:nvSpPr>
        <p:spPr/>
        <p:txBody>
          <a:bodyPr/>
          <a:lstStyle/>
          <a:p>
            <a:fld id="{A8C0818A-1A2A-43F0-8B51-2679D3A371A9}" type="slidenum">
              <a:rPr lang="en-GB" smtClean="0"/>
              <a:t>14</a:t>
            </a:fld>
            <a:endParaRPr lang="en-GB" dirty="0"/>
          </a:p>
        </p:txBody>
      </p:sp>
    </p:spTree>
    <p:extLst>
      <p:ext uri="{BB962C8B-B14F-4D97-AF65-F5344CB8AC3E}">
        <p14:creationId xmlns:p14="http://schemas.microsoft.com/office/powerpoint/2010/main" val="1892819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other important parameter is individuals’ probability of being in each of the latent classes estimated, which is called the posterior probability. We can see this individual highlighted here for example has 56% probability of being in class 1, 33% of being in class 2, 21% of being in class 3. So the individual has a higher probability of being in class 1, but you can see this affiliation is not certain, and there is some margin of error.  The posterior probabilities sum up to 1, which means that despite this uncertainty, each individual is supposed to belong to one class or another. </a:t>
            </a:r>
          </a:p>
        </p:txBody>
      </p:sp>
      <p:sp>
        <p:nvSpPr>
          <p:cNvPr id="4" name="Slide Number Placeholder 3"/>
          <p:cNvSpPr>
            <a:spLocks noGrp="1"/>
          </p:cNvSpPr>
          <p:nvPr>
            <p:ph type="sldNum" sz="quarter" idx="5"/>
          </p:nvPr>
        </p:nvSpPr>
        <p:spPr/>
        <p:txBody>
          <a:bodyPr/>
          <a:lstStyle/>
          <a:p>
            <a:fld id="{A8C0818A-1A2A-43F0-8B51-2679D3A371A9}" type="slidenum">
              <a:rPr lang="en-GB" smtClean="0"/>
              <a:t>15</a:t>
            </a:fld>
            <a:endParaRPr lang="en-GB" dirty="0"/>
          </a:p>
        </p:txBody>
      </p:sp>
    </p:spTree>
    <p:extLst>
      <p:ext uri="{BB962C8B-B14F-4D97-AF65-F5344CB8AC3E}">
        <p14:creationId xmlns:p14="http://schemas.microsoft.com/office/powerpoint/2010/main" val="10024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The statistic entropy represents the precision of this classification. Entropy varies from 0, which represents a case where all the participants have the same probability of being in class 1, 2 or 3. Entropy 1 represents a case where all the participants are certain to belong to one class or another. So the closer the Entropy is to 1, the more precise the classification. </a:t>
            </a:r>
          </a:p>
        </p:txBody>
      </p:sp>
      <p:sp>
        <p:nvSpPr>
          <p:cNvPr id="4" name="Slide Number Placeholder 3"/>
          <p:cNvSpPr>
            <a:spLocks noGrp="1"/>
          </p:cNvSpPr>
          <p:nvPr>
            <p:ph type="sldNum" sz="quarter" idx="5"/>
          </p:nvPr>
        </p:nvSpPr>
        <p:spPr/>
        <p:txBody>
          <a:bodyPr/>
          <a:lstStyle/>
          <a:p>
            <a:fld id="{A8C0818A-1A2A-43F0-8B51-2679D3A371A9}" type="slidenum">
              <a:rPr lang="en-GB" smtClean="0"/>
              <a:t>16</a:t>
            </a:fld>
            <a:endParaRPr lang="en-GB" dirty="0"/>
          </a:p>
        </p:txBody>
      </p:sp>
    </p:spTree>
    <p:extLst>
      <p:ext uri="{BB962C8B-B14F-4D97-AF65-F5344CB8AC3E}">
        <p14:creationId xmlns:p14="http://schemas.microsoft.com/office/powerpoint/2010/main" val="2327576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Finally, in determining the number of trajectory classes we need to adequately represent the inter-personal variability, whether we apply </a:t>
            </a:r>
            <a:r>
              <a:rPr lang="en-GB" i="0" dirty="0" err="1"/>
              <a:t>GMM</a:t>
            </a:r>
            <a:r>
              <a:rPr lang="en-GB" i="0" dirty="0"/>
              <a:t> or </a:t>
            </a:r>
            <a:r>
              <a:rPr lang="en-GB" i="0" dirty="0" err="1"/>
              <a:t>LCGA</a:t>
            </a:r>
            <a:r>
              <a:rPr lang="en-GB" i="0" dirty="0"/>
              <a:t>, we need to consider a series of statistics, including model fit, information criteria, and even Entropy, see my presentation on </a:t>
            </a:r>
            <a:r>
              <a:rPr lang="en-GB" i="0" dirty="0" err="1"/>
              <a:t>LCA</a:t>
            </a:r>
            <a:r>
              <a:rPr lang="en-GB" i="0" dirty="0"/>
              <a:t> for </a:t>
            </a:r>
            <a:r>
              <a:rPr lang="en-GB" i="0" dirty="0" err="1"/>
              <a:t>NCRM</a:t>
            </a:r>
            <a:r>
              <a:rPr lang="en-GB" i="0" dirty="0"/>
              <a:t>. </a:t>
            </a:r>
          </a:p>
          <a:p>
            <a:r>
              <a:rPr lang="en-GB" i="0" dirty="0"/>
              <a:t>However, it is important to exert some judgment and not blindly follow the statistics. And the judgment we need to exert is whether the models we are estimating represent the main features of the data in a parsimonious way, that is, in ways that are reducing complexity, but also in successful way, that is in ways that allow to evidence important features of the data.   </a:t>
            </a:r>
          </a:p>
          <a:p>
            <a:r>
              <a:rPr lang="en-GB" i="0" dirty="0"/>
              <a:t>  Some of the key criteria for a successful trajectory model can be: </a:t>
            </a:r>
          </a:p>
          <a:p>
            <a:r>
              <a:rPr lang="en-GB" i="0" dirty="0"/>
              <a:t>  </a:t>
            </a:r>
            <a:r>
              <a:rPr lang="en-GB" dirty="0"/>
              <a:t>Do groups differ in characteristics or experiences previous to the variable collection?</a:t>
            </a:r>
          </a:p>
          <a:p>
            <a:r>
              <a:rPr lang="en-GB" dirty="0"/>
              <a:t>  Do groups differ in distal outcomes?</a:t>
            </a:r>
          </a:p>
          <a:p>
            <a:r>
              <a:rPr lang="en-GB" dirty="0"/>
              <a:t>  Do groups display different trajectories in other processes?</a:t>
            </a:r>
          </a:p>
          <a:p>
            <a:endParaRPr lang="en-GB" i="0" dirty="0"/>
          </a:p>
          <a:p>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17</a:t>
            </a:fld>
            <a:endParaRPr lang="en-GB" dirty="0"/>
          </a:p>
        </p:txBody>
      </p:sp>
    </p:spTree>
    <p:extLst>
      <p:ext uri="{BB962C8B-B14F-4D97-AF65-F5344CB8AC3E}">
        <p14:creationId xmlns:p14="http://schemas.microsoft.com/office/powerpoint/2010/main" val="1256625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If they do, the groups serve some substantive purpose, otherwise not! </a:t>
            </a:r>
          </a:p>
          <a:p>
            <a:endParaRPr lang="en-GB" i="0" dirty="0"/>
          </a:p>
          <a:p>
            <a:r>
              <a:rPr lang="en-GB" i="0" dirty="0"/>
              <a:t>Refer to presentation where covariates, distal outcomes, parallel processes are presented</a:t>
            </a:r>
          </a:p>
        </p:txBody>
      </p:sp>
      <p:sp>
        <p:nvSpPr>
          <p:cNvPr id="4" name="Slide Number Placeholder 3"/>
          <p:cNvSpPr>
            <a:spLocks noGrp="1"/>
          </p:cNvSpPr>
          <p:nvPr>
            <p:ph type="sldNum" sz="quarter" idx="5"/>
          </p:nvPr>
        </p:nvSpPr>
        <p:spPr/>
        <p:txBody>
          <a:bodyPr/>
          <a:lstStyle/>
          <a:p>
            <a:fld id="{A8C0818A-1A2A-43F0-8B51-2679D3A371A9}" type="slidenum">
              <a:rPr lang="en-GB" smtClean="0"/>
              <a:t>18</a:t>
            </a:fld>
            <a:endParaRPr lang="en-GB" dirty="0"/>
          </a:p>
        </p:txBody>
      </p:sp>
    </p:spTree>
    <p:extLst>
      <p:ext uri="{BB962C8B-B14F-4D97-AF65-F5344CB8AC3E}">
        <p14:creationId xmlns:p14="http://schemas.microsoft.com/office/powerpoint/2010/main" val="98073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19</a:t>
            </a:fld>
            <a:endParaRPr lang="en-GB" dirty="0"/>
          </a:p>
        </p:txBody>
      </p:sp>
    </p:spTree>
    <p:extLst>
      <p:ext uri="{BB962C8B-B14F-4D97-AF65-F5344CB8AC3E}">
        <p14:creationId xmlns:p14="http://schemas.microsoft.com/office/powerpoint/2010/main" val="7305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explain the logic of trajectory-based group models by comparing this to growth models.</a:t>
            </a:r>
          </a:p>
          <a:p>
            <a:r>
              <a:rPr lang="en-GB" dirty="0"/>
              <a:t>I will outline the key characteristics and parameters of trajectory-based group models.</a:t>
            </a:r>
          </a:p>
          <a:p>
            <a:r>
              <a:rPr lang="en-GB" dirty="0"/>
              <a:t>Finally, illustrate criteria for determining the number of groups. </a:t>
            </a:r>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2</a:t>
            </a:fld>
            <a:endParaRPr lang="en-GB" dirty="0"/>
          </a:p>
        </p:txBody>
      </p:sp>
    </p:spTree>
    <p:extLst>
      <p:ext uri="{BB962C8B-B14F-4D97-AF65-F5344CB8AC3E}">
        <p14:creationId xmlns:p14="http://schemas.microsoft.com/office/powerpoint/2010/main" val="4095439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20</a:t>
            </a:fld>
            <a:endParaRPr lang="en-GB" dirty="0"/>
          </a:p>
        </p:txBody>
      </p:sp>
    </p:spTree>
    <p:extLst>
      <p:ext uri="{BB962C8B-B14F-4D97-AF65-F5344CB8AC3E}">
        <p14:creationId xmlns:p14="http://schemas.microsoft.com/office/powerpoint/2010/main" val="212562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studies we are interested in developmental trajectories, that is, how an outcome like a behaviour or a competence, change over time. </a:t>
            </a:r>
          </a:p>
          <a:p>
            <a:r>
              <a:rPr lang="en-GB" dirty="0"/>
              <a:t>In many instances we may consider examples like the one represented here, where we may be satisfied that most participants follow a single trajectory on average, with some variability around this trajectory that represents sources of variation unaccounted for. </a:t>
            </a:r>
          </a:p>
          <a:p>
            <a:r>
              <a:rPr lang="en-GB" dirty="0"/>
              <a:t>   A similar trajectory is defined by parameters that describe the trajectory of the variable, called growth parameters. These parameters include an intercept, which represents the variable status at the point where we decide to start our observations, and slope parameters that represent the outcome rate of change per units of time. I will discuss these later in the presentation. </a:t>
            </a:r>
          </a:p>
          <a:p>
            <a:r>
              <a:rPr lang="en-GB" dirty="0"/>
              <a:t>  The main point here is that we use a model that we can call “one-size-fits all”, we assume that participants generally follow this trajectory, and variations across individuals' growth parameters follow a predefined distribution, for example normal distributions around the average growth parameters. </a:t>
            </a:r>
          </a:p>
          <a:p>
            <a:endParaRPr lang="en-GB" dirty="0"/>
          </a:p>
          <a:p>
            <a:endParaRPr lang="en-GB" dirty="0"/>
          </a:p>
        </p:txBody>
      </p:sp>
      <p:sp>
        <p:nvSpPr>
          <p:cNvPr id="4" name="Slide Number Placeholder 3"/>
          <p:cNvSpPr>
            <a:spLocks noGrp="1"/>
          </p:cNvSpPr>
          <p:nvPr>
            <p:ph type="sldNum" sz="quarter" idx="5"/>
          </p:nvPr>
        </p:nvSpPr>
        <p:spPr/>
        <p:txBody>
          <a:bodyPr/>
          <a:lstStyle/>
          <a:p>
            <a:fld id="{A8C0818A-1A2A-43F0-8B51-2679D3A371A9}" type="slidenum">
              <a:rPr lang="en-GB" smtClean="0"/>
              <a:t>3</a:t>
            </a:fld>
            <a:endParaRPr lang="en-GB" dirty="0"/>
          </a:p>
        </p:txBody>
      </p:sp>
    </p:spTree>
    <p:extLst>
      <p:ext uri="{BB962C8B-B14F-4D97-AF65-F5344CB8AC3E}">
        <p14:creationId xmlns:p14="http://schemas.microsoft.com/office/powerpoint/2010/main" val="317427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many fields theories assume that this one-size-fits-all approach is inadequate. In clinical and developmental psychology, for example, there is a long tradition of theories that assume there are </a:t>
            </a:r>
            <a:r>
              <a:rPr lang="en-GB" i="1" dirty="0"/>
              <a:t>typical </a:t>
            </a:r>
            <a:r>
              <a:rPr lang="en-GB" i="0" dirty="0"/>
              <a:t>developmental trajectories where people that do not develop significant mental health issues, but other individuals follow </a:t>
            </a:r>
            <a:r>
              <a:rPr lang="en-GB" i="1" dirty="0"/>
              <a:t>atypical trajectories</a:t>
            </a:r>
            <a:r>
              <a:rPr lang="en-GB" i="0" dirty="0"/>
              <a:t> where they display significant mental health issues at various ages, or at various times (e.g. following a traumatic event). In this graph for example, I plotted fictional data where the lines represent the trajectories of different individuals, highlighting how there may be different trajectories groups, see for example the difference between the red and the black trajectories.</a:t>
            </a:r>
          </a:p>
          <a:p>
            <a:r>
              <a:rPr lang="en-GB" i="0" dirty="0"/>
              <a:t>Theories that assume different groups of people with different developmental trajectories sometimes assume that there may be different aetiologies, that is different causal mechanisms that explain differences in the development of the outcome, or that different trajectories are the result of exposure to different events over time. These theories often assume that these groups of individuals can respond differently to various interventions and treatments.</a:t>
            </a:r>
          </a:p>
          <a:p>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4</a:t>
            </a:fld>
            <a:endParaRPr lang="en-GB" dirty="0"/>
          </a:p>
        </p:txBody>
      </p:sp>
    </p:spTree>
    <p:extLst>
      <p:ext uri="{BB962C8B-B14F-4D97-AF65-F5344CB8AC3E}">
        <p14:creationId xmlns:p14="http://schemas.microsoft.com/office/powerpoint/2010/main" val="2711256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a similar theory is provided by Moffit’s taxonomy of antisocial behaviour, and here you have a QR code that directs you to this paper.  Moffit hypothesised that there may be two qualitatively different groups of adolescents that engage in antisocial behaviour. One small group includes adolescents that engage in antisocial behaviour from an earlier age and continue to engage in antisocial behaviour after adolescence, those represented by the red line in this graph. Moffit suggested that the causal mechanisms that lead to this life-course antisocial behaviour involve early neuropsychological problems that lead to an accumulation of risk factors, e.g. family conflict.</a:t>
            </a:r>
          </a:p>
          <a:p>
            <a:r>
              <a:rPr lang="en-GB" dirty="0"/>
              <a:t>A larger group of adolescents, the green line here, engage in antisocial behaviour in adolescence only, and they do so because they want to emulate antisocial peers that are perceived as more independent at a time when affirming their own independence is important. Once these adolescents transition into adult roles and acquire financial and affective autonomy, they are no longer motivated to engage in antisocial behaviour. </a:t>
            </a:r>
          </a:p>
          <a:p>
            <a:endParaRPr lang="en-GB" i="0" dirty="0"/>
          </a:p>
          <a:p>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5</a:t>
            </a:fld>
            <a:endParaRPr lang="en-GB" dirty="0"/>
          </a:p>
        </p:txBody>
      </p:sp>
    </p:spTree>
    <p:extLst>
      <p:ext uri="{BB962C8B-B14F-4D97-AF65-F5344CB8AC3E}">
        <p14:creationId xmlns:p14="http://schemas.microsoft.com/office/powerpoint/2010/main" val="323594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So, how can we identify these trajectory groups?</a:t>
            </a:r>
          </a:p>
          <a:p>
            <a:r>
              <a:rPr lang="en-GB" i="0" dirty="0"/>
              <a:t>  Traditionally researchers had used arbitrary categorisation rules. In the example in this graph we plot each individual’s intercept (starting point) and estimate their variable change over time, and come up with some sensible criteria for classification. </a:t>
            </a:r>
          </a:p>
          <a:p>
            <a:r>
              <a:rPr lang="en-GB" i="0" dirty="0"/>
              <a:t> The problems with these criteria are that we must assume a-priori that these trajectory groups exist, and we do not have formal statistical tests to check if there is enough variation in the developmental trajectories to support the existence of different trajectories groups.</a:t>
            </a:r>
          </a:p>
          <a:p>
            <a:r>
              <a:rPr lang="en-GB" i="0" dirty="0"/>
              <a:t>Furthermore, arbitrary criteria do not provide information about the adequacy and precision of these classifications. And finally, we would rely on the observed trajectories with few means to disentangle “true” variation from error variation. </a:t>
            </a:r>
          </a:p>
        </p:txBody>
      </p:sp>
      <p:sp>
        <p:nvSpPr>
          <p:cNvPr id="4" name="Slide Number Placeholder 3"/>
          <p:cNvSpPr>
            <a:spLocks noGrp="1"/>
          </p:cNvSpPr>
          <p:nvPr>
            <p:ph type="sldNum" sz="quarter" idx="5"/>
          </p:nvPr>
        </p:nvSpPr>
        <p:spPr/>
        <p:txBody>
          <a:bodyPr/>
          <a:lstStyle/>
          <a:p>
            <a:fld id="{A8C0818A-1A2A-43F0-8B51-2679D3A371A9}" type="slidenum">
              <a:rPr lang="en-GB" smtClean="0"/>
              <a:t>6</a:t>
            </a:fld>
            <a:endParaRPr lang="en-GB" dirty="0"/>
          </a:p>
        </p:txBody>
      </p:sp>
    </p:spTree>
    <p:extLst>
      <p:ext uri="{BB962C8B-B14F-4D97-AF65-F5344CB8AC3E}">
        <p14:creationId xmlns:p14="http://schemas.microsoft.com/office/powerpoint/2010/main" val="6114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A solution to these problems is provided by the development of Mixture and group based models, which I will articulate in these presentations. </a:t>
            </a:r>
          </a:p>
          <a:p>
            <a:r>
              <a:rPr lang="en-GB" i="0" dirty="0"/>
              <a:t>I will focus particularly on Growth Mixture Models and Latent Class Growth Analysis.</a:t>
            </a:r>
          </a:p>
          <a:p>
            <a:r>
              <a:rPr lang="en-GB" i="0" dirty="0"/>
              <a:t>  These are person-centred approaches, that is, they assume that a sample is made up of a mixture of individuals with different propensities for some behaviour. The goal of these approaches is to identify a limited number of groups that </a:t>
            </a:r>
            <a:r>
              <a:rPr lang="en-GB" i="0" dirty="0" err="1"/>
              <a:t>ade’quately</a:t>
            </a:r>
            <a:r>
              <a:rPr lang="en-GB" i="0" dirty="0"/>
              <a:t> explain the variation in individuals’ trajectories we observe. </a:t>
            </a:r>
          </a:p>
          <a:p>
            <a:r>
              <a:rPr lang="en-GB" i="0" dirty="0"/>
              <a:t>The methods I will present are based on Latent Class Analysis, and if you want to know more about this, I refer to another resource I prepared for </a:t>
            </a:r>
            <a:r>
              <a:rPr lang="en-GB" i="0" dirty="0" err="1"/>
              <a:t>NCRM</a:t>
            </a:r>
            <a:r>
              <a:rPr lang="en-GB" i="0" dirty="0"/>
              <a:t>.</a:t>
            </a:r>
          </a:p>
          <a:p>
            <a:r>
              <a:rPr lang="en-GB" i="0" dirty="0"/>
              <a:t>These methods are based on probability methods and therefore have many advantages compared to ad-hoc rules for categorisation.</a:t>
            </a:r>
          </a:p>
          <a:p>
            <a:r>
              <a:rPr lang="en-GB" i="0" dirty="0"/>
              <a:t>-They allow to test if a person-centred approach is warranted and provides a more adequate representation compared to a one-size-fits-all approach. </a:t>
            </a:r>
          </a:p>
          <a:p>
            <a:r>
              <a:rPr lang="en-GB" i="0" dirty="0"/>
              <a:t>-They allow to assess the precision of the categorisation by providing probabilities of individuals being in one trajectory group or another: In this way we can check the level of uncertainty in assigning participants to trajectory groups.</a:t>
            </a:r>
          </a:p>
          <a:p>
            <a:r>
              <a:rPr lang="en-GB" i="0" dirty="0"/>
              <a:t>-They also allow to disentangle random variation in the variables from real variation.</a:t>
            </a:r>
          </a:p>
          <a:p>
            <a:r>
              <a:rPr lang="en-GB" i="0" dirty="0"/>
              <a:t>Finally, assuming different trajectories groups can also help relax some restrictive assumptions in one-size-fits-all growth models, as I will explain later in this presentation. </a:t>
            </a:r>
          </a:p>
        </p:txBody>
      </p:sp>
      <p:sp>
        <p:nvSpPr>
          <p:cNvPr id="4" name="Slide Number Placeholder 3"/>
          <p:cNvSpPr>
            <a:spLocks noGrp="1"/>
          </p:cNvSpPr>
          <p:nvPr>
            <p:ph type="sldNum" sz="quarter" idx="5"/>
          </p:nvPr>
        </p:nvSpPr>
        <p:spPr/>
        <p:txBody>
          <a:bodyPr/>
          <a:lstStyle/>
          <a:p>
            <a:fld id="{A8C0818A-1A2A-43F0-8B51-2679D3A371A9}" type="slidenum">
              <a:rPr lang="en-GB" smtClean="0"/>
              <a:t>7</a:t>
            </a:fld>
            <a:endParaRPr lang="en-GB" dirty="0"/>
          </a:p>
        </p:txBody>
      </p:sp>
    </p:spTree>
    <p:extLst>
      <p:ext uri="{BB962C8B-B14F-4D97-AF65-F5344CB8AC3E}">
        <p14:creationId xmlns:p14="http://schemas.microsoft.com/office/powerpoint/2010/main" val="262284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Before describing the trajectory group models, I want to provide an example of latent growth curve model, which is the basis for understanding the person-centred models.</a:t>
            </a:r>
          </a:p>
          <a:p>
            <a:r>
              <a:rPr lang="en-GB" i="0" dirty="0"/>
              <a:t>  We start from an interest in </a:t>
            </a:r>
            <a:r>
              <a:rPr lang="en-GB" i="1" dirty="0"/>
              <a:t>longitudinal </a:t>
            </a:r>
            <a:r>
              <a:rPr lang="en-GB" i="0" dirty="0"/>
              <a:t> data, that is a variable collected at least on three different occasions or more. In the figure here the variable is collected over 5 occasions. </a:t>
            </a:r>
          </a:p>
          <a:p>
            <a:r>
              <a:rPr lang="en-GB" i="0" dirty="0"/>
              <a:t>  The variable can be continuous, dichotomous, e.g. depression vs. no depression, or ordered categorical, e.g. drug use from none to occasional to frequent. </a:t>
            </a:r>
          </a:p>
          <a:p>
            <a:r>
              <a:rPr lang="en-GB" i="0" dirty="0"/>
              <a:t> Change across time can be represented by different models, e.g. multilevel regression models, but here I focus on a latent variable model. The basic idea is that we can represent the intercept, the initial status of the variable at time 0, the time we take as the start of our observations, as a latent variable. The 1s in the arrows from the intercept to the observe variables indicate that the relationship between these observed variables and the latent intercept that explains them is constant, that is, the intercept represent a value of the outcome that does not change, since it’s the level at which all individual start, on average. </a:t>
            </a:r>
          </a:p>
          <a:p>
            <a:r>
              <a:rPr lang="en-GB" i="0" dirty="0"/>
              <a:t>  The slope is a second latent variable, and explains the rate of change in the outcome. The blue numbers in the arrows from the slope to the variables represent the time factors that multiply the effect of the slope. Namely, the association between the latent slope and the variable at start of the study is multiplied by 0, meaning that the level of the variable at the start of the study is only affected by the intercept. The effect of the slope on the observed variables is then multiplied by numbers representing the increase in unit of times passing. So, if the slope is estimated as being 1.5 for example, the level of the outcome at time 1 will increase by 1.5, while it will increase by 3 (i.e. 1.5 times 2) by time 2, and so on. The slope in this case represents a linear trajectory where for every year that after the start of the study the level of the variable observed increases by a factor of 1.5 on average. </a:t>
            </a:r>
          </a:p>
          <a:p>
            <a:r>
              <a:rPr lang="en-GB" i="0" dirty="0"/>
              <a:t> Note that these latent variables have Variance, which means that each individual display some variation, different values above or below the average initial status and rate of change. These variations can also be correlated, providing a covariance.</a:t>
            </a:r>
          </a:p>
          <a:p>
            <a:r>
              <a:rPr lang="en-GB" i="0" dirty="0"/>
              <a:t>  One assumption is usually that variation around the intercept and slope are normally distributed.  </a:t>
            </a:r>
          </a:p>
        </p:txBody>
      </p:sp>
      <p:sp>
        <p:nvSpPr>
          <p:cNvPr id="4" name="Slide Number Placeholder 3"/>
          <p:cNvSpPr>
            <a:spLocks noGrp="1"/>
          </p:cNvSpPr>
          <p:nvPr>
            <p:ph type="sldNum" sz="quarter" idx="5"/>
          </p:nvPr>
        </p:nvSpPr>
        <p:spPr/>
        <p:txBody>
          <a:bodyPr/>
          <a:lstStyle/>
          <a:p>
            <a:fld id="{A8C0818A-1A2A-43F0-8B51-2679D3A371A9}" type="slidenum">
              <a:rPr lang="en-GB" smtClean="0"/>
              <a:t>8</a:t>
            </a:fld>
            <a:endParaRPr lang="en-GB" dirty="0"/>
          </a:p>
        </p:txBody>
      </p:sp>
    </p:spTree>
    <p:extLst>
      <p:ext uri="{BB962C8B-B14F-4D97-AF65-F5344CB8AC3E}">
        <p14:creationId xmlns:p14="http://schemas.microsoft.com/office/powerpoint/2010/main" val="280107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A Growth Mixture Model takes the growth model described before, but assumes that the sample is made up of a mixture of individuals that have different average growth parameters, different intercepts and slopes</a:t>
            </a:r>
          </a:p>
          <a:p>
            <a:r>
              <a:rPr lang="en-GB" i="0" dirty="0"/>
              <a:t>  These groups cannot be directly observed, but we can infer them by looking at the growth parameters of different individuals.  We can thus estimate different latent classes where individuals in each class share the same propensity for displaying a certain developmental trajectory.</a:t>
            </a:r>
          </a:p>
          <a:p>
            <a:r>
              <a:rPr lang="en-GB" i="0" dirty="0"/>
              <a:t>  One important issue to notice here is that there is variance in the intra-class intercept and slopes, which means that individuals within one latent class will still display variation in their average trajectory. Within classes, the variation around the growth parameters is supposed to be normally distributed. </a:t>
            </a:r>
          </a:p>
          <a:p>
            <a:r>
              <a:rPr lang="en-GB" i="0" dirty="0"/>
              <a:t>  In other words, individuals within one class are supposed to share the same propensity for a specific developmental trajectory, and each trajectory class has its own distinctive average trajectory, but individuals within each class will also vary around this average trajectory. </a:t>
            </a:r>
          </a:p>
          <a:p>
            <a:endParaRPr lang="en-GB" i="0" dirty="0"/>
          </a:p>
        </p:txBody>
      </p:sp>
      <p:sp>
        <p:nvSpPr>
          <p:cNvPr id="4" name="Slide Number Placeholder 3"/>
          <p:cNvSpPr>
            <a:spLocks noGrp="1"/>
          </p:cNvSpPr>
          <p:nvPr>
            <p:ph type="sldNum" sz="quarter" idx="5"/>
          </p:nvPr>
        </p:nvSpPr>
        <p:spPr/>
        <p:txBody>
          <a:bodyPr/>
          <a:lstStyle/>
          <a:p>
            <a:fld id="{A8C0818A-1A2A-43F0-8B51-2679D3A371A9}" type="slidenum">
              <a:rPr lang="en-GB" smtClean="0"/>
              <a:t>9</a:t>
            </a:fld>
            <a:endParaRPr lang="en-GB" dirty="0"/>
          </a:p>
        </p:txBody>
      </p:sp>
    </p:spTree>
    <p:extLst>
      <p:ext uri="{BB962C8B-B14F-4D97-AF65-F5344CB8AC3E}">
        <p14:creationId xmlns:p14="http://schemas.microsoft.com/office/powerpoint/2010/main" val="58341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9DFE-CE71-C02C-1A3C-43992B7AC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913150-8027-B804-B44C-9934C1C01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891DB3-BF17-68DD-8945-183C3A83D387}"/>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142D0CAE-D842-BAF0-85E0-E7829124C6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0E44DBD-389C-81E4-45F9-3002EB37AD7D}"/>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41334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D6D1-8B35-15D6-4231-E08D5B05C7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6CECC-558B-AFA4-0092-C19FDD8C8B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17EF3-A545-2AF6-E10E-5CB2F55C57A2}"/>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C1B94D6C-5B4D-E377-BF13-F130FFC7B4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07E043-3126-35F3-5C98-EFC99F8F0936}"/>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03603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C6C88-5F34-9261-D25C-847330BFAD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024209-1B56-E562-3E62-6C9CDB939B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C6CB06-D9C2-2CDB-A558-32B2BDF7C00F}"/>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2099428F-EF4D-D935-010A-A58382C85B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B7EB2E-6A89-79A5-A6BA-4803118DBDA7}"/>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28775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4965-C400-A93D-F4FC-65828E1A3A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2FA7AC-4048-ABDB-08F9-0E1EAE6D8F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0BCD2-DE57-5F50-137C-070AA6E2D4A3}"/>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2BB3B00D-6A6B-B397-DEC9-AB91393B55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0AE763-3B8C-DB43-7F48-C04D89886BCE}"/>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87701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AD7B-6970-0200-3C2C-32E14CFEA7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7AF685-985C-AEA6-1511-7BF871EAF6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E6AE7-1D2C-1316-C977-33074A7A9138}"/>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BCEBC8E0-E77C-3B32-5651-2CB2DE2EECB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D2C004-A9D3-12D4-0471-E96A3F0F8C4C}"/>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6580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3511-BD16-86BA-B02C-1A729499FB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2F1A9B-4DDC-043E-FE7E-68BECB7138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C96BC6-2E28-18F4-2526-CCA84EFFD3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0BB68-7D5D-E856-7001-DCDB4E4C2C08}"/>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4786F72C-09DF-3168-4021-1C8DAB35933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30B7B11-65C7-FB0D-18C1-379CFF8E06CB}"/>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105727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AFC2-40EC-C5EB-A1B9-3ADC7E1F7B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AD6E00-9E8C-79CD-2D2A-DB2F440BA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B07721-6FD1-2177-5D92-F349385D0E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37AC0C3-9142-997A-B38C-F6E61DC5FF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D45C9-FF87-1D26-6D68-DCF9A012F0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BB9F39-8595-A61D-136F-5E4F34A816D2}"/>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8" name="Footer Placeholder 7">
            <a:extLst>
              <a:ext uri="{FF2B5EF4-FFF2-40B4-BE49-F238E27FC236}">
                <a16:creationId xmlns:a16="http://schemas.microsoft.com/office/drawing/2014/main" id="{01BC853C-31F7-1B4E-4D5A-AD309193A66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F9C8C6E-15C0-7739-43BC-853CB711381A}"/>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78965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C33C-37FF-4F21-38CF-5E876591DF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C12A6D-BD43-8160-1091-D43E814D478E}"/>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4" name="Footer Placeholder 3">
            <a:extLst>
              <a:ext uri="{FF2B5EF4-FFF2-40B4-BE49-F238E27FC236}">
                <a16:creationId xmlns:a16="http://schemas.microsoft.com/office/drawing/2014/main" id="{D22C4EA4-D491-EA3B-1CC7-D0095BE7D81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5C86075-FD76-526A-60E2-B67E3ADD6BB2}"/>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73946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F6A09-B233-B42E-B841-AA13D0A7DD93}"/>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3" name="Footer Placeholder 2">
            <a:extLst>
              <a:ext uri="{FF2B5EF4-FFF2-40B4-BE49-F238E27FC236}">
                <a16:creationId xmlns:a16="http://schemas.microsoft.com/office/drawing/2014/main" id="{9B23F214-DF70-8BC2-0052-45AD4EDC051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9CAD62C-41AD-6BE1-0951-41148FBD999A}"/>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86130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C292-362B-0D7D-6A81-91D4A3943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3BA0A6-CA62-E12B-22E0-0B510B1C1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D59C2D-CB7F-A938-4BA4-92B73CD774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C2D76-E420-7C2F-9772-C0113AFBBF6E}"/>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0EA596D0-4EAF-871D-924A-63F07EE17F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F178A1-8C13-F75B-24F4-C881667CDB49}"/>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357078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C7A0-F9A5-42F9-2482-82A923A76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3020E0-7B2A-8CA7-C0B8-5E156FB75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974AB43-9215-2A3B-41FE-97AA9AFB4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11699-B7DF-68B2-1E67-5034CDAB8B50}"/>
              </a:ext>
            </a:extLst>
          </p:cNvPr>
          <p:cNvSpPr>
            <a:spLocks noGrp="1"/>
          </p:cNvSpPr>
          <p:nvPr>
            <p:ph type="dt" sz="half" idx="10"/>
          </p:nvPr>
        </p:nvSpPr>
        <p:spPr/>
        <p:txBody>
          <a:bodyPr/>
          <a:lstStyle/>
          <a:p>
            <a:fld id="{A20026C8-068D-4E08-B72C-900C9F445822}" type="datetimeFigureOut">
              <a:rPr lang="en-GB" smtClean="0"/>
              <a:t>15/11/2023</a:t>
            </a:fld>
            <a:endParaRPr lang="en-GB" dirty="0"/>
          </a:p>
        </p:txBody>
      </p:sp>
      <p:sp>
        <p:nvSpPr>
          <p:cNvPr id="6" name="Footer Placeholder 5">
            <a:extLst>
              <a:ext uri="{FF2B5EF4-FFF2-40B4-BE49-F238E27FC236}">
                <a16:creationId xmlns:a16="http://schemas.microsoft.com/office/drawing/2014/main" id="{10666AA8-5B00-E2E8-EEAA-502B5EEBBC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57D71F-70D8-7750-3795-485FFAFFC167}"/>
              </a:ext>
            </a:extLst>
          </p:cNvPr>
          <p:cNvSpPr>
            <a:spLocks noGrp="1"/>
          </p:cNvSpPr>
          <p:nvPr>
            <p:ph type="sldNum" sz="quarter" idx="12"/>
          </p:nvPr>
        </p:nvSpPr>
        <p:spPr/>
        <p:txBody>
          <a:bodyPr/>
          <a:lstStyle/>
          <a:p>
            <a:fld id="{AF2B2B1C-478D-4282-85EA-3CEEB4EE8AF3}" type="slidenum">
              <a:rPr lang="en-GB" smtClean="0"/>
              <a:t>‹#›</a:t>
            </a:fld>
            <a:endParaRPr lang="en-GB" dirty="0"/>
          </a:p>
        </p:txBody>
      </p:sp>
    </p:spTree>
    <p:extLst>
      <p:ext uri="{BB962C8B-B14F-4D97-AF65-F5344CB8AC3E}">
        <p14:creationId xmlns:p14="http://schemas.microsoft.com/office/powerpoint/2010/main" val="299304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C2C249-40E3-1859-DED4-EAB2F85C1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96D9F7-B78B-AA6D-981D-CB4B2DE87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BD7EF-F642-6D08-B2B1-3CEB141C4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026C8-068D-4E08-B72C-900C9F445822}" type="datetimeFigureOut">
              <a:rPr lang="en-GB" smtClean="0"/>
              <a:t>15/11/2023</a:t>
            </a:fld>
            <a:endParaRPr lang="en-GB" dirty="0"/>
          </a:p>
        </p:txBody>
      </p:sp>
      <p:sp>
        <p:nvSpPr>
          <p:cNvPr id="5" name="Footer Placeholder 4">
            <a:extLst>
              <a:ext uri="{FF2B5EF4-FFF2-40B4-BE49-F238E27FC236}">
                <a16:creationId xmlns:a16="http://schemas.microsoft.com/office/drawing/2014/main" id="{5BBC083E-C210-1241-4E2C-4E8295944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9E4E596-7A9C-5F03-6CC9-723C99465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B2B1C-478D-4282-85EA-3CEEB4EE8AF3}" type="slidenum">
              <a:rPr lang="en-GB" smtClean="0"/>
              <a:t>‹#›</a:t>
            </a:fld>
            <a:endParaRPr lang="en-GB" dirty="0"/>
          </a:p>
        </p:txBody>
      </p:sp>
    </p:spTree>
    <p:extLst>
      <p:ext uri="{BB962C8B-B14F-4D97-AF65-F5344CB8AC3E}">
        <p14:creationId xmlns:p14="http://schemas.microsoft.com/office/powerpoint/2010/main" val="227202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3" Type="http://schemas.openxmlformats.org/officeDocument/2006/relationships/image" Target="../media/image23.png"/><Relationship Id="rId7" Type="http://schemas.openxmlformats.org/officeDocument/2006/relationships/image" Target="../media/image8.svg"/><Relationship Id="rId12"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3" Type="http://schemas.openxmlformats.org/officeDocument/2006/relationships/image" Target="../media/image23.png"/><Relationship Id="rId7" Type="http://schemas.openxmlformats.org/officeDocument/2006/relationships/image" Target="../media/image8.svg"/><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3" Type="http://schemas.openxmlformats.org/officeDocument/2006/relationships/image" Target="../media/image23.png"/><Relationship Id="rId7" Type="http://schemas.openxmlformats.org/officeDocument/2006/relationships/image" Target="../media/image8.svg"/><Relationship Id="rId12"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3" Type="http://schemas.openxmlformats.org/officeDocument/2006/relationships/image" Target="../media/image23.png"/><Relationship Id="rId7" Type="http://schemas.openxmlformats.org/officeDocument/2006/relationships/image" Target="../media/image8.sv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7047A8-AF25-6518-5DE8-9DF8764831A8}"/>
              </a:ext>
            </a:extLst>
          </p:cNvPr>
          <p:cNvSpPr>
            <a:spLocks noGrp="1"/>
          </p:cNvSpPr>
          <p:nvPr>
            <p:ph type="ctrTitle"/>
          </p:nvPr>
        </p:nvSpPr>
        <p:spPr>
          <a:xfrm>
            <a:off x="456234" y="2654490"/>
            <a:ext cx="5181240" cy="3220382"/>
          </a:xfrm>
        </p:spPr>
        <p:txBody>
          <a:bodyPr anchor="t">
            <a:normAutofit fontScale="90000"/>
          </a:bodyPr>
          <a:lstStyle/>
          <a:p>
            <a:r>
              <a:rPr lang="en-GB" sz="4800" dirty="0">
                <a:solidFill>
                  <a:srgbClr val="FFFFFF"/>
                </a:solidFill>
              </a:rPr>
              <a:t>Introduction to Mixture and Group-Based Trajectory models</a:t>
            </a:r>
            <a:br>
              <a:rPr lang="en-GB" sz="4800" dirty="0">
                <a:solidFill>
                  <a:srgbClr val="FFFFFF"/>
                </a:solidFill>
              </a:rPr>
            </a:br>
            <a:r>
              <a:rPr lang="en-GB" sz="4800" dirty="0">
                <a:solidFill>
                  <a:srgbClr val="FFFFFF"/>
                </a:solidFill>
              </a:rPr>
              <a:t>(part 1)</a:t>
            </a:r>
            <a:br>
              <a:rPr lang="en-GB" sz="4800" dirty="0">
                <a:solidFill>
                  <a:srgbClr val="FFFFFF"/>
                </a:solidFill>
              </a:rPr>
            </a:br>
            <a:endParaRPr lang="en-GB" sz="4800" dirty="0">
              <a:solidFill>
                <a:srgbClr val="FFFFFF"/>
              </a:solidFill>
            </a:endParaRPr>
          </a:p>
        </p:txBody>
      </p:sp>
      <p:sp>
        <p:nvSpPr>
          <p:cNvPr id="3" name="Subtitle 2">
            <a:extLst>
              <a:ext uri="{FF2B5EF4-FFF2-40B4-BE49-F238E27FC236}">
                <a16:creationId xmlns:a16="http://schemas.microsoft.com/office/drawing/2014/main" id="{19AFB09E-A08B-D997-0978-B797C58450AC}"/>
              </a:ext>
            </a:extLst>
          </p:cNvPr>
          <p:cNvSpPr>
            <a:spLocks noGrp="1"/>
          </p:cNvSpPr>
          <p:nvPr>
            <p:ph type="subTitle" idx="1"/>
          </p:nvPr>
        </p:nvSpPr>
        <p:spPr>
          <a:xfrm>
            <a:off x="974912" y="460483"/>
            <a:ext cx="4138655" cy="1490973"/>
          </a:xfrm>
        </p:spPr>
        <p:txBody>
          <a:bodyPr anchor="b">
            <a:normAutofit/>
          </a:bodyPr>
          <a:lstStyle/>
          <a:p>
            <a:r>
              <a:rPr lang="en-GB" dirty="0">
                <a:solidFill>
                  <a:srgbClr val="FFFFFF"/>
                </a:solidFill>
              </a:rPr>
              <a:t>Dr Oliver Perra</a:t>
            </a:r>
          </a:p>
          <a:p>
            <a:r>
              <a:rPr lang="en-GB" sz="1500" dirty="0">
                <a:solidFill>
                  <a:srgbClr val="FFFFFF"/>
                </a:solidFill>
              </a:rPr>
              <a:t>National Centre for Research Methods</a:t>
            </a:r>
          </a:p>
          <a:p>
            <a:r>
              <a:rPr lang="en-US" sz="1500" dirty="0">
                <a:solidFill>
                  <a:srgbClr val="FFFFFF"/>
                </a:solidFill>
              </a:rPr>
              <a:t>Full tutorial, and contact: </a:t>
            </a:r>
            <a:r>
              <a:rPr lang="en-US" sz="1200" dirty="0">
                <a:solidFill>
                  <a:srgbClr val="FFFFFF"/>
                </a:solidFill>
              </a:rPr>
              <a:t>https://www.ncrm.ac.uk/resources/online/all/?id=20826</a:t>
            </a:r>
            <a:endParaRPr lang="en-GB" sz="1500" dirty="0">
              <a:solidFill>
                <a:srgbClr val="FFFFFF"/>
              </a:solidFill>
            </a:endParaRPr>
          </a:p>
        </p:txBody>
      </p:sp>
    </p:spTree>
    <p:extLst>
      <p:ext uri="{BB962C8B-B14F-4D97-AF65-F5344CB8AC3E}">
        <p14:creationId xmlns:p14="http://schemas.microsoft.com/office/powerpoint/2010/main" val="4078565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Latent Class Growth Analysis (LCGA)</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5" y="1507561"/>
            <a:ext cx="5994399" cy="5052895"/>
          </a:xfrm>
        </p:spPr>
        <p:txBody>
          <a:bodyPr>
            <a:normAutofit/>
          </a:bodyPr>
          <a:lstStyle/>
          <a:p>
            <a:pPr>
              <a:spcBef>
                <a:spcPts val="800"/>
              </a:spcBef>
            </a:pPr>
            <a:r>
              <a:rPr lang="en-GB" dirty="0"/>
              <a:t>Sample includes </a:t>
            </a:r>
            <a:r>
              <a:rPr lang="en-GB" i="1" dirty="0"/>
              <a:t>mixture</a:t>
            </a:r>
            <a:r>
              <a:rPr lang="en-GB" dirty="0"/>
              <a:t> of individuals with different growth parameters.</a:t>
            </a:r>
          </a:p>
          <a:p>
            <a:pPr>
              <a:spcBef>
                <a:spcPts val="800"/>
              </a:spcBef>
            </a:pPr>
            <a:r>
              <a:rPr lang="en-GB" dirty="0"/>
              <a:t>Groups </a:t>
            </a:r>
            <a:r>
              <a:rPr lang="en-GB" i="1" dirty="0"/>
              <a:t>not directly observed </a:t>
            </a:r>
            <a:r>
              <a:rPr lang="en-GB" dirty="0"/>
              <a:t>but inferred based on growth parameters:</a:t>
            </a:r>
          </a:p>
          <a:p>
            <a:pPr lvl="1">
              <a:spcBef>
                <a:spcPts val="800"/>
              </a:spcBef>
            </a:pPr>
            <a:r>
              <a:rPr lang="en-GB" dirty="0"/>
              <a:t> </a:t>
            </a:r>
            <a:r>
              <a:rPr lang="en-GB" b="1" i="1" dirty="0"/>
              <a:t>Latent classes</a:t>
            </a:r>
          </a:p>
          <a:p>
            <a:pPr>
              <a:spcBef>
                <a:spcPts val="800"/>
              </a:spcBef>
            </a:pPr>
            <a:r>
              <a:rPr lang="en-GB" b="1" dirty="0"/>
              <a:t>No variability within classes:</a:t>
            </a:r>
          </a:p>
          <a:p>
            <a:pPr lvl="1">
              <a:spcBef>
                <a:spcPts val="800"/>
              </a:spcBef>
            </a:pPr>
            <a:r>
              <a:rPr lang="en-GB" dirty="0"/>
              <a:t>Individuals within classes </a:t>
            </a:r>
            <a:r>
              <a:rPr lang="en-GB" i="1" dirty="0"/>
              <a:t>share the same growth parameters</a:t>
            </a:r>
          </a:p>
          <a:p>
            <a:endParaRPr lang="en-GB" dirty="0"/>
          </a:p>
        </p:txBody>
      </p:sp>
      <p:pic>
        <p:nvPicPr>
          <p:cNvPr id="4" name="Picture 3">
            <a:extLst>
              <a:ext uri="{FF2B5EF4-FFF2-40B4-BE49-F238E27FC236}">
                <a16:creationId xmlns:a16="http://schemas.microsoft.com/office/drawing/2014/main" id="{6B2F4BD4-D4C9-6C10-4C72-C08FD06F3BD3}"/>
              </a:ext>
            </a:extLst>
          </p:cNvPr>
          <p:cNvPicPr>
            <a:picLocks noChangeAspect="1"/>
          </p:cNvPicPr>
          <p:nvPr/>
        </p:nvPicPr>
        <p:blipFill rotWithShape="1">
          <a:blip r:embed="rId3"/>
          <a:srcRect r="15886"/>
          <a:stretch/>
        </p:blipFill>
        <p:spPr>
          <a:xfrm>
            <a:off x="6557418" y="2319359"/>
            <a:ext cx="5128076" cy="3429297"/>
          </a:xfrm>
          <a:prstGeom prst="rect">
            <a:avLst/>
          </a:prstGeom>
        </p:spPr>
      </p:pic>
    </p:spTree>
    <p:extLst>
      <p:ext uri="{BB962C8B-B14F-4D97-AF65-F5344CB8AC3E}">
        <p14:creationId xmlns:p14="http://schemas.microsoft.com/office/powerpoint/2010/main" val="92150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dirty="0">
                <a:solidFill>
                  <a:schemeClr val="bg1"/>
                </a:solidFill>
              </a:rPr>
              <a:t>	</a:t>
            </a:r>
            <a:r>
              <a:rPr lang="en-GB" b="1" dirty="0">
                <a:solidFill>
                  <a:schemeClr val="bg1"/>
                </a:solidFill>
              </a:rPr>
              <a:t> Comparison between approaches</a:t>
            </a:r>
            <a:endParaRPr lang="en-GB" dirty="0">
              <a:solidFill>
                <a:schemeClr val="bg1"/>
              </a:solidFill>
            </a:endParaRPr>
          </a:p>
        </p:txBody>
      </p:sp>
      <p:pic>
        <p:nvPicPr>
          <p:cNvPr id="4" name="Picture 3">
            <a:extLst>
              <a:ext uri="{FF2B5EF4-FFF2-40B4-BE49-F238E27FC236}">
                <a16:creationId xmlns:a16="http://schemas.microsoft.com/office/drawing/2014/main" id="{E84826FF-FE9B-AB61-79F1-1D2FAA7483FF}"/>
              </a:ext>
            </a:extLst>
          </p:cNvPr>
          <p:cNvPicPr>
            <a:picLocks noChangeAspect="1"/>
          </p:cNvPicPr>
          <p:nvPr/>
        </p:nvPicPr>
        <p:blipFill>
          <a:blip r:embed="rId3"/>
          <a:stretch>
            <a:fillRect/>
          </a:stretch>
        </p:blipFill>
        <p:spPr>
          <a:xfrm>
            <a:off x="289968" y="1595058"/>
            <a:ext cx="3663468" cy="2201978"/>
          </a:xfrm>
          <a:prstGeom prst="rect">
            <a:avLst/>
          </a:prstGeom>
        </p:spPr>
      </p:pic>
      <p:pic>
        <p:nvPicPr>
          <p:cNvPr id="7" name="Picture 6">
            <a:extLst>
              <a:ext uri="{FF2B5EF4-FFF2-40B4-BE49-F238E27FC236}">
                <a16:creationId xmlns:a16="http://schemas.microsoft.com/office/drawing/2014/main" id="{B0F7376E-967A-2106-0D75-3128B897E0F0}"/>
              </a:ext>
            </a:extLst>
          </p:cNvPr>
          <p:cNvPicPr>
            <a:picLocks noChangeAspect="1"/>
          </p:cNvPicPr>
          <p:nvPr/>
        </p:nvPicPr>
        <p:blipFill>
          <a:blip r:embed="rId4"/>
          <a:stretch>
            <a:fillRect/>
          </a:stretch>
        </p:blipFill>
        <p:spPr>
          <a:xfrm>
            <a:off x="3260909" y="3883873"/>
            <a:ext cx="3663467" cy="2201978"/>
          </a:xfrm>
          <a:prstGeom prst="rect">
            <a:avLst/>
          </a:prstGeom>
        </p:spPr>
      </p:pic>
      <p:sp>
        <p:nvSpPr>
          <p:cNvPr id="9" name="TextBox 8">
            <a:extLst>
              <a:ext uri="{FF2B5EF4-FFF2-40B4-BE49-F238E27FC236}">
                <a16:creationId xmlns:a16="http://schemas.microsoft.com/office/drawing/2014/main" id="{D788856E-A48F-9B35-0775-725D3B380FFE}"/>
              </a:ext>
            </a:extLst>
          </p:cNvPr>
          <p:cNvSpPr txBox="1"/>
          <p:nvPr/>
        </p:nvSpPr>
        <p:spPr>
          <a:xfrm>
            <a:off x="8130276" y="4669444"/>
            <a:ext cx="1466748" cy="923330"/>
          </a:xfrm>
          <a:prstGeom prst="rect">
            <a:avLst/>
          </a:prstGeom>
          <a:noFill/>
        </p:spPr>
        <p:txBody>
          <a:bodyPr wrap="none" rtlCol="0">
            <a:spAutoFit/>
          </a:bodyPr>
          <a:lstStyle/>
          <a:p>
            <a:r>
              <a:rPr lang="en-GB" dirty="0"/>
              <a:t>Latent Class 1</a:t>
            </a:r>
          </a:p>
          <a:p>
            <a:r>
              <a:rPr lang="en-GB" dirty="0"/>
              <a:t>Latent Class 2</a:t>
            </a:r>
          </a:p>
          <a:p>
            <a:r>
              <a:rPr lang="en-GB" dirty="0"/>
              <a:t>Latent Class 3</a:t>
            </a:r>
          </a:p>
        </p:txBody>
      </p:sp>
      <p:cxnSp>
        <p:nvCxnSpPr>
          <p:cNvPr id="14" name="Straight Connector 13">
            <a:extLst>
              <a:ext uri="{FF2B5EF4-FFF2-40B4-BE49-F238E27FC236}">
                <a16:creationId xmlns:a16="http://schemas.microsoft.com/office/drawing/2014/main" id="{CF923571-B48D-4363-3437-A94616BF7165}"/>
              </a:ext>
            </a:extLst>
          </p:cNvPr>
          <p:cNvCxnSpPr/>
          <p:nvPr/>
        </p:nvCxnSpPr>
        <p:spPr>
          <a:xfrm>
            <a:off x="7139099" y="4869861"/>
            <a:ext cx="87682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A5882EB4-21EF-DF64-BAA7-6A7526623EE2}"/>
              </a:ext>
            </a:extLst>
          </p:cNvPr>
          <p:cNvCxnSpPr/>
          <p:nvPr/>
        </p:nvCxnSpPr>
        <p:spPr>
          <a:xfrm>
            <a:off x="7139099" y="5131109"/>
            <a:ext cx="876822"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E64308FA-CA89-F867-9D78-DD363DE53F87}"/>
              </a:ext>
            </a:extLst>
          </p:cNvPr>
          <p:cNvCxnSpPr/>
          <p:nvPr/>
        </p:nvCxnSpPr>
        <p:spPr>
          <a:xfrm>
            <a:off x="7139099" y="5383717"/>
            <a:ext cx="876822" cy="0"/>
          </a:xfrm>
          <a:prstGeom prst="line">
            <a:avLst/>
          </a:prstGeom>
          <a:ln w="38100">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BD4845FA-59B8-478F-0705-C26F363BA42F}"/>
              </a:ext>
            </a:extLst>
          </p:cNvPr>
          <p:cNvSpPr txBox="1"/>
          <p:nvPr/>
        </p:nvSpPr>
        <p:spPr>
          <a:xfrm>
            <a:off x="894122" y="3883873"/>
            <a:ext cx="2152064" cy="369332"/>
          </a:xfrm>
          <a:prstGeom prst="rect">
            <a:avLst/>
          </a:prstGeom>
          <a:noFill/>
        </p:spPr>
        <p:txBody>
          <a:bodyPr wrap="none" rtlCol="0">
            <a:spAutoFit/>
          </a:bodyPr>
          <a:lstStyle/>
          <a:p>
            <a:r>
              <a:rPr lang="en-GB" dirty="0"/>
              <a:t>Growth Curve Model</a:t>
            </a:r>
          </a:p>
        </p:txBody>
      </p:sp>
      <p:sp>
        <p:nvSpPr>
          <p:cNvPr id="5" name="TextBox 4">
            <a:extLst>
              <a:ext uri="{FF2B5EF4-FFF2-40B4-BE49-F238E27FC236}">
                <a16:creationId xmlns:a16="http://schemas.microsoft.com/office/drawing/2014/main" id="{C0E68136-54B8-121F-84E5-D4FFB1FFDACE}"/>
              </a:ext>
            </a:extLst>
          </p:cNvPr>
          <p:cNvSpPr txBox="1"/>
          <p:nvPr/>
        </p:nvSpPr>
        <p:spPr>
          <a:xfrm>
            <a:off x="4527599" y="6200070"/>
            <a:ext cx="724878" cy="369332"/>
          </a:xfrm>
          <a:prstGeom prst="rect">
            <a:avLst/>
          </a:prstGeom>
          <a:noFill/>
        </p:spPr>
        <p:txBody>
          <a:bodyPr wrap="none" rtlCol="0">
            <a:spAutoFit/>
          </a:bodyPr>
          <a:lstStyle/>
          <a:p>
            <a:r>
              <a:rPr lang="en-GB" dirty="0" err="1"/>
              <a:t>GMM</a:t>
            </a:r>
            <a:endParaRPr lang="en-GB" dirty="0"/>
          </a:p>
        </p:txBody>
      </p:sp>
    </p:spTree>
    <p:extLst>
      <p:ext uri="{BB962C8B-B14F-4D97-AF65-F5344CB8AC3E}">
        <p14:creationId xmlns:p14="http://schemas.microsoft.com/office/powerpoint/2010/main" val="1663491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dirty="0">
                <a:solidFill>
                  <a:schemeClr val="bg1"/>
                </a:solidFill>
              </a:rPr>
              <a:t>	</a:t>
            </a:r>
            <a:r>
              <a:rPr lang="en-GB" b="1" dirty="0">
                <a:solidFill>
                  <a:schemeClr val="bg1"/>
                </a:solidFill>
              </a:rPr>
              <a:t> Comparison between approaches</a:t>
            </a:r>
            <a:endParaRPr lang="en-GB" dirty="0">
              <a:solidFill>
                <a:schemeClr val="bg1"/>
              </a:solidFill>
            </a:endParaRPr>
          </a:p>
        </p:txBody>
      </p:sp>
      <p:pic>
        <p:nvPicPr>
          <p:cNvPr id="4" name="Picture 3">
            <a:extLst>
              <a:ext uri="{FF2B5EF4-FFF2-40B4-BE49-F238E27FC236}">
                <a16:creationId xmlns:a16="http://schemas.microsoft.com/office/drawing/2014/main" id="{E84826FF-FE9B-AB61-79F1-1D2FAA7483FF}"/>
              </a:ext>
            </a:extLst>
          </p:cNvPr>
          <p:cNvPicPr>
            <a:picLocks noChangeAspect="1"/>
          </p:cNvPicPr>
          <p:nvPr/>
        </p:nvPicPr>
        <p:blipFill>
          <a:blip r:embed="rId3"/>
          <a:stretch>
            <a:fillRect/>
          </a:stretch>
        </p:blipFill>
        <p:spPr>
          <a:xfrm>
            <a:off x="289968" y="1595058"/>
            <a:ext cx="3663468" cy="2201978"/>
          </a:xfrm>
          <a:prstGeom prst="rect">
            <a:avLst/>
          </a:prstGeom>
        </p:spPr>
      </p:pic>
      <p:pic>
        <p:nvPicPr>
          <p:cNvPr id="7" name="Picture 6">
            <a:extLst>
              <a:ext uri="{FF2B5EF4-FFF2-40B4-BE49-F238E27FC236}">
                <a16:creationId xmlns:a16="http://schemas.microsoft.com/office/drawing/2014/main" id="{B0F7376E-967A-2106-0D75-3128B897E0F0}"/>
              </a:ext>
            </a:extLst>
          </p:cNvPr>
          <p:cNvPicPr>
            <a:picLocks noChangeAspect="1"/>
          </p:cNvPicPr>
          <p:nvPr/>
        </p:nvPicPr>
        <p:blipFill>
          <a:blip r:embed="rId4"/>
          <a:stretch>
            <a:fillRect/>
          </a:stretch>
        </p:blipFill>
        <p:spPr>
          <a:xfrm>
            <a:off x="3260909" y="3883873"/>
            <a:ext cx="3663467" cy="2201978"/>
          </a:xfrm>
          <a:prstGeom prst="rect">
            <a:avLst/>
          </a:prstGeom>
        </p:spPr>
      </p:pic>
      <p:sp>
        <p:nvSpPr>
          <p:cNvPr id="3" name="TextBox 2">
            <a:extLst>
              <a:ext uri="{FF2B5EF4-FFF2-40B4-BE49-F238E27FC236}">
                <a16:creationId xmlns:a16="http://schemas.microsoft.com/office/drawing/2014/main" id="{BD4845FA-59B8-478F-0705-C26F363BA42F}"/>
              </a:ext>
            </a:extLst>
          </p:cNvPr>
          <p:cNvSpPr txBox="1"/>
          <p:nvPr/>
        </p:nvSpPr>
        <p:spPr>
          <a:xfrm>
            <a:off x="894122" y="3883873"/>
            <a:ext cx="2152064" cy="369332"/>
          </a:xfrm>
          <a:prstGeom prst="rect">
            <a:avLst/>
          </a:prstGeom>
          <a:noFill/>
        </p:spPr>
        <p:txBody>
          <a:bodyPr wrap="none" rtlCol="0">
            <a:spAutoFit/>
          </a:bodyPr>
          <a:lstStyle/>
          <a:p>
            <a:r>
              <a:rPr lang="en-GB" dirty="0"/>
              <a:t>Growth Curve Model</a:t>
            </a:r>
          </a:p>
        </p:txBody>
      </p:sp>
      <p:sp>
        <p:nvSpPr>
          <p:cNvPr id="5" name="TextBox 4">
            <a:extLst>
              <a:ext uri="{FF2B5EF4-FFF2-40B4-BE49-F238E27FC236}">
                <a16:creationId xmlns:a16="http://schemas.microsoft.com/office/drawing/2014/main" id="{C0E68136-54B8-121F-84E5-D4FFB1FFDACE}"/>
              </a:ext>
            </a:extLst>
          </p:cNvPr>
          <p:cNvSpPr txBox="1"/>
          <p:nvPr/>
        </p:nvSpPr>
        <p:spPr>
          <a:xfrm>
            <a:off x="4527599" y="6200070"/>
            <a:ext cx="724878" cy="369332"/>
          </a:xfrm>
          <a:prstGeom prst="rect">
            <a:avLst/>
          </a:prstGeom>
          <a:noFill/>
        </p:spPr>
        <p:txBody>
          <a:bodyPr wrap="none" rtlCol="0">
            <a:spAutoFit/>
          </a:bodyPr>
          <a:lstStyle/>
          <a:p>
            <a:r>
              <a:rPr lang="en-GB" dirty="0" err="1"/>
              <a:t>GMM</a:t>
            </a:r>
            <a:endParaRPr lang="en-GB" dirty="0"/>
          </a:p>
        </p:txBody>
      </p:sp>
      <p:pic>
        <p:nvPicPr>
          <p:cNvPr id="12" name="Picture 11">
            <a:extLst>
              <a:ext uri="{FF2B5EF4-FFF2-40B4-BE49-F238E27FC236}">
                <a16:creationId xmlns:a16="http://schemas.microsoft.com/office/drawing/2014/main" id="{7D2B30DC-2907-49C6-4CA5-61B420722113}"/>
              </a:ext>
            </a:extLst>
          </p:cNvPr>
          <p:cNvPicPr>
            <a:picLocks noChangeAspect="1"/>
          </p:cNvPicPr>
          <p:nvPr/>
        </p:nvPicPr>
        <p:blipFill>
          <a:blip r:embed="rId5"/>
          <a:stretch>
            <a:fillRect/>
          </a:stretch>
        </p:blipFill>
        <p:spPr>
          <a:xfrm>
            <a:off x="7562149" y="2380129"/>
            <a:ext cx="4215903" cy="3537368"/>
          </a:xfrm>
          <a:prstGeom prst="rect">
            <a:avLst/>
          </a:prstGeom>
        </p:spPr>
      </p:pic>
      <p:sp>
        <p:nvSpPr>
          <p:cNvPr id="13" name="TextBox 12">
            <a:extLst>
              <a:ext uri="{FF2B5EF4-FFF2-40B4-BE49-F238E27FC236}">
                <a16:creationId xmlns:a16="http://schemas.microsoft.com/office/drawing/2014/main" id="{476AB65F-916C-CF95-E8F4-6A741949C08B}"/>
              </a:ext>
            </a:extLst>
          </p:cNvPr>
          <p:cNvSpPr txBox="1"/>
          <p:nvPr/>
        </p:nvSpPr>
        <p:spPr>
          <a:xfrm>
            <a:off x="8945222" y="1847705"/>
            <a:ext cx="680251" cy="369332"/>
          </a:xfrm>
          <a:prstGeom prst="rect">
            <a:avLst/>
          </a:prstGeom>
          <a:noFill/>
        </p:spPr>
        <p:txBody>
          <a:bodyPr wrap="none" rtlCol="0">
            <a:spAutoFit/>
          </a:bodyPr>
          <a:lstStyle/>
          <a:p>
            <a:r>
              <a:rPr lang="en-GB" dirty="0" err="1"/>
              <a:t>LCGA</a:t>
            </a:r>
            <a:endParaRPr lang="en-GB" dirty="0"/>
          </a:p>
        </p:txBody>
      </p:sp>
    </p:spTree>
    <p:extLst>
      <p:ext uri="{BB962C8B-B14F-4D97-AF65-F5344CB8AC3E}">
        <p14:creationId xmlns:p14="http://schemas.microsoft.com/office/powerpoint/2010/main" val="310825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GMM and LCGA: Individual’s allocation</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50337" y="1491290"/>
            <a:ext cx="8557201" cy="5139981"/>
          </a:xfrm>
        </p:spPr>
        <p:txBody>
          <a:bodyPr>
            <a:normAutofit/>
          </a:bodyPr>
          <a:lstStyle/>
          <a:p>
            <a:pPr lvl="1">
              <a:spcBef>
                <a:spcPts val="800"/>
              </a:spcBef>
            </a:pPr>
            <a:r>
              <a:rPr lang="en-GB" dirty="0"/>
              <a:t>Relationships between latent variables and outcomes, observed with </a:t>
            </a:r>
            <a:r>
              <a:rPr lang="en-GB" i="1" dirty="0"/>
              <a:t>error.</a:t>
            </a:r>
            <a:endParaRPr lang="en-GB" dirty="0"/>
          </a:p>
          <a:p>
            <a:pPr lvl="1">
              <a:spcBef>
                <a:spcPts val="800"/>
              </a:spcBef>
            </a:pPr>
            <a:r>
              <a:rPr lang="en-GB" dirty="0"/>
              <a:t>Individuals assigned to one class or another with </a:t>
            </a:r>
            <a:r>
              <a:rPr lang="en-GB" i="1" dirty="0"/>
              <a:t>uncertainty.</a:t>
            </a:r>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23" name="Picture 22">
            <a:extLst>
              <a:ext uri="{FF2B5EF4-FFF2-40B4-BE49-F238E27FC236}">
                <a16:creationId xmlns:a16="http://schemas.microsoft.com/office/drawing/2014/main" id="{02DB112F-A570-CD27-E7D9-9306E0786D98}"/>
              </a:ext>
            </a:extLst>
          </p:cNvPr>
          <p:cNvPicPr>
            <a:picLocks noChangeAspect="1"/>
          </p:cNvPicPr>
          <p:nvPr/>
        </p:nvPicPr>
        <p:blipFill rotWithShape="1">
          <a:blip r:embed="rId3"/>
          <a:srcRect r="18983"/>
          <a:stretch/>
        </p:blipFill>
        <p:spPr>
          <a:xfrm>
            <a:off x="271676" y="2950893"/>
            <a:ext cx="6045662" cy="3791638"/>
          </a:xfrm>
          <a:prstGeom prst="rect">
            <a:avLst/>
          </a:prstGeom>
        </p:spPr>
      </p:pic>
      <p:pic>
        <p:nvPicPr>
          <p:cNvPr id="24" name="Graphic 23" descr="Woman with solid fill">
            <a:extLst>
              <a:ext uri="{FF2B5EF4-FFF2-40B4-BE49-F238E27FC236}">
                <a16:creationId xmlns:a16="http://schemas.microsoft.com/office/drawing/2014/main" id="{891FFC5F-B7DA-338E-BF53-C1588CDEE7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0255" y="4869858"/>
            <a:ext cx="673463" cy="673463"/>
          </a:xfrm>
          <a:prstGeom prst="rect">
            <a:avLst/>
          </a:prstGeom>
        </p:spPr>
      </p:pic>
      <p:pic>
        <p:nvPicPr>
          <p:cNvPr id="25" name="Content Placeholder 4" descr="Man with solid fill">
            <a:extLst>
              <a:ext uri="{FF2B5EF4-FFF2-40B4-BE49-F238E27FC236}">
                <a16:creationId xmlns:a16="http://schemas.microsoft.com/office/drawing/2014/main" id="{2901EEA6-8C61-61DA-B5D4-47DF796F93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4712" y="4384841"/>
            <a:ext cx="673463" cy="673463"/>
          </a:xfrm>
          <a:prstGeom prst="rect">
            <a:avLst/>
          </a:prstGeom>
        </p:spPr>
      </p:pic>
      <p:pic>
        <p:nvPicPr>
          <p:cNvPr id="26" name="Graphic 25" descr="Woman with solid fill">
            <a:extLst>
              <a:ext uri="{FF2B5EF4-FFF2-40B4-BE49-F238E27FC236}">
                <a16:creationId xmlns:a16="http://schemas.microsoft.com/office/drawing/2014/main" id="{1DFFC012-9732-2FD5-0481-DB7F898006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6805" y="5468598"/>
            <a:ext cx="673463" cy="673463"/>
          </a:xfrm>
          <a:prstGeom prst="rect">
            <a:avLst/>
          </a:prstGeom>
        </p:spPr>
      </p:pic>
      <p:pic>
        <p:nvPicPr>
          <p:cNvPr id="27" name="Graphic 26" descr="Woman with solid fill">
            <a:extLst>
              <a:ext uri="{FF2B5EF4-FFF2-40B4-BE49-F238E27FC236}">
                <a16:creationId xmlns:a16="http://schemas.microsoft.com/office/drawing/2014/main" id="{FF36B788-CFA6-D5F7-4168-77B3F5734D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62690" y="4269739"/>
            <a:ext cx="673463" cy="673463"/>
          </a:xfrm>
          <a:prstGeom prst="rect">
            <a:avLst/>
          </a:prstGeom>
        </p:spPr>
      </p:pic>
      <p:pic>
        <p:nvPicPr>
          <p:cNvPr id="28" name="Graphic 27" descr="Woman with solid fill">
            <a:extLst>
              <a:ext uri="{FF2B5EF4-FFF2-40B4-BE49-F238E27FC236}">
                <a16:creationId xmlns:a16="http://schemas.microsoft.com/office/drawing/2014/main" id="{C14A82B9-9950-638E-0697-198760BBA8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8859" y="4810702"/>
            <a:ext cx="673463" cy="673463"/>
          </a:xfrm>
          <a:prstGeom prst="rect">
            <a:avLst/>
          </a:prstGeom>
        </p:spPr>
      </p:pic>
      <p:pic>
        <p:nvPicPr>
          <p:cNvPr id="29" name="Graphic 28" descr="Woman with solid fill">
            <a:extLst>
              <a:ext uri="{FF2B5EF4-FFF2-40B4-BE49-F238E27FC236}">
                <a16:creationId xmlns:a16="http://schemas.microsoft.com/office/drawing/2014/main" id="{5AC080A8-4522-6D7E-B748-648C1AC86A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91250" y="5447492"/>
            <a:ext cx="673463" cy="673463"/>
          </a:xfrm>
          <a:prstGeom prst="rect">
            <a:avLst/>
          </a:prstGeom>
        </p:spPr>
      </p:pic>
      <p:pic>
        <p:nvPicPr>
          <p:cNvPr id="30" name="Graphic 29" descr="Woman with solid fill">
            <a:extLst>
              <a:ext uri="{FF2B5EF4-FFF2-40B4-BE49-F238E27FC236}">
                <a16:creationId xmlns:a16="http://schemas.microsoft.com/office/drawing/2014/main" id="{700C212B-5DF1-FB87-620C-492C04AF60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0254" y="5907108"/>
            <a:ext cx="673463" cy="673463"/>
          </a:xfrm>
          <a:prstGeom prst="rect">
            <a:avLst/>
          </a:prstGeom>
        </p:spPr>
      </p:pic>
      <p:pic>
        <p:nvPicPr>
          <p:cNvPr id="31" name="Graphic 30" descr="Woman with solid fill">
            <a:extLst>
              <a:ext uri="{FF2B5EF4-FFF2-40B4-BE49-F238E27FC236}">
                <a16:creationId xmlns:a16="http://schemas.microsoft.com/office/drawing/2014/main" id="{E246F7C1-ED3C-F516-7DA7-F01883CABD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71012" y="6153551"/>
            <a:ext cx="673463" cy="673463"/>
          </a:xfrm>
          <a:prstGeom prst="rect">
            <a:avLst/>
          </a:prstGeom>
        </p:spPr>
      </p:pic>
      <p:pic>
        <p:nvPicPr>
          <p:cNvPr id="32" name="Graphic 31" descr="Woman with solid fill">
            <a:extLst>
              <a:ext uri="{FF2B5EF4-FFF2-40B4-BE49-F238E27FC236}">
                <a16:creationId xmlns:a16="http://schemas.microsoft.com/office/drawing/2014/main" id="{2B4BEDB6-BA3B-DBB8-6792-EB3FF4240D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33198" y="5468598"/>
            <a:ext cx="673463" cy="673463"/>
          </a:xfrm>
          <a:prstGeom prst="rect">
            <a:avLst/>
          </a:prstGeom>
        </p:spPr>
      </p:pic>
      <p:pic>
        <p:nvPicPr>
          <p:cNvPr id="33" name="Content Placeholder 4" descr="Man with solid fill">
            <a:extLst>
              <a:ext uri="{FF2B5EF4-FFF2-40B4-BE49-F238E27FC236}">
                <a16:creationId xmlns:a16="http://schemas.microsoft.com/office/drawing/2014/main" id="{3ED2DA8F-B6E9-1077-AB27-7A18133E3EE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90102" y="4666441"/>
            <a:ext cx="673463" cy="673463"/>
          </a:xfrm>
          <a:prstGeom prst="rect">
            <a:avLst/>
          </a:prstGeom>
        </p:spPr>
      </p:pic>
      <p:pic>
        <p:nvPicPr>
          <p:cNvPr id="34" name="Content Placeholder 4" descr="Man with solid fill">
            <a:extLst>
              <a:ext uri="{FF2B5EF4-FFF2-40B4-BE49-F238E27FC236}">
                <a16:creationId xmlns:a16="http://schemas.microsoft.com/office/drawing/2014/main" id="{E2A634B8-5D00-917E-A3B5-5FED80E52B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08607" y="4533126"/>
            <a:ext cx="673463" cy="673463"/>
          </a:xfrm>
          <a:prstGeom prst="rect">
            <a:avLst/>
          </a:prstGeom>
        </p:spPr>
      </p:pic>
      <p:pic>
        <p:nvPicPr>
          <p:cNvPr id="35" name="Content Placeholder 4" descr="Man with solid fill">
            <a:extLst>
              <a:ext uri="{FF2B5EF4-FFF2-40B4-BE49-F238E27FC236}">
                <a16:creationId xmlns:a16="http://schemas.microsoft.com/office/drawing/2014/main" id="{0E0BE374-B972-A0C8-4B6B-F1636F6DDF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0016" y="5261947"/>
            <a:ext cx="673463" cy="673463"/>
          </a:xfrm>
          <a:prstGeom prst="rect">
            <a:avLst/>
          </a:prstGeom>
        </p:spPr>
      </p:pic>
      <p:pic>
        <p:nvPicPr>
          <p:cNvPr id="36" name="Content Placeholder 4" descr="Man with solid fill">
            <a:extLst>
              <a:ext uri="{FF2B5EF4-FFF2-40B4-BE49-F238E27FC236}">
                <a16:creationId xmlns:a16="http://schemas.microsoft.com/office/drawing/2014/main" id="{B5066E20-F695-B57E-A86B-978B46813A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14536" y="4114901"/>
            <a:ext cx="673463" cy="673463"/>
          </a:xfrm>
          <a:prstGeom prst="rect">
            <a:avLst/>
          </a:prstGeom>
        </p:spPr>
      </p:pic>
      <p:pic>
        <p:nvPicPr>
          <p:cNvPr id="37" name="Content Placeholder 4" descr="Man with solid fill">
            <a:extLst>
              <a:ext uri="{FF2B5EF4-FFF2-40B4-BE49-F238E27FC236}">
                <a16:creationId xmlns:a16="http://schemas.microsoft.com/office/drawing/2014/main" id="{DD800334-A815-9637-2367-EBA5E4030BA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02046" y="5957808"/>
            <a:ext cx="673463" cy="673463"/>
          </a:xfrm>
          <a:prstGeom prst="rect">
            <a:avLst/>
          </a:prstGeom>
        </p:spPr>
      </p:pic>
      <p:pic>
        <p:nvPicPr>
          <p:cNvPr id="38" name="Content Placeholder 4" descr="Man with solid fill">
            <a:extLst>
              <a:ext uri="{FF2B5EF4-FFF2-40B4-BE49-F238E27FC236}">
                <a16:creationId xmlns:a16="http://schemas.microsoft.com/office/drawing/2014/main" id="{FA0B2AAA-E399-53E5-D844-014592237F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45338" y="6025126"/>
            <a:ext cx="673463" cy="673463"/>
          </a:xfrm>
          <a:prstGeom prst="rect">
            <a:avLst/>
          </a:prstGeom>
        </p:spPr>
      </p:pic>
      <p:pic>
        <p:nvPicPr>
          <p:cNvPr id="39" name="Content Placeholder 4" descr="Man with solid fill">
            <a:extLst>
              <a:ext uri="{FF2B5EF4-FFF2-40B4-BE49-F238E27FC236}">
                <a16:creationId xmlns:a16="http://schemas.microsoft.com/office/drawing/2014/main" id="{2D437E32-1904-7F24-A5FA-478D959D90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6048" y="6153551"/>
            <a:ext cx="673463" cy="673463"/>
          </a:xfrm>
          <a:prstGeom prst="rect">
            <a:avLst/>
          </a:prstGeom>
        </p:spPr>
      </p:pic>
      <p:pic>
        <p:nvPicPr>
          <p:cNvPr id="40" name="Content Placeholder 4" descr="Man with solid fill">
            <a:extLst>
              <a:ext uri="{FF2B5EF4-FFF2-40B4-BE49-F238E27FC236}">
                <a16:creationId xmlns:a16="http://schemas.microsoft.com/office/drawing/2014/main" id="{9C6E6B7B-3287-48E3-C1B4-CC16C693CC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29737" y="4941286"/>
            <a:ext cx="673463" cy="673463"/>
          </a:xfrm>
          <a:prstGeom prst="rect">
            <a:avLst/>
          </a:prstGeom>
        </p:spPr>
      </p:pic>
      <p:pic>
        <p:nvPicPr>
          <p:cNvPr id="41" name="Content Placeholder 4" descr="Man with solid fill">
            <a:extLst>
              <a:ext uri="{FF2B5EF4-FFF2-40B4-BE49-F238E27FC236}">
                <a16:creationId xmlns:a16="http://schemas.microsoft.com/office/drawing/2014/main" id="{ECA9EDA4-BA08-DFD6-14DC-56A9FB81553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39655" y="5261946"/>
            <a:ext cx="673463" cy="673463"/>
          </a:xfrm>
          <a:prstGeom prst="rect">
            <a:avLst/>
          </a:prstGeom>
        </p:spPr>
      </p:pic>
      <p:pic>
        <p:nvPicPr>
          <p:cNvPr id="42" name="Graphic 41" descr="Woman with solid fill">
            <a:extLst>
              <a:ext uri="{FF2B5EF4-FFF2-40B4-BE49-F238E27FC236}">
                <a16:creationId xmlns:a16="http://schemas.microsoft.com/office/drawing/2014/main" id="{E3D8B7B1-138B-3A5F-5A02-924090C5B4C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55526" y="3981272"/>
            <a:ext cx="673463" cy="673463"/>
          </a:xfrm>
          <a:prstGeom prst="rect">
            <a:avLst/>
          </a:prstGeom>
        </p:spPr>
      </p:pic>
    </p:spTree>
    <p:extLst>
      <p:ext uri="{BB962C8B-B14F-4D97-AF65-F5344CB8AC3E}">
        <p14:creationId xmlns:p14="http://schemas.microsoft.com/office/powerpoint/2010/main" val="93367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GMM and LCGA: Main Parameters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5" y="1507561"/>
            <a:ext cx="6154056" cy="5139981"/>
          </a:xfrm>
        </p:spPr>
        <p:txBody>
          <a:bodyPr>
            <a:normAutofit/>
          </a:bodyPr>
          <a:lstStyle/>
          <a:p>
            <a:pPr>
              <a:spcBef>
                <a:spcPts val="800"/>
              </a:spcBef>
            </a:pPr>
            <a:r>
              <a:rPr lang="en-GB" b="1" dirty="0"/>
              <a:t>Class-specific growth parameters:</a:t>
            </a:r>
          </a:p>
          <a:p>
            <a:pPr lvl="1">
              <a:spcBef>
                <a:spcPts val="800"/>
              </a:spcBef>
            </a:pPr>
            <a:r>
              <a:rPr lang="en-GB" dirty="0"/>
              <a:t>Intercept, linear slope, quadratic slope…</a:t>
            </a:r>
          </a:p>
          <a:p>
            <a:pPr>
              <a:spcBef>
                <a:spcPts val="800"/>
              </a:spcBef>
            </a:pPr>
            <a:r>
              <a:rPr lang="en-GB" b="1" dirty="0"/>
              <a:t>Latent classes prevalence:</a:t>
            </a:r>
          </a:p>
          <a:p>
            <a:pPr lvl="1">
              <a:spcBef>
                <a:spcPts val="800"/>
              </a:spcBef>
            </a:pPr>
            <a:r>
              <a:rPr lang="en-GB" dirty="0"/>
              <a:t>Sum = 1 </a:t>
            </a:r>
            <a:r>
              <a:rPr lang="en-GB" dirty="0">
                <a:sym typeface="Wingdings" panose="05000000000000000000" pitchFamily="2" charset="2"/>
              </a:rPr>
              <a:t> Every individual belongs to only one class (Mutually Exclusive). </a:t>
            </a: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23" name="Picture 22">
            <a:extLst>
              <a:ext uri="{FF2B5EF4-FFF2-40B4-BE49-F238E27FC236}">
                <a16:creationId xmlns:a16="http://schemas.microsoft.com/office/drawing/2014/main" id="{02DB112F-A570-CD27-E7D9-9306E0786D98}"/>
              </a:ext>
            </a:extLst>
          </p:cNvPr>
          <p:cNvPicPr>
            <a:picLocks noChangeAspect="1"/>
          </p:cNvPicPr>
          <p:nvPr/>
        </p:nvPicPr>
        <p:blipFill rotWithShape="1">
          <a:blip r:embed="rId3"/>
          <a:srcRect r="18983"/>
          <a:stretch/>
        </p:blipFill>
        <p:spPr>
          <a:xfrm>
            <a:off x="6497178" y="1505510"/>
            <a:ext cx="4939232" cy="3429297"/>
          </a:xfrm>
          <a:prstGeom prst="rect">
            <a:avLst/>
          </a:prstGeom>
        </p:spPr>
      </p:pic>
      <p:sp>
        <p:nvSpPr>
          <p:cNvPr id="6" name="TextBox 5">
            <a:extLst>
              <a:ext uri="{FF2B5EF4-FFF2-40B4-BE49-F238E27FC236}">
                <a16:creationId xmlns:a16="http://schemas.microsoft.com/office/drawing/2014/main" id="{8F15EF70-52B2-CED9-26CF-5E42725B2EC1}"/>
              </a:ext>
            </a:extLst>
          </p:cNvPr>
          <p:cNvSpPr txBox="1"/>
          <p:nvPr/>
        </p:nvSpPr>
        <p:spPr>
          <a:xfrm>
            <a:off x="10258816" y="1933866"/>
            <a:ext cx="933269" cy="338554"/>
          </a:xfrm>
          <a:prstGeom prst="rect">
            <a:avLst/>
          </a:prstGeom>
          <a:noFill/>
        </p:spPr>
        <p:txBody>
          <a:bodyPr wrap="none" rtlCol="0">
            <a:spAutoFit/>
          </a:bodyPr>
          <a:lstStyle/>
          <a:p>
            <a:r>
              <a:rPr lang="en-GB" sz="1600" dirty="0">
                <a:solidFill>
                  <a:srgbClr val="C00000"/>
                </a:solidFill>
              </a:rPr>
              <a:t>i1; s1; q1</a:t>
            </a:r>
          </a:p>
        </p:txBody>
      </p:sp>
      <p:sp>
        <p:nvSpPr>
          <p:cNvPr id="7" name="TextBox 6">
            <a:extLst>
              <a:ext uri="{FF2B5EF4-FFF2-40B4-BE49-F238E27FC236}">
                <a16:creationId xmlns:a16="http://schemas.microsoft.com/office/drawing/2014/main" id="{A9FCE452-323F-04D7-CDA0-808CA4934E7B}"/>
              </a:ext>
            </a:extLst>
          </p:cNvPr>
          <p:cNvSpPr txBox="1"/>
          <p:nvPr/>
        </p:nvSpPr>
        <p:spPr>
          <a:xfrm>
            <a:off x="10110592" y="2919170"/>
            <a:ext cx="933269" cy="338554"/>
          </a:xfrm>
          <a:prstGeom prst="rect">
            <a:avLst/>
          </a:prstGeom>
          <a:noFill/>
        </p:spPr>
        <p:txBody>
          <a:bodyPr wrap="none" rtlCol="0">
            <a:spAutoFit/>
          </a:bodyPr>
          <a:lstStyle/>
          <a:p>
            <a:r>
              <a:rPr lang="en-GB" sz="1600" dirty="0" err="1">
                <a:solidFill>
                  <a:schemeClr val="accent1">
                    <a:lumMod val="75000"/>
                  </a:schemeClr>
                </a:solidFill>
              </a:rPr>
              <a:t>i2</a:t>
            </a:r>
            <a:r>
              <a:rPr lang="en-GB" sz="1600" dirty="0">
                <a:solidFill>
                  <a:schemeClr val="accent1">
                    <a:lumMod val="75000"/>
                  </a:schemeClr>
                </a:solidFill>
              </a:rPr>
              <a:t>; </a:t>
            </a:r>
            <a:r>
              <a:rPr lang="en-GB" sz="1600" dirty="0" err="1">
                <a:solidFill>
                  <a:schemeClr val="accent1">
                    <a:lumMod val="75000"/>
                  </a:schemeClr>
                </a:solidFill>
              </a:rPr>
              <a:t>s2</a:t>
            </a:r>
            <a:r>
              <a:rPr lang="en-GB" sz="1600" dirty="0">
                <a:solidFill>
                  <a:schemeClr val="accent1">
                    <a:lumMod val="75000"/>
                  </a:schemeClr>
                </a:solidFill>
              </a:rPr>
              <a:t>; </a:t>
            </a:r>
            <a:r>
              <a:rPr lang="en-GB" sz="1600" dirty="0" err="1">
                <a:solidFill>
                  <a:schemeClr val="accent1">
                    <a:lumMod val="75000"/>
                  </a:schemeClr>
                </a:solidFill>
              </a:rPr>
              <a:t>q2</a:t>
            </a:r>
            <a:endParaRPr lang="en-GB" sz="1600" dirty="0">
              <a:solidFill>
                <a:schemeClr val="accent1">
                  <a:lumMod val="75000"/>
                </a:schemeClr>
              </a:solidFill>
            </a:endParaRPr>
          </a:p>
        </p:txBody>
      </p:sp>
      <p:sp>
        <p:nvSpPr>
          <p:cNvPr id="8" name="TextBox 7">
            <a:extLst>
              <a:ext uri="{FF2B5EF4-FFF2-40B4-BE49-F238E27FC236}">
                <a16:creationId xmlns:a16="http://schemas.microsoft.com/office/drawing/2014/main" id="{691DABC6-8791-3627-AF76-779AE07D3CFF}"/>
              </a:ext>
            </a:extLst>
          </p:cNvPr>
          <p:cNvSpPr txBox="1"/>
          <p:nvPr/>
        </p:nvSpPr>
        <p:spPr>
          <a:xfrm>
            <a:off x="10258816" y="3928014"/>
            <a:ext cx="933269" cy="338554"/>
          </a:xfrm>
          <a:prstGeom prst="rect">
            <a:avLst/>
          </a:prstGeom>
          <a:noFill/>
        </p:spPr>
        <p:txBody>
          <a:bodyPr wrap="none" rtlCol="0">
            <a:spAutoFit/>
          </a:bodyPr>
          <a:lstStyle/>
          <a:p>
            <a:r>
              <a:rPr lang="en-GB" sz="1600" dirty="0" err="1">
                <a:solidFill>
                  <a:schemeClr val="accent6"/>
                </a:solidFill>
              </a:rPr>
              <a:t>i3</a:t>
            </a:r>
            <a:r>
              <a:rPr lang="en-GB" sz="1600" dirty="0">
                <a:solidFill>
                  <a:schemeClr val="accent6"/>
                </a:solidFill>
              </a:rPr>
              <a:t>; </a:t>
            </a:r>
            <a:r>
              <a:rPr lang="en-GB" sz="1600" dirty="0" err="1">
                <a:solidFill>
                  <a:schemeClr val="accent6"/>
                </a:solidFill>
              </a:rPr>
              <a:t>s3</a:t>
            </a:r>
            <a:r>
              <a:rPr lang="en-GB" sz="1600" dirty="0">
                <a:solidFill>
                  <a:schemeClr val="accent6"/>
                </a:solidFill>
              </a:rPr>
              <a:t>; </a:t>
            </a:r>
            <a:r>
              <a:rPr lang="en-GB" sz="1600" dirty="0" err="1">
                <a:solidFill>
                  <a:schemeClr val="accent6"/>
                </a:solidFill>
              </a:rPr>
              <a:t>q3</a:t>
            </a:r>
            <a:endParaRPr lang="en-GB" sz="1600" dirty="0">
              <a:solidFill>
                <a:schemeClr val="accent6"/>
              </a:solidFill>
            </a:endParaRPr>
          </a:p>
        </p:txBody>
      </p:sp>
      <p:sp>
        <p:nvSpPr>
          <p:cNvPr id="9" name="TextBox 8">
            <a:extLst>
              <a:ext uri="{FF2B5EF4-FFF2-40B4-BE49-F238E27FC236}">
                <a16:creationId xmlns:a16="http://schemas.microsoft.com/office/drawing/2014/main" id="{FB2946D1-EE46-0A62-E438-7E80405119C3}"/>
              </a:ext>
            </a:extLst>
          </p:cNvPr>
          <p:cNvSpPr txBox="1"/>
          <p:nvPr/>
        </p:nvSpPr>
        <p:spPr>
          <a:xfrm>
            <a:off x="11504439" y="2087754"/>
            <a:ext cx="583814" cy="369332"/>
          </a:xfrm>
          <a:prstGeom prst="rect">
            <a:avLst/>
          </a:prstGeom>
          <a:noFill/>
        </p:spPr>
        <p:txBody>
          <a:bodyPr wrap="none" rtlCol="0">
            <a:spAutoFit/>
          </a:bodyPr>
          <a:lstStyle/>
          <a:p>
            <a:r>
              <a:rPr lang="en-GB" dirty="0">
                <a:solidFill>
                  <a:srgbClr val="C00000"/>
                </a:solidFill>
              </a:rPr>
              <a:t>45%</a:t>
            </a:r>
          </a:p>
        </p:txBody>
      </p:sp>
      <p:pic>
        <p:nvPicPr>
          <p:cNvPr id="10" name="Graphic 9" descr="Woman with solid fill">
            <a:extLst>
              <a:ext uri="{FF2B5EF4-FFF2-40B4-BE49-F238E27FC236}">
                <a16:creationId xmlns:a16="http://schemas.microsoft.com/office/drawing/2014/main" id="{1CF3494F-306C-E2E0-DDF1-BE66274670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9568" y="5189171"/>
            <a:ext cx="354150" cy="354150"/>
          </a:xfrm>
          <a:prstGeom prst="rect">
            <a:avLst/>
          </a:prstGeom>
        </p:spPr>
      </p:pic>
      <p:pic>
        <p:nvPicPr>
          <p:cNvPr id="11" name="Content Placeholder 4" descr="Man with solid fill">
            <a:extLst>
              <a:ext uri="{FF2B5EF4-FFF2-40B4-BE49-F238E27FC236}">
                <a16:creationId xmlns:a16="http://schemas.microsoft.com/office/drawing/2014/main" id="{F53E6147-1F77-32DB-B7B7-FA2692CC96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72099" y="4952940"/>
            <a:ext cx="354150" cy="354150"/>
          </a:xfrm>
          <a:prstGeom prst="rect">
            <a:avLst/>
          </a:prstGeom>
        </p:spPr>
      </p:pic>
      <p:pic>
        <p:nvPicPr>
          <p:cNvPr id="12" name="Graphic 11" descr="Woman with solid fill">
            <a:extLst>
              <a:ext uri="{FF2B5EF4-FFF2-40B4-BE49-F238E27FC236}">
                <a16:creationId xmlns:a16="http://schemas.microsoft.com/office/drawing/2014/main" id="{5694EB6D-6DBA-2244-FD69-334454CBD2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9475" y="5618006"/>
            <a:ext cx="354150" cy="354150"/>
          </a:xfrm>
          <a:prstGeom prst="rect">
            <a:avLst/>
          </a:prstGeom>
        </p:spPr>
      </p:pic>
      <p:pic>
        <p:nvPicPr>
          <p:cNvPr id="13" name="Graphic 12" descr="Woman with solid fill">
            <a:extLst>
              <a:ext uri="{FF2B5EF4-FFF2-40B4-BE49-F238E27FC236}">
                <a16:creationId xmlns:a16="http://schemas.microsoft.com/office/drawing/2014/main" id="{06861611-5CEF-3AAF-7C4D-4E49B71061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6536" y="5050414"/>
            <a:ext cx="354150" cy="354150"/>
          </a:xfrm>
          <a:prstGeom prst="rect">
            <a:avLst/>
          </a:prstGeom>
        </p:spPr>
      </p:pic>
      <p:pic>
        <p:nvPicPr>
          <p:cNvPr id="14" name="Graphic 13" descr="Woman with solid fill">
            <a:extLst>
              <a:ext uri="{FF2B5EF4-FFF2-40B4-BE49-F238E27FC236}">
                <a16:creationId xmlns:a16="http://schemas.microsoft.com/office/drawing/2014/main" id="{B22D1EC2-F35D-AE61-DECC-E9F9276E4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8172" y="5130015"/>
            <a:ext cx="354150" cy="354150"/>
          </a:xfrm>
          <a:prstGeom prst="rect">
            <a:avLst/>
          </a:prstGeom>
        </p:spPr>
      </p:pic>
      <p:pic>
        <p:nvPicPr>
          <p:cNvPr id="15" name="Graphic 14" descr="Woman with solid fill">
            <a:extLst>
              <a:ext uri="{FF2B5EF4-FFF2-40B4-BE49-F238E27FC236}">
                <a16:creationId xmlns:a16="http://schemas.microsoft.com/office/drawing/2014/main" id="{FCAB9965-CFA2-3A3B-F2C0-6A530955DE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0563" y="5766805"/>
            <a:ext cx="354150" cy="354150"/>
          </a:xfrm>
          <a:prstGeom prst="rect">
            <a:avLst/>
          </a:prstGeom>
        </p:spPr>
      </p:pic>
      <p:pic>
        <p:nvPicPr>
          <p:cNvPr id="16" name="Graphic 15" descr="Woman with solid fill">
            <a:extLst>
              <a:ext uri="{FF2B5EF4-FFF2-40B4-BE49-F238E27FC236}">
                <a16:creationId xmlns:a16="http://schemas.microsoft.com/office/drawing/2014/main" id="{93DBB7BD-9BB1-F868-BB38-16B6031F4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2400" y="5990289"/>
            <a:ext cx="354150" cy="354150"/>
          </a:xfrm>
          <a:prstGeom prst="rect">
            <a:avLst/>
          </a:prstGeom>
        </p:spPr>
      </p:pic>
      <p:pic>
        <p:nvPicPr>
          <p:cNvPr id="17" name="Graphic 16" descr="Woman with solid fill">
            <a:extLst>
              <a:ext uri="{FF2B5EF4-FFF2-40B4-BE49-F238E27FC236}">
                <a16:creationId xmlns:a16="http://schemas.microsoft.com/office/drawing/2014/main" id="{311FD5D7-6BC8-8D83-8BE0-28037CF789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75346" y="5990289"/>
            <a:ext cx="354150" cy="354150"/>
          </a:xfrm>
          <a:prstGeom prst="rect">
            <a:avLst/>
          </a:prstGeom>
        </p:spPr>
      </p:pic>
      <p:pic>
        <p:nvPicPr>
          <p:cNvPr id="18" name="Graphic 17" descr="Woman with solid fill">
            <a:extLst>
              <a:ext uri="{FF2B5EF4-FFF2-40B4-BE49-F238E27FC236}">
                <a16:creationId xmlns:a16="http://schemas.microsoft.com/office/drawing/2014/main" id="{75545F1F-5116-713B-6A58-C94115597E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2604" y="5500247"/>
            <a:ext cx="354150" cy="354150"/>
          </a:xfrm>
          <a:prstGeom prst="rect">
            <a:avLst/>
          </a:prstGeom>
        </p:spPr>
      </p:pic>
      <p:pic>
        <p:nvPicPr>
          <p:cNvPr id="19" name="Content Placeholder 4" descr="Man with solid fill">
            <a:extLst>
              <a:ext uri="{FF2B5EF4-FFF2-40B4-BE49-F238E27FC236}">
                <a16:creationId xmlns:a16="http://schemas.microsoft.com/office/drawing/2014/main" id="{46BA80A5-FE91-51E1-4EB1-626391CFB5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57766" y="5323172"/>
            <a:ext cx="354150" cy="354150"/>
          </a:xfrm>
          <a:prstGeom prst="rect">
            <a:avLst/>
          </a:prstGeom>
        </p:spPr>
      </p:pic>
      <p:pic>
        <p:nvPicPr>
          <p:cNvPr id="20" name="Content Placeholder 4" descr="Man with solid fill">
            <a:extLst>
              <a:ext uri="{FF2B5EF4-FFF2-40B4-BE49-F238E27FC236}">
                <a16:creationId xmlns:a16="http://schemas.microsoft.com/office/drawing/2014/main" id="{7C8E5D3A-8570-7D4B-77CD-FA0B7C8AAD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27920" y="4852439"/>
            <a:ext cx="354150" cy="354150"/>
          </a:xfrm>
          <a:prstGeom prst="rect">
            <a:avLst/>
          </a:prstGeom>
        </p:spPr>
      </p:pic>
      <p:pic>
        <p:nvPicPr>
          <p:cNvPr id="21" name="Content Placeholder 4" descr="Man with solid fill">
            <a:extLst>
              <a:ext uri="{FF2B5EF4-FFF2-40B4-BE49-F238E27FC236}">
                <a16:creationId xmlns:a16="http://schemas.microsoft.com/office/drawing/2014/main" id="{F3A6BE9E-4094-E8EF-B114-21DF996EC4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7638" y="5339904"/>
            <a:ext cx="354150" cy="354150"/>
          </a:xfrm>
          <a:prstGeom prst="rect">
            <a:avLst/>
          </a:prstGeom>
        </p:spPr>
      </p:pic>
      <p:pic>
        <p:nvPicPr>
          <p:cNvPr id="22" name="Content Placeholder 4" descr="Man with solid fill">
            <a:extLst>
              <a:ext uri="{FF2B5EF4-FFF2-40B4-BE49-F238E27FC236}">
                <a16:creationId xmlns:a16="http://schemas.microsoft.com/office/drawing/2014/main" id="{CEE1FC38-E0EC-4186-5968-6467B5C2B5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6613" y="4921654"/>
            <a:ext cx="354150" cy="354150"/>
          </a:xfrm>
          <a:prstGeom prst="rect">
            <a:avLst/>
          </a:prstGeom>
        </p:spPr>
      </p:pic>
      <p:pic>
        <p:nvPicPr>
          <p:cNvPr id="24" name="Content Placeholder 4" descr="Man with solid fill">
            <a:extLst>
              <a:ext uri="{FF2B5EF4-FFF2-40B4-BE49-F238E27FC236}">
                <a16:creationId xmlns:a16="http://schemas.microsoft.com/office/drawing/2014/main" id="{7812E34B-E14D-3AB7-8CB2-76FD5B42DF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00151" y="5803980"/>
            <a:ext cx="354150" cy="354150"/>
          </a:xfrm>
          <a:prstGeom prst="rect">
            <a:avLst/>
          </a:prstGeom>
        </p:spPr>
      </p:pic>
      <p:pic>
        <p:nvPicPr>
          <p:cNvPr id="25" name="Content Placeholder 4" descr="Man with solid fill">
            <a:extLst>
              <a:ext uri="{FF2B5EF4-FFF2-40B4-BE49-F238E27FC236}">
                <a16:creationId xmlns:a16="http://schemas.microsoft.com/office/drawing/2014/main" id="{2C956436-5EE1-2CBB-40C0-367964F16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4713" y="5943880"/>
            <a:ext cx="354150" cy="354150"/>
          </a:xfrm>
          <a:prstGeom prst="rect">
            <a:avLst/>
          </a:prstGeom>
        </p:spPr>
      </p:pic>
      <p:pic>
        <p:nvPicPr>
          <p:cNvPr id="26" name="Content Placeholder 4" descr="Man with solid fill">
            <a:extLst>
              <a:ext uri="{FF2B5EF4-FFF2-40B4-BE49-F238E27FC236}">
                <a16:creationId xmlns:a16="http://schemas.microsoft.com/office/drawing/2014/main" id="{A379315B-B3E4-A599-8341-F59FB96E4F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56413" y="5943880"/>
            <a:ext cx="354150" cy="354150"/>
          </a:xfrm>
          <a:prstGeom prst="rect">
            <a:avLst/>
          </a:prstGeom>
        </p:spPr>
      </p:pic>
      <p:pic>
        <p:nvPicPr>
          <p:cNvPr id="27" name="Content Placeholder 4" descr="Man with solid fill">
            <a:extLst>
              <a:ext uri="{FF2B5EF4-FFF2-40B4-BE49-F238E27FC236}">
                <a16:creationId xmlns:a16="http://schemas.microsoft.com/office/drawing/2014/main" id="{8E70FA1B-169E-7B2B-304C-73D5F63388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14231" y="5261043"/>
            <a:ext cx="354150" cy="354150"/>
          </a:xfrm>
          <a:prstGeom prst="rect">
            <a:avLst/>
          </a:prstGeom>
        </p:spPr>
      </p:pic>
      <p:pic>
        <p:nvPicPr>
          <p:cNvPr id="28" name="Content Placeholder 4" descr="Man with solid fill">
            <a:extLst>
              <a:ext uri="{FF2B5EF4-FFF2-40B4-BE49-F238E27FC236}">
                <a16:creationId xmlns:a16="http://schemas.microsoft.com/office/drawing/2014/main" id="{A93559A2-9D20-CCEC-89E7-9DBFB7DD7F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35333" y="5209919"/>
            <a:ext cx="354150" cy="354150"/>
          </a:xfrm>
          <a:prstGeom prst="rect">
            <a:avLst/>
          </a:prstGeom>
        </p:spPr>
      </p:pic>
      <p:pic>
        <p:nvPicPr>
          <p:cNvPr id="29" name="Graphic 28" descr="Woman with solid fill">
            <a:extLst>
              <a:ext uri="{FF2B5EF4-FFF2-40B4-BE49-F238E27FC236}">
                <a16:creationId xmlns:a16="http://schemas.microsoft.com/office/drawing/2014/main" id="{574EF920-90EA-D2B5-ADD1-6B910EBBC9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57615" y="4862079"/>
            <a:ext cx="354150" cy="354150"/>
          </a:xfrm>
          <a:prstGeom prst="rect">
            <a:avLst/>
          </a:prstGeom>
        </p:spPr>
      </p:pic>
      <p:sp>
        <p:nvSpPr>
          <p:cNvPr id="30" name="TextBox 29">
            <a:extLst>
              <a:ext uri="{FF2B5EF4-FFF2-40B4-BE49-F238E27FC236}">
                <a16:creationId xmlns:a16="http://schemas.microsoft.com/office/drawing/2014/main" id="{C59B62C2-BAB4-BFCC-AD3B-A41FCE20EA14}"/>
              </a:ext>
            </a:extLst>
          </p:cNvPr>
          <p:cNvSpPr txBox="1"/>
          <p:nvPr/>
        </p:nvSpPr>
        <p:spPr>
          <a:xfrm>
            <a:off x="11508247" y="2719115"/>
            <a:ext cx="583814" cy="369332"/>
          </a:xfrm>
          <a:prstGeom prst="rect">
            <a:avLst/>
          </a:prstGeom>
          <a:noFill/>
        </p:spPr>
        <p:txBody>
          <a:bodyPr wrap="none" rtlCol="0">
            <a:spAutoFit/>
          </a:bodyPr>
          <a:lstStyle/>
          <a:p>
            <a:r>
              <a:rPr lang="en-GB" dirty="0">
                <a:solidFill>
                  <a:schemeClr val="accent1"/>
                </a:solidFill>
              </a:rPr>
              <a:t>45%</a:t>
            </a:r>
          </a:p>
        </p:txBody>
      </p:sp>
      <p:sp>
        <p:nvSpPr>
          <p:cNvPr id="31" name="TextBox 30">
            <a:extLst>
              <a:ext uri="{FF2B5EF4-FFF2-40B4-BE49-F238E27FC236}">
                <a16:creationId xmlns:a16="http://schemas.microsoft.com/office/drawing/2014/main" id="{B4430E77-7806-F5A3-DE3A-60374C273AD4}"/>
              </a:ext>
            </a:extLst>
          </p:cNvPr>
          <p:cNvSpPr txBox="1"/>
          <p:nvPr/>
        </p:nvSpPr>
        <p:spPr>
          <a:xfrm>
            <a:off x="11479312" y="3705571"/>
            <a:ext cx="634067" cy="369332"/>
          </a:xfrm>
          <a:prstGeom prst="rect">
            <a:avLst/>
          </a:prstGeom>
          <a:noFill/>
        </p:spPr>
        <p:txBody>
          <a:bodyPr wrap="square" rtlCol="0">
            <a:spAutoFit/>
          </a:bodyPr>
          <a:lstStyle/>
          <a:p>
            <a:r>
              <a:rPr lang="en-GB" dirty="0">
                <a:solidFill>
                  <a:schemeClr val="accent6"/>
                </a:solidFill>
              </a:rPr>
              <a:t>10%</a:t>
            </a:r>
          </a:p>
        </p:txBody>
      </p:sp>
    </p:spTree>
    <p:extLst>
      <p:ext uri="{BB962C8B-B14F-4D97-AF65-F5344CB8AC3E}">
        <p14:creationId xmlns:p14="http://schemas.microsoft.com/office/powerpoint/2010/main" val="205708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GMM and LCGA: Main Parameters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pPr>
              <a:spcBef>
                <a:spcPts val="800"/>
              </a:spcBef>
            </a:pPr>
            <a:r>
              <a:rPr lang="en-GB" b="1" dirty="0"/>
              <a:t>Class-specific growth parameters:</a:t>
            </a:r>
          </a:p>
          <a:p>
            <a:pPr lvl="1">
              <a:spcBef>
                <a:spcPts val="800"/>
              </a:spcBef>
            </a:pPr>
            <a:r>
              <a:rPr lang="en-GB" dirty="0"/>
              <a:t>Intercept, linear slope, quadratic slope…</a:t>
            </a:r>
          </a:p>
          <a:p>
            <a:pPr>
              <a:spcBef>
                <a:spcPts val="800"/>
              </a:spcBef>
            </a:pPr>
            <a:r>
              <a:rPr lang="en-GB" b="1" dirty="0"/>
              <a:t>Latent classes prevalence;</a:t>
            </a:r>
          </a:p>
          <a:p>
            <a:pPr>
              <a:spcBef>
                <a:spcPts val="800"/>
              </a:spcBef>
            </a:pPr>
            <a:r>
              <a:rPr lang="en-GB" b="1" dirty="0"/>
              <a:t>Individual’s  probability of latent classes affiliation (Posterior probability):</a:t>
            </a:r>
          </a:p>
          <a:p>
            <a:pPr lvl="1">
              <a:spcBef>
                <a:spcPts val="800"/>
              </a:spcBef>
            </a:pPr>
            <a:r>
              <a:rPr lang="en-GB" dirty="0"/>
              <a:t>Sum=1</a:t>
            </a:r>
            <a:r>
              <a:rPr lang="en-GB" dirty="0">
                <a:sym typeface="Wingdings" panose="05000000000000000000" pitchFamily="2" charset="2"/>
              </a:rPr>
              <a:t>  Every individual belongs to one class or other (Comprehensive). </a:t>
            </a: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23" name="Picture 22">
            <a:extLst>
              <a:ext uri="{FF2B5EF4-FFF2-40B4-BE49-F238E27FC236}">
                <a16:creationId xmlns:a16="http://schemas.microsoft.com/office/drawing/2014/main" id="{02DB112F-A570-CD27-E7D9-9306E0786D98}"/>
              </a:ext>
            </a:extLst>
          </p:cNvPr>
          <p:cNvPicPr>
            <a:picLocks noChangeAspect="1"/>
          </p:cNvPicPr>
          <p:nvPr/>
        </p:nvPicPr>
        <p:blipFill rotWithShape="1">
          <a:blip r:embed="rId3"/>
          <a:srcRect r="18983"/>
          <a:stretch/>
        </p:blipFill>
        <p:spPr>
          <a:xfrm>
            <a:off x="6497178" y="1505510"/>
            <a:ext cx="4939232" cy="3429297"/>
          </a:xfrm>
          <a:prstGeom prst="rect">
            <a:avLst/>
          </a:prstGeom>
        </p:spPr>
      </p:pic>
      <p:sp>
        <p:nvSpPr>
          <p:cNvPr id="6" name="TextBox 5">
            <a:extLst>
              <a:ext uri="{FF2B5EF4-FFF2-40B4-BE49-F238E27FC236}">
                <a16:creationId xmlns:a16="http://schemas.microsoft.com/office/drawing/2014/main" id="{8F15EF70-52B2-CED9-26CF-5E42725B2EC1}"/>
              </a:ext>
            </a:extLst>
          </p:cNvPr>
          <p:cNvSpPr txBox="1"/>
          <p:nvPr/>
        </p:nvSpPr>
        <p:spPr>
          <a:xfrm>
            <a:off x="10258816" y="1933866"/>
            <a:ext cx="933269" cy="338554"/>
          </a:xfrm>
          <a:prstGeom prst="rect">
            <a:avLst/>
          </a:prstGeom>
          <a:noFill/>
        </p:spPr>
        <p:txBody>
          <a:bodyPr wrap="none" rtlCol="0">
            <a:spAutoFit/>
          </a:bodyPr>
          <a:lstStyle/>
          <a:p>
            <a:r>
              <a:rPr lang="en-GB" sz="1600" dirty="0">
                <a:solidFill>
                  <a:srgbClr val="C00000"/>
                </a:solidFill>
              </a:rPr>
              <a:t>i1; s1; q1</a:t>
            </a:r>
          </a:p>
        </p:txBody>
      </p:sp>
      <p:sp>
        <p:nvSpPr>
          <p:cNvPr id="7" name="TextBox 6">
            <a:extLst>
              <a:ext uri="{FF2B5EF4-FFF2-40B4-BE49-F238E27FC236}">
                <a16:creationId xmlns:a16="http://schemas.microsoft.com/office/drawing/2014/main" id="{A9FCE452-323F-04D7-CDA0-808CA4934E7B}"/>
              </a:ext>
            </a:extLst>
          </p:cNvPr>
          <p:cNvSpPr txBox="1"/>
          <p:nvPr/>
        </p:nvSpPr>
        <p:spPr>
          <a:xfrm>
            <a:off x="10110592" y="2919170"/>
            <a:ext cx="933269" cy="338554"/>
          </a:xfrm>
          <a:prstGeom prst="rect">
            <a:avLst/>
          </a:prstGeom>
          <a:noFill/>
        </p:spPr>
        <p:txBody>
          <a:bodyPr wrap="none" rtlCol="0">
            <a:spAutoFit/>
          </a:bodyPr>
          <a:lstStyle/>
          <a:p>
            <a:r>
              <a:rPr lang="en-GB" sz="1600" dirty="0">
                <a:solidFill>
                  <a:schemeClr val="accent1">
                    <a:lumMod val="75000"/>
                  </a:schemeClr>
                </a:solidFill>
              </a:rPr>
              <a:t>i1; s1; q1</a:t>
            </a:r>
          </a:p>
        </p:txBody>
      </p:sp>
      <p:sp>
        <p:nvSpPr>
          <p:cNvPr id="8" name="TextBox 7">
            <a:extLst>
              <a:ext uri="{FF2B5EF4-FFF2-40B4-BE49-F238E27FC236}">
                <a16:creationId xmlns:a16="http://schemas.microsoft.com/office/drawing/2014/main" id="{691DABC6-8791-3627-AF76-779AE07D3CFF}"/>
              </a:ext>
            </a:extLst>
          </p:cNvPr>
          <p:cNvSpPr txBox="1"/>
          <p:nvPr/>
        </p:nvSpPr>
        <p:spPr>
          <a:xfrm>
            <a:off x="10258816" y="3928014"/>
            <a:ext cx="933269" cy="338554"/>
          </a:xfrm>
          <a:prstGeom prst="rect">
            <a:avLst/>
          </a:prstGeom>
          <a:noFill/>
        </p:spPr>
        <p:txBody>
          <a:bodyPr wrap="none" rtlCol="0">
            <a:spAutoFit/>
          </a:bodyPr>
          <a:lstStyle/>
          <a:p>
            <a:r>
              <a:rPr lang="en-GB" sz="1600" dirty="0">
                <a:solidFill>
                  <a:schemeClr val="accent6"/>
                </a:solidFill>
              </a:rPr>
              <a:t>i1; s1; q1</a:t>
            </a:r>
          </a:p>
        </p:txBody>
      </p:sp>
      <p:sp>
        <p:nvSpPr>
          <p:cNvPr id="9" name="TextBox 8">
            <a:extLst>
              <a:ext uri="{FF2B5EF4-FFF2-40B4-BE49-F238E27FC236}">
                <a16:creationId xmlns:a16="http://schemas.microsoft.com/office/drawing/2014/main" id="{FB2946D1-EE46-0A62-E438-7E80405119C3}"/>
              </a:ext>
            </a:extLst>
          </p:cNvPr>
          <p:cNvSpPr txBox="1"/>
          <p:nvPr/>
        </p:nvSpPr>
        <p:spPr>
          <a:xfrm>
            <a:off x="11504439" y="2087754"/>
            <a:ext cx="583814" cy="369332"/>
          </a:xfrm>
          <a:prstGeom prst="rect">
            <a:avLst/>
          </a:prstGeom>
          <a:noFill/>
        </p:spPr>
        <p:txBody>
          <a:bodyPr wrap="none" rtlCol="0">
            <a:spAutoFit/>
          </a:bodyPr>
          <a:lstStyle/>
          <a:p>
            <a:r>
              <a:rPr lang="en-GB" dirty="0">
                <a:solidFill>
                  <a:srgbClr val="C00000"/>
                </a:solidFill>
              </a:rPr>
              <a:t>45%</a:t>
            </a:r>
          </a:p>
        </p:txBody>
      </p:sp>
      <p:pic>
        <p:nvPicPr>
          <p:cNvPr id="10" name="Graphic 9" descr="Woman with solid fill">
            <a:extLst>
              <a:ext uri="{FF2B5EF4-FFF2-40B4-BE49-F238E27FC236}">
                <a16:creationId xmlns:a16="http://schemas.microsoft.com/office/drawing/2014/main" id="{1CF3494F-306C-E2E0-DDF1-BE66274670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9568" y="5189171"/>
            <a:ext cx="354150" cy="354150"/>
          </a:xfrm>
          <a:prstGeom prst="rect">
            <a:avLst/>
          </a:prstGeom>
        </p:spPr>
      </p:pic>
      <p:pic>
        <p:nvPicPr>
          <p:cNvPr id="11" name="Content Placeholder 4" descr="Man with solid fill">
            <a:extLst>
              <a:ext uri="{FF2B5EF4-FFF2-40B4-BE49-F238E27FC236}">
                <a16:creationId xmlns:a16="http://schemas.microsoft.com/office/drawing/2014/main" id="{F53E6147-1F77-32DB-B7B7-FA2692CC96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72099" y="4952940"/>
            <a:ext cx="354150" cy="354150"/>
          </a:xfrm>
          <a:prstGeom prst="rect">
            <a:avLst/>
          </a:prstGeom>
        </p:spPr>
      </p:pic>
      <p:pic>
        <p:nvPicPr>
          <p:cNvPr id="12" name="Graphic 11" descr="Woman with solid fill">
            <a:extLst>
              <a:ext uri="{FF2B5EF4-FFF2-40B4-BE49-F238E27FC236}">
                <a16:creationId xmlns:a16="http://schemas.microsoft.com/office/drawing/2014/main" id="{5694EB6D-6DBA-2244-FD69-334454CBD2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9475" y="5618006"/>
            <a:ext cx="354150" cy="354150"/>
          </a:xfrm>
          <a:prstGeom prst="rect">
            <a:avLst/>
          </a:prstGeom>
        </p:spPr>
      </p:pic>
      <p:pic>
        <p:nvPicPr>
          <p:cNvPr id="13" name="Graphic 12" descr="Woman with solid fill">
            <a:extLst>
              <a:ext uri="{FF2B5EF4-FFF2-40B4-BE49-F238E27FC236}">
                <a16:creationId xmlns:a16="http://schemas.microsoft.com/office/drawing/2014/main" id="{06861611-5CEF-3AAF-7C4D-4E49B71061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6536" y="5050414"/>
            <a:ext cx="354150" cy="354150"/>
          </a:xfrm>
          <a:prstGeom prst="rect">
            <a:avLst/>
          </a:prstGeom>
        </p:spPr>
      </p:pic>
      <p:pic>
        <p:nvPicPr>
          <p:cNvPr id="14" name="Graphic 13" descr="Woman with solid fill">
            <a:extLst>
              <a:ext uri="{FF2B5EF4-FFF2-40B4-BE49-F238E27FC236}">
                <a16:creationId xmlns:a16="http://schemas.microsoft.com/office/drawing/2014/main" id="{B22D1EC2-F35D-AE61-DECC-E9F9276E4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8172" y="5130015"/>
            <a:ext cx="354150" cy="354150"/>
          </a:xfrm>
          <a:prstGeom prst="rect">
            <a:avLst/>
          </a:prstGeom>
        </p:spPr>
      </p:pic>
      <p:pic>
        <p:nvPicPr>
          <p:cNvPr id="15" name="Graphic 14" descr="Woman with solid fill">
            <a:extLst>
              <a:ext uri="{FF2B5EF4-FFF2-40B4-BE49-F238E27FC236}">
                <a16:creationId xmlns:a16="http://schemas.microsoft.com/office/drawing/2014/main" id="{FCAB9965-CFA2-3A3B-F2C0-6A530955DE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0563" y="5766805"/>
            <a:ext cx="354150" cy="354150"/>
          </a:xfrm>
          <a:prstGeom prst="rect">
            <a:avLst/>
          </a:prstGeom>
        </p:spPr>
      </p:pic>
      <p:pic>
        <p:nvPicPr>
          <p:cNvPr id="16" name="Graphic 15" descr="Woman with solid fill">
            <a:extLst>
              <a:ext uri="{FF2B5EF4-FFF2-40B4-BE49-F238E27FC236}">
                <a16:creationId xmlns:a16="http://schemas.microsoft.com/office/drawing/2014/main" id="{93DBB7BD-9BB1-F868-BB38-16B6031F4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2400" y="5990289"/>
            <a:ext cx="354150" cy="354150"/>
          </a:xfrm>
          <a:prstGeom prst="rect">
            <a:avLst/>
          </a:prstGeom>
        </p:spPr>
      </p:pic>
      <p:pic>
        <p:nvPicPr>
          <p:cNvPr id="17" name="Graphic 16" descr="Woman with solid fill">
            <a:extLst>
              <a:ext uri="{FF2B5EF4-FFF2-40B4-BE49-F238E27FC236}">
                <a16:creationId xmlns:a16="http://schemas.microsoft.com/office/drawing/2014/main" id="{311FD5D7-6BC8-8D83-8BE0-28037CF789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75346" y="5990289"/>
            <a:ext cx="354150" cy="354150"/>
          </a:xfrm>
          <a:prstGeom prst="rect">
            <a:avLst/>
          </a:prstGeom>
        </p:spPr>
      </p:pic>
      <p:pic>
        <p:nvPicPr>
          <p:cNvPr id="18" name="Graphic 17" descr="Woman with solid fill">
            <a:extLst>
              <a:ext uri="{FF2B5EF4-FFF2-40B4-BE49-F238E27FC236}">
                <a16:creationId xmlns:a16="http://schemas.microsoft.com/office/drawing/2014/main" id="{75545F1F-5116-713B-6A58-C94115597E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2604" y="5500247"/>
            <a:ext cx="354150" cy="354150"/>
          </a:xfrm>
          <a:prstGeom prst="rect">
            <a:avLst/>
          </a:prstGeom>
        </p:spPr>
      </p:pic>
      <p:pic>
        <p:nvPicPr>
          <p:cNvPr id="19" name="Content Placeholder 4" descr="Man with solid fill">
            <a:extLst>
              <a:ext uri="{FF2B5EF4-FFF2-40B4-BE49-F238E27FC236}">
                <a16:creationId xmlns:a16="http://schemas.microsoft.com/office/drawing/2014/main" id="{46BA80A5-FE91-51E1-4EB1-626391CFB5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57766" y="5323172"/>
            <a:ext cx="354150" cy="354150"/>
          </a:xfrm>
          <a:prstGeom prst="rect">
            <a:avLst/>
          </a:prstGeom>
        </p:spPr>
      </p:pic>
      <p:pic>
        <p:nvPicPr>
          <p:cNvPr id="20" name="Content Placeholder 4" descr="Man with solid fill">
            <a:extLst>
              <a:ext uri="{FF2B5EF4-FFF2-40B4-BE49-F238E27FC236}">
                <a16:creationId xmlns:a16="http://schemas.microsoft.com/office/drawing/2014/main" id="{7C8E5D3A-8570-7D4B-77CD-FA0B7C8AAD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27920" y="4852439"/>
            <a:ext cx="354150" cy="354150"/>
          </a:xfrm>
          <a:prstGeom prst="rect">
            <a:avLst/>
          </a:prstGeom>
        </p:spPr>
      </p:pic>
      <p:pic>
        <p:nvPicPr>
          <p:cNvPr id="21" name="Content Placeholder 4" descr="Man with solid fill">
            <a:extLst>
              <a:ext uri="{FF2B5EF4-FFF2-40B4-BE49-F238E27FC236}">
                <a16:creationId xmlns:a16="http://schemas.microsoft.com/office/drawing/2014/main" id="{F3A6BE9E-4094-E8EF-B114-21DF996EC4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7638" y="5339904"/>
            <a:ext cx="354150" cy="354150"/>
          </a:xfrm>
          <a:prstGeom prst="rect">
            <a:avLst/>
          </a:prstGeom>
        </p:spPr>
      </p:pic>
      <p:pic>
        <p:nvPicPr>
          <p:cNvPr id="22" name="Content Placeholder 4" descr="Man with solid fill">
            <a:extLst>
              <a:ext uri="{FF2B5EF4-FFF2-40B4-BE49-F238E27FC236}">
                <a16:creationId xmlns:a16="http://schemas.microsoft.com/office/drawing/2014/main" id="{CEE1FC38-E0EC-4186-5968-6467B5C2B5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6613" y="4921654"/>
            <a:ext cx="354150" cy="354150"/>
          </a:xfrm>
          <a:prstGeom prst="rect">
            <a:avLst/>
          </a:prstGeom>
        </p:spPr>
      </p:pic>
      <p:pic>
        <p:nvPicPr>
          <p:cNvPr id="24" name="Content Placeholder 4" descr="Man with solid fill">
            <a:extLst>
              <a:ext uri="{FF2B5EF4-FFF2-40B4-BE49-F238E27FC236}">
                <a16:creationId xmlns:a16="http://schemas.microsoft.com/office/drawing/2014/main" id="{7812E34B-E14D-3AB7-8CB2-76FD5B42DF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00151" y="5803980"/>
            <a:ext cx="354150" cy="354150"/>
          </a:xfrm>
          <a:prstGeom prst="rect">
            <a:avLst/>
          </a:prstGeom>
        </p:spPr>
      </p:pic>
      <p:pic>
        <p:nvPicPr>
          <p:cNvPr id="25" name="Content Placeholder 4" descr="Man with solid fill">
            <a:extLst>
              <a:ext uri="{FF2B5EF4-FFF2-40B4-BE49-F238E27FC236}">
                <a16:creationId xmlns:a16="http://schemas.microsoft.com/office/drawing/2014/main" id="{2C956436-5EE1-2CBB-40C0-367964F16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4713" y="5943880"/>
            <a:ext cx="354150" cy="354150"/>
          </a:xfrm>
          <a:prstGeom prst="rect">
            <a:avLst/>
          </a:prstGeom>
        </p:spPr>
      </p:pic>
      <p:pic>
        <p:nvPicPr>
          <p:cNvPr id="26" name="Content Placeholder 4" descr="Man with solid fill">
            <a:extLst>
              <a:ext uri="{FF2B5EF4-FFF2-40B4-BE49-F238E27FC236}">
                <a16:creationId xmlns:a16="http://schemas.microsoft.com/office/drawing/2014/main" id="{A379315B-B3E4-A599-8341-F59FB96E4F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56413" y="5943880"/>
            <a:ext cx="354150" cy="354150"/>
          </a:xfrm>
          <a:prstGeom prst="rect">
            <a:avLst/>
          </a:prstGeom>
        </p:spPr>
      </p:pic>
      <p:pic>
        <p:nvPicPr>
          <p:cNvPr id="27" name="Content Placeholder 4" descr="Man with solid fill">
            <a:extLst>
              <a:ext uri="{FF2B5EF4-FFF2-40B4-BE49-F238E27FC236}">
                <a16:creationId xmlns:a16="http://schemas.microsoft.com/office/drawing/2014/main" id="{8E70FA1B-169E-7B2B-304C-73D5F63388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14231" y="5261043"/>
            <a:ext cx="354150" cy="354150"/>
          </a:xfrm>
          <a:prstGeom prst="rect">
            <a:avLst/>
          </a:prstGeom>
        </p:spPr>
      </p:pic>
      <p:pic>
        <p:nvPicPr>
          <p:cNvPr id="28" name="Content Placeholder 4" descr="Man with solid fill">
            <a:extLst>
              <a:ext uri="{FF2B5EF4-FFF2-40B4-BE49-F238E27FC236}">
                <a16:creationId xmlns:a16="http://schemas.microsoft.com/office/drawing/2014/main" id="{A93559A2-9D20-CCEC-89E7-9DBFB7DD7F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35333" y="5209919"/>
            <a:ext cx="354150" cy="354150"/>
          </a:xfrm>
          <a:prstGeom prst="rect">
            <a:avLst/>
          </a:prstGeom>
        </p:spPr>
      </p:pic>
      <p:pic>
        <p:nvPicPr>
          <p:cNvPr id="29" name="Graphic 28" descr="Woman with solid fill">
            <a:extLst>
              <a:ext uri="{FF2B5EF4-FFF2-40B4-BE49-F238E27FC236}">
                <a16:creationId xmlns:a16="http://schemas.microsoft.com/office/drawing/2014/main" id="{574EF920-90EA-D2B5-ADD1-6B910EBBC9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57615" y="4862079"/>
            <a:ext cx="354150" cy="354150"/>
          </a:xfrm>
          <a:prstGeom prst="rect">
            <a:avLst/>
          </a:prstGeom>
        </p:spPr>
      </p:pic>
      <p:sp>
        <p:nvSpPr>
          <p:cNvPr id="30" name="TextBox 29">
            <a:extLst>
              <a:ext uri="{FF2B5EF4-FFF2-40B4-BE49-F238E27FC236}">
                <a16:creationId xmlns:a16="http://schemas.microsoft.com/office/drawing/2014/main" id="{C59B62C2-BAB4-BFCC-AD3B-A41FCE20EA14}"/>
              </a:ext>
            </a:extLst>
          </p:cNvPr>
          <p:cNvSpPr txBox="1"/>
          <p:nvPr/>
        </p:nvSpPr>
        <p:spPr>
          <a:xfrm>
            <a:off x="11508247" y="2719115"/>
            <a:ext cx="583814" cy="369332"/>
          </a:xfrm>
          <a:prstGeom prst="rect">
            <a:avLst/>
          </a:prstGeom>
          <a:noFill/>
        </p:spPr>
        <p:txBody>
          <a:bodyPr wrap="none" rtlCol="0">
            <a:spAutoFit/>
          </a:bodyPr>
          <a:lstStyle/>
          <a:p>
            <a:r>
              <a:rPr lang="en-GB" dirty="0">
                <a:solidFill>
                  <a:schemeClr val="accent1"/>
                </a:solidFill>
              </a:rPr>
              <a:t>45%</a:t>
            </a:r>
          </a:p>
        </p:txBody>
      </p:sp>
      <p:sp>
        <p:nvSpPr>
          <p:cNvPr id="31" name="TextBox 30">
            <a:extLst>
              <a:ext uri="{FF2B5EF4-FFF2-40B4-BE49-F238E27FC236}">
                <a16:creationId xmlns:a16="http://schemas.microsoft.com/office/drawing/2014/main" id="{B4430E77-7806-F5A3-DE3A-60374C273AD4}"/>
              </a:ext>
            </a:extLst>
          </p:cNvPr>
          <p:cNvSpPr txBox="1"/>
          <p:nvPr/>
        </p:nvSpPr>
        <p:spPr>
          <a:xfrm>
            <a:off x="11479312" y="3705571"/>
            <a:ext cx="634067" cy="369332"/>
          </a:xfrm>
          <a:prstGeom prst="rect">
            <a:avLst/>
          </a:prstGeom>
          <a:noFill/>
        </p:spPr>
        <p:txBody>
          <a:bodyPr wrap="square" rtlCol="0">
            <a:spAutoFit/>
          </a:bodyPr>
          <a:lstStyle/>
          <a:p>
            <a:r>
              <a:rPr lang="en-GB" dirty="0">
                <a:solidFill>
                  <a:schemeClr val="accent6"/>
                </a:solidFill>
              </a:rPr>
              <a:t>10%</a:t>
            </a:r>
          </a:p>
        </p:txBody>
      </p:sp>
      <p:pic>
        <p:nvPicPr>
          <p:cNvPr id="4" name="Graphic 3" descr="Woman with solid fill">
            <a:extLst>
              <a:ext uri="{FF2B5EF4-FFF2-40B4-BE49-F238E27FC236}">
                <a16:creationId xmlns:a16="http://schemas.microsoft.com/office/drawing/2014/main" id="{91E67D51-BD1B-D4D9-0476-1E3165E8D8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0123" y="4793554"/>
            <a:ext cx="934978" cy="934978"/>
          </a:xfrm>
          <a:prstGeom prst="rect">
            <a:avLst/>
          </a:prstGeom>
        </p:spPr>
      </p:pic>
      <p:cxnSp>
        <p:nvCxnSpPr>
          <p:cNvPr id="32" name="Straight Arrow Connector 31">
            <a:extLst>
              <a:ext uri="{FF2B5EF4-FFF2-40B4-BE49-F238E27FC236}">
                <a16:creationId xmlns:a16="http://schemas.microsoft.com/office/drawing/2014/main" id="{C6CE97DB-25D9-0840-E8F8-65285C8193A2}"/>
              </a:ext>
            </a:extLst>
          </p:cNvPr>
          <p:cNvCxnSpPr>
            <a:cxnSpLocks/>
            <a:endCxn id="10" idx="1"/>
          </p:cNvCxnSpPr>
          <p:nvPr/>
        </p:nvCxnSpPr>
        <p:spPr>
          <a:xfrm>
            <a:off x="4035388" y="5216229"/>
            <a:ext cx="3924180" cy="150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E75807-11A5-C781-7FC5-AE2EF96FB8CD}"/>
              </a:ext>
            </a:extLst>
          </p:cNvPr>
          <p:cNvSpPr txBox="1"/>
          <p:nvPr/>
        </p:nvSpPr>
        <p:spPr>
          <a:xfrm>
            <a:off x="2470814" y="5789379"/>
            <a:ext cx="1981312" cy="923330"/>
          </a:xfrm>
          <a:prstGeom prst="rect">
            <a:avLst/>
          </a:prstGeom>
          <a:noFill/>
        </p:spPr>
        <p:txBody>
          <a:bodyPr wrap="none" rtlCol="0">
            <a:spAutoFit/>
          </a:bodyPr>
          <a:lstStyle/>
          <a:p>
            <a:r>
              <a:rPr lang="en-GB" dirty="0">
                <a:solidFill>
                  <a:srgbClr val="C00000"/>
                </a:solidFill>
              </a:rPr>
              <a:t>Latent Class 1: 56%</a:t>
            </a:r>
          </a:p>
          <a:p>
            <a:r>
              <a:rPr lang="en-GB" dirty="0">
                <a:solidFill>
                  <a:schemeClr val="accent1"/>
                </a:solidFill>
              </a:rPr>
              <a:t>Latent Class 2: 33%</a:t>
            </a:r>
          </a:p>
          <a:p>
            <a:r>
              <a:rPr lang="en-GB" dirty="0">
                <a:solidFill>
                  <a:schemeClr val="accent6">
                    <a:lumMod val="75000"/>
                  </a:schemeClr>
                </a:solidFill>
              </a:rPr>
              <a:t>Latent Class 3: 21%</a:t>
            </a:r>
          </a:p>
        </p:txBody>
      </p:sp>
    </p:spTree>
    <p:extLst>
      <p:ext uri="{BB962C8B-B14F-4D97-AF65-F5344CB8AC3E}">
        <p14:creationId xmlns:p14="http://schemas.microsoft.com/office/powerpoint/2010/main" val="53425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GMM and LCGA: Main Parameters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pPr>
              <a:spcBef>
                <a:spcPts val="800"/>
              </a:spcBef>
            </a:pPr>
            <a:r>
              <a:rPr lang="en-GB" b="1" dirty="0"/>
              <a:t>Class-specific growth parameters:</a:t>
            </a:r>
          </a:p>
          <a:p>
            <a:pPr lvl="1">
              <a:spcBef>
                <a:spcPts val="800"/>
              </a:spcBef>
            </a:pPr>
            <a:r>
              <a:rPr lang="en-GB" dirty="0"/>
              <a:t>Intercept, linear slope, quadratic slope…</a:t>
            </a:r>
          </a:p>
          <a:p>
            <a:pPr>
              <a:spcBef>
                <a:spcPts val="800"/>
              </a:spcBef>
            </a:pPr>
            <a:r>
              <a:rPr lang="en-GB" b="1" dirty="0"/>
              <a:t>Latent classes prevalence;</a:t>
            </a:r>
          </a:p>
          <a:p>
            <a:pPr>
              <a:spcBef>
                <a:spcPts val="800"/>
              </a:spcBef>
            </a:pPr>
            <a:r>
              <a:rPr lang="en-GB" b="1" dirty="0"/>
              <a:t>Individual’s  probability of latent classes affiliation (Posterior probability):</a:t>
            </a:r>
          </a:p>
          <a:p>
            <a:pPr lvl="1">
              <a:spcBef>
                <a:spcPts val="800"/>
              </a:spcBef>
            </a:pPr>
            <a:r>
              <a:rPr lang="en-GB" dirty="0"/>
              <a:t>Entropy (0 to 1)</a:t>
            </a:r>
            <a:r>
              <a:rPr lang="en-GB" dirty="0">
                <a:sym typeface="Wingdings" panose="05000000000000000000" pitchFamily="2" charset="2"/>
              </a:rPr>
              <a:t> Precision of latent </a:t>
            </a:r>
            <a:r>
              <a:rPr lang="en-GB">
                <a:sym typeface="Wingdings" panose="05000000000000000000" pitchFamily="2" charset="2"/>
              </a:rPr>
              <a:t>class classification.</a:t>
            </a:r>
            <a:endParaRPr lang="en-GB" dirty="0"/>
          </a:p>
          <a:p>
            <a:pPr marL="457200" lvl="1" indent="0">
              <a:spcBef>
                <a:spcPts val="800"/>
              </a:spcBef>
              <a:buNone/>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23" name="Picture 22">
            <a:extLst>
              <a:ext uri="{FF2B5EF4-FFF2-40B4-BE49-F238E27FC236}">
                <a16:creationId xmlns:a16="http://schemas.microsoft.com/office/drawing/2014/main" id="{02DB112F-A570-CD27-E7D9-9306E0786D98}"/>
              </a:ext>
            </a:extLst>
          </p:cNvPr>
          <p:cNvPicPr>
            <a:picLocks noChangeAspect="1"/>
          </p:cNvPicPr>
          <p:nvPr/>
        </p:nvPicPr>
        <p:blipFill rotWithShape="1">
          <a:blip r:embed="rId3"/>
          <a:srcRect r="18983"/>
          <a:stretch/>
        </p:blipFill>
        <p:spPr>
          <a:xfrm>
            <a:off x="6497178" y="1505510"/>
            <a:ext cx="4939232" cy="3429297"/>
          </a:xfrm>
          <a:prstGeom prst="rect">
            <a:avLst/>
          </a:prstGeom>
        </p:spPr>
      </p:pic>
      <p:sp>
        <p:nvSpPr>
          <p:cNvPr id="6" name="TextBox 5">
            <a:extLst>
              <a:ext uri="{FF2B5EF4-FFF2-40B4-BE49-F238E27FC236}">
                <a16:creationId xmlns:a16="http://schemas.microsoft.com/office/drawing/2014/main" id="{8F15EF70-52B2-CED9-26CF-5E42725B2EC1}"/>
              </a:ext>
            </a:extLst>
          </p:cNvPr>
          <p:cNvSpPr txBox="1"/>
          <p:nvPr/>
        </p:nvSpPr>
        <p:spPr>
          <a:xfrm>
            <a:off x="10258816" y="1933866"/>
            <a:ext cx="933269" cy="338554"/>
          </a:xfrm>
          <a:prstGeom prst="rect">
            <a:avLst/>
          </a:prstGeom>
          <a:noFill/>
        </p:spPr>
        <p:txBody>
          <a:bodyPr wrap="none" rtlCol="0">
            <a:spAutoFit/>
          </a:bodyPr>
          <a:lstStyle/>
          <a:p>
            <a:r>
              <a:rPr lang="en-GB" sz="1600" dirty="0">
                <a:solidFill>
                  <a:srgbClr val="C00000"/>
                </a:solidFill>
              </a:rPr>
              <a:t>i1; s1; q1</a:t>
            </a:r>
          </a:p>
        </p:txBody>
      </p:sp>
      <p:sp>
        <p:nvSpPr>
          <p:cNvPr id="7" name="TextBox 6">
            <a:extLst>
              <a:ext uri="{FF2B5EF4-FFF2-40B4-BE49-F238E27FC236}">
                <a16:creationId xmlns:a16="http://schemas.microsoft.com/office/drawing/2014/main" id="{A9FCE452-323F-04D7-CDA0-808CA4934E7B}"/>
              </a:ext>
            </a:extLst>
          </p:cNvPr>
          <p:cNvSpPr txBox="1"/>
          <p:nvPr/>
        </p:nvSpPr>
        <p:spPr>
          <a:xfrm>
            <a:off x="10110592" y="2919170"/>
            <a:ext cx="933269" cy="338554"/>
          </a:xfrm>
          <a:prstGeom prst="rect">
            <a:avLst/>
          </a:prstGeom>
          <a:noFill/>
        </p:spPr>
        <p:txBody>
          <a:bodyPr wrap="none" rtlCol="0">
            <a:spAutoFit/>
          </a:bodyPr>
          <a:lstStyle/>
          <a:p>
            <a:r>
              <a:rPr lang="en-GB" sz="1600" dirty="0">
                <a:solidFill>
                  <a:schemeClr val="accent1">
                    <a:lumMod val="75000"/>
                  </a:schemeClr>
                </a:solidFill>
              </a:rPr>
              <a:t>i1; s1; q1</a:t>
            </a:r>
          </a:p>
        </p:txBody>
      </p:sp>
      <p:sp>
        <p:nvSpPr>
          <p:cNvPr id="8" name="TextBox 7">
            <a:extLst>
              <a:ext uri="{FF2B5EF4-FFF2-40B4-BE49-F238E27FC236}">
                <a16:creationId xmlns:a16="http://schemas.microsoft.com/office/drawing/2014/main" id="{691DABC6-8791-3627-AF76-779AE07D3CFF}"/>
              </a:ext>
            </a:extLst>
          </p:cNvPr>
          <p:cNvSpPr txBox="1"/>
          <p:nvPr/>
        </p:nvSpPr>
        <p:spPr>
          <a:xfrm>
            <a:off x="10258816" y="3928014"/>
            <a:ext cx="933269" cy="338554"/>
          </a:xfrm>
          <a:prstGeom prst="rect">
            <a:avLst/>
          </a:prstGeom>
          <a:noFill/>
        </p:spPr>
        <p:txBody>
          <a:bodyPr wrap="none" rtlCol="0">
            <a:spAutoFit/>
          </a:bodyPr>
          <a:lstStyle/>
          <a:p>
            <a:r>
              <a:rPr lang="en-GB" sz="1600" dirty="0">
                <a:solidFill>
                  <a:schemeClr val="accent6"/>
                </a:solidFill>
              </a:rPr>
              <a:t>i1; s1; q1</a:t>
            </a:r>
          </a:p>
        </p:txBody>
      </p:sp>
      <p:sp>
        <p:nvSpPr>
          <p:cNvPr id="9" name="TextBox 8">
            <a:extLst>
              <a:ext uri="{FF2B5EF4-FFF2-40B4-BE49-F238E27FC236}">
                <a16:creationId xmlns:a16="http://schemas.microsoft.com/office/drawing/2014/main" id="{FB2946D1-EE46-0A62-E438-7E80405119C3}"/>
              </a:ext>
            </a:extLst>
          </p:cNvPr>
          <p:cNvSpPr txBox="1"/>
          <p:nvPr/>
        </p:nvSpPr>
        <p:spPr>
          <a:xfrm>
            <a:off x="11504439" y="2087754"/>
            <a:ext cx="583814" cy="369332"/>
          </a:xfrm>
          <a:prstGeom prst="rect">
            <a:avLst/>
          </a:prstGeom>
          <a:noFill/>
        </p:spPr>
        <p:txBody>
          <a:bodyPr wrap="none" rtlCol="0">
            <a:spAutoFit/>
          </a:bodyPr>
          <a:lstStyle/>
          <a:p>
            <a:r>
              <a:rPr lang="en-GB" dirty="0">
                <a:solidFill>
                  <a:srgbClr val="C00000"/>
                </a:solidFill>
              </a:rPr>
              <a:t>45%</a:t>
            </a:r>
          </a:p>
        </p:txBody>
      </p:sp>
      <p:pic>
        <p:nvPicPr>
          <p:cNvPr id="10" name="Graphic 9" descr="Woman with solid fill">
            <a:extLst>
              <a:ext uri="{FF2B5EF4-FFF2-40B4-BE49-F238E27FC236}">
                <a16:creationId xmlns:a16="http://schemas.microsoft.com/office/drawing/2014/main" id="{1CF3494F-306C-E2E0-DDF1-BE66274670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9568" y="5189171"/>
            <a:ext cx="354150" cy="354150"/>
          </a:xfrm>
          <a:prstGeom prst="rect">
            <a:avLst/>
          </a:prstGeom>
        </p:spPr>
      </p:pic>
      <p:pic>
        <p:nvPicPr>
          <p:cNvPr id="11" name="Content Placeholder 4" descr="Man with solid fill">
            <a:extLst>
              <a:ext uri="{FF2B5EF4-FFF2-40B4-BE49-F238E27FC236}">
                <a16:creationId xmlns:a16="http://schemas.microsoft.com/office/drawing/2014/main" id="{F53E6147-1F77-32DB-B7B7-FA2692CC96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72099" y="4952940"/>
            <a:ext cx="354150" cy="354150"/>
          </a:xfrm>
          <a:prstGeom prst="rect">
            <a:avLst/>
          </a:prstGeom>
        </p:spPr>
      </p:pic>
      <p:pic>
        <p:nvPicPr>
          <p:cNvPr id="12" name="Graphic 11" descr="Woman with solid fill">
            <a:extLst>
              <a:ext uri="{FF2B5EF4-FFF2-40B4-BE49-F238E27FC236}">
                <a16:creationId xmlns:a16="http://schemas.microsoft.com/office/drawing/2014/main" id="{5694EB6D-6DBA-2244-FD69-334454CBD2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9475" y="5618006"/>
            <a:ext cx="354150" cy="354150"/>
          </a:xfrm>
          <a:prstGeom prst="rect">
            <a:avLst/>
          </a:prstGeom>
        </p:spPr>
      </p:pic>
      <p:pic>
        <p:nvPicPr>
          <p:cNvPr id="13" name="Graphic 12" descr="Woman with solid fill">
            <a:extLst>
              <a:ext uri="{FF2B5EF4-FFF2-40B4-BE49-F238E27FC236}">
                <a16:creationId xmlns:a16="http://schemas.microsoft.com/office/drawing/2014/main" id="{06861611-5CEF-3AAF-7C4D-4E49B71061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6536" y="5050414"/>
            <a:ext cx="354150" cy="354150"/>
          </a:xfrm>
          <a:prstGeom prst="rect">
            <a:avLst/>
          </a:prstGeom>
        </p:spPr>
      </p:pic>
      <p:pic>
        <p:nvPicPr>
          <p:cNvPr id="14" name="Graphic 13" descr="Woman with solid fill">
            <a:extLst>
              <a:ext uri="{FF2B5EF4-FFF2-40B4-BE49-F238E27FC236}">
                <a16:creationId xmlns:a16="http://schemas.microsoft.com/office/drawing/2014/main" id="{B22D1EC2-F35D-AE61-DECC-E9F9276E4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48172" y="5130015"/>
            <a:ext cx="354150" cy="354150"/>
          </a:xfrm>
          <a:prstGeom prst="rect">
            <a:avLst/>
          </a:prstGeom>
        </p:spPr>
      </p:pic>
      <p:pic>
        <p:nvPicPr>
          <p:cNvPr id="15" name="Graphic 14" descr="Woman with solid fill">
            <a:extLst>
              <a:ext uri="{FF2B5EF4-FFF2-40B4-BE49-F238E27FC236}">
                <a16:creationId xmlns:a16="http://schemas.microsoft.com/office/drawing/2014/main" id="{FCAB9965-CFA2-3A3B-F2C0-6A530955DE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0563" y="5766805"/>
            <a:ext cx="354150" cy="354150"/>
          </a:xfrm>
          <a:prstGeom prst="rect">
            <a:avLst/>
          </a:prstGeom>
        </p:spPr>
      </p:pic>
      <p:pic>
        <p:nvPicPr>
          <p:cNvPr id="16" name="Graphic 15" descr="Woman with solid fill">
            <a:extLst>
              <a:ext uri="{FF2B5EF4-FFF2-40B4-BE49-F238E27FC236}">
                <a16:creationId xmlns:a16="http://schemas.microsoft.com/office/drawing/2014/main" id="{93DBB7BD-9BB1-F868-BB38-16B6031F4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2400" y="5990289"/>
            <a:ext cx="354150" cy="354150"/>
          </a:xfrm>
          <a:prstGeom prst="rect">
            <a:avLst/>
          </a:prstGeom>
        </p:spPr>
      </p:pic>
      <p:pic>
        <p:nvPicPr>
          <p:cNvPr id="17" name="Graphic 16" descr="Woman with solid fill">
            <a:extLst>
              <a:ext uri="{FF2B5EF4-FFF2-40B4-BE49-F238E27FC236}">
                <a16:creationId xmlns:a16="http://schemas.microsoft.com/office/drawing/2014/main" id="{311FD5D7-6BC8-8D83-8BE0-28037CF789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75346" y="5990289"/>
            <a:ext cx="354150" cy="354150"/>
          </a:xfrm>
          <a:prstGeom prst="rect">
            <a:avLst/>
          </a:prstGeom>
        </p:spPr>
      </p:pic>
      <p:pic>
        <p:nvPicPr>
          <p:cNvPr id="18" name="Graphic 17" descr="Woman with solid fill">
            <a:extLst>
              <a:ext uri="{FF2B5EF4-FFF2-40B4-BE49-F238E27FC236}">
                <a16:creationId xmlns:a16="http://schemas.microsoft.com/office/drawing/2014/main" id="{75545F1F-5116-713B-6A58-C94115597E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2604" y="5500247"/>
            <a:ext cx="354150" cy="354150"/>
          </a:xfrm>
          <a:prstGeom prst="rect">
            <a:avLst/>
          </a:prstGeom>
        </p:spPr>
      </p:pic>
      <p:pic>
        <p:nvPicPr>
          <p:cNvPr id="19" name="Content Placeholder 4" descr="Man with solid fill">
            <a:extLst>
              <a:ext uri="{FF2B5EF4-FFF2-40B4-BE49-F238E27FC236}">
                <a16:creationId xmlns:a16="http://schemas.microsoft.com/office/drawing/2014/main" id="{46BA80A5-FE91-51E1-4EB1-626391CFB5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57766" y="5323172"/>
            <a:ext cx="354150" cy="354150"/>
          </a:xfrm>
          <a:prstGeom prst="rect">
            <a:avLst/>
          </a:prstGeom>
        </p:spPr>
      </p:pic>
      <p:pic>
        <p:nvPicPr>
          <p:cNvPr id="20" name="Content Placeholder 4" descr="Man with solid fill">
            <a:extLst>
              <a:ext uri="{FF2B5EF4-FFF2-40B4-BE49-F238E27FC236}">
                <a16:creationId xmlns:a16="http://schemas.microsoft.com/office/drawing/2014/main" id="{7C8E5D3A-8570-7D4B-77CD-FA0B7C8AAD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27920" y="4852439"/>
            <a:ext cx="354150" cy="354150"/>
          </a:xfrm>
          <a:prstGeom prst="rect">
            <a:avLst/>
          </a:prstGeom>
        </p:spPr>
      </p:pic>
      <p:pic>
        <p:nvPicPr>
          <p:cNvPr id="21" name="Content Placeholder 4" descr="Man with solid fill">
            <a:extLst>
              <a:ext uri="{FF2B5EF4-FFF2-40B4-BE49-F238E27FC236}">
                <a16:creationId xmlns:a16="http://schemas.microsoft.com/office/drawing/2014/main" id="{F3A6BE9E-4094-E8EF-B114-21DF996EC43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7638" y="5339904"/>
            <a:ext cx="354150" cy="354150"/>
          </a:xfrm>
          <a:prstGeom prst="rect">
            <a:avLst/>
          </a:prstGeom>
        </p:spPr>
      </p:pic>
      <p:pic>
        <p:nvPicPr>
          <p:cNvPr id="22" name="Content Placeholder 4" descr="Man with solid fill">
            <a:extLst>
              <a:ext uri="{FF2B5EF4-FFF2-40B4-BE49-F238E27FC236}">
                <a16:creationId xmlns:a16="http://schemas.microsoft.com/office/drawing/2014/main" id="{CEE1FC38-E0EC-4186-5968-6467B5C2B5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6613" y="4921654"/>
            <a:ext cx="354150" cy="354150"/>
          </a:xfrm>
          <a:prstGeom prst="rect">
            <a:avLst/>
          </a:prstGeom>
        </p:spPr>
      </p:pic>
      <p:pic>
        <p:nvPicPr>
          <p:cNvPr id="24" name="Content Placeholder 4" descr="Man with solid fill">
            <a:extLst>
              <a:ext uri="{FF2B5EF4-FFF2-40B4-BE49-F238E27FC236}">
                <a16:creationId xmlns:a16="http://schemas.microsoft.com/office/drawing/2014/main" id="{7812E34B-E14D-3AB7-8CB2-76FD5B42DF1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00151" y="5803980"/>
            <a:ext cx="354150" cy="354150"/>
          </a:xfrm>
          <a:prstGeom prst="rect">
            <a:avLst/>
          </a:prstGeom>
        </p:spPr>
      </p:pic>
      <p:pic>
        <p:nvPicPr>
          <p:cNvPr id="25" name="Content Placeholder 4" descr="Man with solid fill">
            <a:extLst>
              <a:ext uri="{FF2B5EF4-FFF2-40B4-BE49-F238E27FC236}">
                <a16:creationId xmlns:a16="http://schemas.microsoft.com/office/drawing/2014/main" id="{2C956436-5EE1-2CBB-40C0-367964F16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4713" y="5943880"/>
            <a:ext cx="354150" cy="354150"/>
          </a:xfrm>
          <a:prstGeom prst="rect">
            <a:avLst/>
          </a:prstGeom>
        </p:spPr>
      </p:pic>
      <p:pic>
        <p:nvPicPr>
          <p:cNvPr id="26" name="Content Placeholder 4" descr="Man with solid fill">
            <a:extLst>
              <a:ext uri="{FF2B5EF4-FFF2-40B4-BE49-F238E27FC236}">
                <a16:creationId xmlns:a16="http://schemas.microsoft.com/office/drawing/2014/main" id="{A379315B-B3E4-A599-8341-F59FB96E4F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56413" y="5943880"/>
            <a:ext cx="354150" cy="354150"/>
          </a:xfrm>
          <a:prstGeom prst="rect">
            <a:avLst/>
          </a:prstGeom>
        </p:spPr>
      </p:pic>
      <p:pic>
        <p:nvPicPr>
          <p:cNvPr id="27" name="Content Placeholder 4" descr="Man with solid fill">
            <a:extLst>
              <a:ext uri="{FF2B5EF4-FFF2-40B4-BE49-F238E27FC236}">
                <a16:creationId xmlns:a16="http://schemas.microsoft.com/office/drawing/2014/main" id="{8E70FA1B-169E-7B2B-304C-73D5F63388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14231" y="5261043"/>
            <a:ext cx="354150" cy="354150"/>
          </a:xfrm>
          <a:prstGeom prst="rect">
            <a:avLst/>
          </a:prstGeom>
        </p:spPr>
      </p:pic>
      <p:pic>
        <p:nvPicPr>
          <p:cNvPr id="28" name="Content Placeholder 4" descr="Man with solid fill">
            <a:extLst>
              <a:ext uri="{FF2B5EF4-FFF2-40B4-BE49-F238E27FC236}">
                <a16:creationId xmlns:a16="http://schemas.microsoft.com/office/drawing/2014/main" id="{A93559A2-9D20-CCEC-89E7-9DBFB7DD7F3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35333" y="5209919"/>
            <a:ext cx="354150" cy="354150"/>
          </a:xfrm>
          <a:prstGeom prst="rect">
            <a:avLst/>
          </a:prstGeom>
        </p:spPr>
      </p:pic>
      <p:pic>
        <p:nvPicPr>
          <p:cNvPr id="29" name="Graphic 28" descr="Woman with solid fill">
            <a:extLst>
              <a:ext uri="{FF2B5EF4-FFF2-40B4-BE49-F238E27FC236}">
                <a16:creationId xmlns:a16="http://schemas.microsoft.com/office/drawing/2014/main" id="{574EF920-90EA-D2B5-ADD1-6B910EBBC9F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57615" y="4862079"/>
            <a:ext cx="354150" cy="354150"/>
          </a:xfrm>
          <a:prstGeom prst="rect">
            <a:avLst/>
          </a:prstGeom>
        </p:spPr>
      </p:pic>
      <p:sp>
        <p:nvSpPr>
          <p:cNvPr id="30" name="TextBox 29">
            <a:extLst>
              <a:ext uri="{FF2B5EF4-FFF2-40B4-BE49-F238E27FC236}">
                <a16:creationId xmlns:a16="http://schemas.microsoft.com/office/drawing/2014/main" id="{C59B62C2-BAB4-BFCC-AD3B-A41FCE20EA14}"/>
              </a:ext>
            </a:extLst>
          </p:cNvPr>
          <p:cNvSpPr txBox="1"/>
          <p:nvPr/>
        </p:nvSpPr>
        <p:spPr>
          <a:xfrm>
            <a:off x="11508247" y="2719115"/>
            <a:ext cx="583814" cy="369332"/>
          </a:xfrm>
          <a:prstGeom prst="rect">
            <a:avLst/>
          </a:prstGeom>
          <a:noFill/>
        </p:spPr>
        <p:txBody>
          <a:bodyPr wrap="none" rtlCol="0">
            <a:spAutoFit/>
          </a:bodyPr>
          <a:lstStyle/>
          <a:p>
            <a:r>
              <a:rPr lang="en-GB" dirty="0">
                <a:solidFill>
                  <a:schemeClr val="accent1"/>
                </a:solidFill>
              </a:rPr>
              <a:t>45%</a:t>
            </a:r>
          </a:p>
        </p:txBody>
      </p:sp>
      <p:sp>
        <p:nvSpPr>
          <p:cNvPr id="31" name="TextBox 30">
            <a:extLst>
              <a:ext uri="{FF2B5EF4-FFF2-40B4-BE49-F238E27FC236}">
                <a16:creationId xmlns:a16="http://schemas.microsoft.com/office/drawing/2014/main" id="{B4430E77-7806-F5A3-DE3A-60374C273AD4}"/>
              </a:ext>
            </a:extLst>
          </p:cNvPr>
          <p:cNvSpPr txBox="1"/>
          <p:nvPr/>
        </p:nvSpPr>
        <p:spPr>
          <a:xfrm>
            <a:off x="11479312" y="3705571"/>
            <a:ext cx="634067" cy="369332"/>
          </a:xfrm>
          <a:prstGeom prst="rect">
            <a:avLst/>
          </a:prstGeom>
          <a:noFill/>
        </p:spPr>
        <p:txBody>
          <a:bodyPr wrap="square" rtlCol="0">
            <a:spAutoFit/>
          </a:bodyPr>
          <a:lstStyle/>
          <a:p>
            <a:r>
              <a:rPr lang="en-GB" dirty="0">
                <a:solidFill>
                  <a:schemeClr val="accent6"/>
                </a:solidFill>
              </a:rPr>
              <a:t>10%</a:t>
            </a:r>
          </a:p>
        </p:txBody>
      </p:sp>
      <p:pic>
        <p:nvPicPr>
          <p:cNvPr id="4" name="Graphic 3" descr="Woman with solid fill">
            <a:extLst>
              <a:ext uri="{FF2B5EF4-FFF2-40B4-BE49-F238E27FC236}">
                <a16:creationId xmlns:a16="http://schemas.microsoft.com/office/drawing/2014/main" id="{91E67D51-BD1B-D4D9-0476-1E3165E8D8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0123" y="4793554"/>
            <a:ext cx="934978" cy="934978"/>
          </a:xfrm>
          <a:prstGeom prst="rect">
            <a:avLst/>
          </a:prstGeom>
        </p:spPr>
      </p:pic>
      <p:cxnSp>
        <p:nvCxnSpPr>
          <p:cNvPr id="32" name="Straight Arrow Connector 31">
            <a:extLst>
              <a:ext uri="{FF2B5EF4-FFF2-40B4-BE49-F238E27FC236}">
                <a16:creationId xmlns:a16="http://schemas.microsoft.com/office/drawing/2014/main" id="{C6CE97DB-25D9-0840-E8F8-65285C8193A2}"/>
              </a:ext>
            </a:extLst>
          </p:cNvPr>
          <p:cNvCxnSpPr>
            <a:cxnSpLocks/>
            <a:endCxn id="10" idx="1"/>
          </p:cNvCxnSpPr>
          <p:nvPr/>
        </p:nvCxnSpPr>
        <p:spPr>
          <a:xfrm>
            <a:off x="4035388" y="5216229"/>
            <a:ext cx="3924180" cy="1500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FE75807-11A5-C781-7FC5-AE2EF96FB8CD}"/>
              </a:ext>
            </a:extLst>
          </p:cNvPr>
          <p:cNvSpPr txBox="1"/>
          <p:nvPr/>
        </p:nvSpPr>
        <p:spPr>
          <a:xfrm>
            <a:off x="2470814" y="5789379"/>
            <a:ext cx="1981312" cy="923330"/>
          </a:xfrm>
          <a:prstGeom prst="rect">
            <a:avLst/>
          </a:prstGeom>
          <a:noFill/>
        </p:spPr>
        <p:txBody>
          <a:bodyPr wrap="none" rtlCol="0">
            <a:spAutoFit/>
          </a:bodyPr>
          <a:lstStyle/>
          <a:p>
            <a:r>
              <a:rPr lang="en-GB" dirty="0">
                <a:solidFill>
                  <a:srgbClr val="C00000"/>
                </a:solidFill>
              </a:rPr>
              <a:t>Latent Class 1: 56%</a:t>
            </a:r>
          </a:p>
          <a:p>
            <a:r>
              <a:rPr lang="en-GB" dirty="0">
                <a:solidFill>
                  <a:schemeClr val="accent1"/>
                </a:solidFill>
              </a:rPr>
              <a:t>Latent Class 2: 33%</a:t>
            </a:r>
          </a:p>
          <a:p>
            <a:r>
              <a:rPr lang="en-GB" dirty="0">
                <a:solidFill>
                  <a:schemeClr val="accent6">
                    <a:lumMod val="75000"/>
                  </a:schemeClr>
                </a:solidFill>
              </a:rPr>
              <a:t>Latent Class 3: 21%</a:t>
            </a:r>
          </a:p>
        </p:txBody>
      </p:sp>
    </p:spTree>
    <p:extLst>
      <p:ext uri="{BB962C8B-B14F-4D97-AF65-F5344CB8AC3E}">
        <p14:creationId xmlns:p14="http://schemas.microsoft.com/office/powerpoint/2010/main" val="278727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Determining the number of classes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pPr>
              <a:spcBef>
                <a:spcPts val="800"/>
              </a:spcBef>
            </a:pPr>
            <a:r>
              <a:rPr lang="en-GB" b="1" dirty="0"/>
              <a:t>Different statistics to consider:</a:t>
            </a:r>
          </a:p>
          <a:p>
            <a:pPr lvl="1">
              <a:spcBef>
                <a:spcPts val="800"/>
              </a:spcBef>
            </a:pPr>
            <a:r>
              <a:rPr lang="en-GB" dirty="0"/>
              <a:t>Model fit (e.g. G</a:t>
            </a:r>
            <a:r>
              <a:rPr lang="en-GB" baseline="30000" dirty="0"/>
              <a:t>2 </a:t>
            </a:r>
            <a:r>
              <a:rPr lang="en-GB" dirty="0"/>
              <a:t>);</a:t>
            </a:r>
            <a:endParaRPr lang="en-GB" baseline="30000" dirty="0"/>
          </a:p>
          <a:p>
            <a:pPr lvl="1">
              <a:spcBef>
                <a:spcPts val="800"/>
              </a:spcBef>
            </a:pPr>
            <a:r>
              <a:rPr lang="en-GB" dirty="0"/>
              <a:t>Information criteria (e.g. Bayesian Information Criterion – BIC);</a:t>
            </a:r>
          </a:p>
          <a:p>
            <a:pPr lvl="1">
              <a:spcBef>
                <a:spcPts val="800"/>
              </a:spcBef>
            </a:pPr>
            <a:r>
              <a:rPr lang="en-GB" dirty="0"/>
              <a:t>Likelihood-Ratio tests of n classes vs. n-1 classes (e.g. Bootstrapped LRT);</a:t>
            </a:r>
          </a:p>
          <a:p>
            <a:pPr lvl="1">
              <a:spcBef>
                <a:spcPts val="800"/>
              </a:spcBef>
            </a:pPr>
            <a:r>
              <a:rPr lang="en-GB" dirty="0"/>
              <a:t>Model residuals;</a:t>
            </a:r>
          </a:p>
          <a:p>
            <a:pPr lvl="1">
              <a:spcBef>
                <a:spcPts val="800"/>
              </a:spcBef>
            </a:pPr>
            <a:r>
              <a:rPr lang="en-GB" dirty="0"/>
              <a:t>Entropy;</a:t>
            </a:r>
          </a:p>
          <a:p>
            <a:pPr>
              <a:spcBef>
                <a:spcPts val="800"/>
              </a:spcBef>
            </a:pPr>
            <a:r>
              <a:rPr lang="en-GB" b="1" dirty="0"/>
              <a:t>Judgement</a:t>
            </a:r>
            <a:r>
              <a:rPr lang="en-GB" dirty="0"/>
              <a:t>: Summarise main features of data </a:t>
            </a:r>
            <a:r>
              <a:rPr lang="en-GB" i="1" dirty="0"/>
              <a:t>parsimoniously</a:t>
            </a:r>
            <a:r>
              <a:rPr lang="en-GB" dirty="0"/>
              <a:t> and </a:t>
            </a:r>
            <a:r>
              <a:rPr lang="en-GB" i="1" dirty="0"/>
              <a:t>successfully.</a:t>
            </a: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8344ECD7-D36C-67E5-1028-0351DA08EC92}"/>
              </a:ext>
            </a:extLst>
          </p:cNvPr>
          <p:cNvPicPr>
            <a:picLocks noChangeAspect="1"/>
          </p:cNvPicPr>
          <p:nvPr/>
        </p:nvPicPr>
        <p:blipFill>
          <a:blip r:embed="rId3"/>
          <a:stretch>
            <a:fillRect/>
          </a:stretch>
        </p:blipFill>
        <p:spPr>
          <a:xfrm>
            <a:off x="6592451" y="1957981"/>
            <a:ext cx="5381835" cy="3257996"/>
          </a:xfrm>
          <a:prstGeom prst="rect">
            <a:avLst/>
          </a:prstGeom>
        </p:spPr>
      </p:pic>
    </p:spTree>
    <p:extLst>
      <p:ext uri="{BB962C8B-B14F-4D97-AF65-F5344CB8AC3E}">
        <p14:creationId xmlns:p14="http://schemas.microsoft.com/office/powerpoint/2010/main" val="361589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Judgement</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pPr>
              <a:spcBef>
                <a:spcPts val="800"/>
              </a:spcBef>
            </a:pPr>
            <a:r>
              <a:rPr lang="en-GB" dirty="0"/>
              <a:t>Summarise main features of data </a:t>
            </a:r>
            <a:r>
              <a:rPr lang="en-GB" i="1" dirty="0"/>
              <a:t>parsimoniously</a:t>
            </a:r>
            <a:r>
              <a:rPr lang="en-GB" dirty="0"/>
              <a:t> and </a:t>
            </a:r>
            <a:r>
              <a:rPr lang="en-GB" i="1" dirty="0"/>
              <a:t>successfully.</a:t>
            </a:r>
          </a:p>
          <a:p>
            <a:pPr lvl="1">
              <a:spcBef>
                <a:spcPts val="800"/>
              </a:spcBef>
            </a:pPr>
            <a:r>
              <a:rPr lang="en-GB" dirty="0"/>
              <a:t>Do groups differ in characteristics or experiences before outcomes collection?</a:t>
            </a:r>
          </a:p>
          <a:p>
            <a:pPr lvl="1">
              <a:spcBef>
                <a:spcPts val="800"/>
              </a:spcBef>
            </a:pPr>
            <a:r>
              <a:rPr lang="en-GB" dirty="0"/>
              <a:t>Do groups differ in distal outcomes?</a:t>
            </a:r>
          </a:p>
          <a:p>
            <a:pPr lvl="1">
              <a:spcBef>
                <a:spcPts val="800"/>
              </a:spcBef>
            </a:pPr>
            <a:r>
              <a:rPr lang="en-GB" dirty="0"/>
              <a:t>Do groups display different trajectories in other processes?</a:t>
            </a:r>
          </a:p>
          <a:p>
            <a:pPr marL="457200" lvl="1" indent="0">
              <a:spcBef>
                <a:spcPts val="800"/>
              </a:spcBef>
              <a:buNone/>
            </a:pP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8344ECD7-D36C-67E5-1028-0351DA08EC92}"/>
              </a:ext>
            </a:extLst>
          </p:cNvPr>
          <p:cNvPicPr>
            <a:picLocks noChangeAspect="1"/>
          </p:cNvPicPr>
          <p:nvPr/>
        </p:nvPicPr>
        <p:blipFill>
          <a:blip r:embed="rId3"/>
          <a:stretch>
            <a:fillRect/>
          </a:stretch>
        </p:blipFill>
        <p:spPr>
          <a:xfrm>
            <a:off x="6592451" y="1957981"/>
            <a:ext cx="5381835" cy="3257996"/>
          </a:xfrm>
          <a:prstGeom prst="rect">
            <a:avLst/>
          </a:prstGeom>
        </p:spPr>
      </p:pic>
    </p:spTree>
    <p:extLst>
      <p:ext uri="{BB962C8B-B14F-4D97-AF65-F5344CB8AC3E}">
        <p14:creationId xmlns:p14="http://schemas.microsoft.com/office/powerpoint/2010/main" val="209630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Caveats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pPr>
              <a:spcBef>
                <a:spcPts val="800"/>
              </a:spcBef>
            </a:pPr>
            <a:r>
              <a:rPr lang="en-GB" dirty="0"/>
              <a:t>GMM and LCGA require samples with heterogeneity </a:t>
            </a:r>
            <a:r>
              <a:rPr lang="en-GB" dirty="0">
                <a:sym typeface="Wingdings" panose="05000000000000000000" pitchFamily="2" charset="2"/>
              </a:rPr>
              <a:t> large samples.</a:t>
            </a:r>
          </a:p>
          <a:p>
            <a:pPr>
              <a:spcBef>
                <a:spcPts val="800"/>
              </a:spcBef>
            </a:pPr>
            <a:r>
              <a:rPr lang="en-GB" dirty="0">
                <a:sym typeface="Wingdings" panose="05000000000000000000" pitchFamily="2" charset="2"/>
              </a:rPr>
              <a:t>May be computationally heavy models.</a:t>
            </a:r>
          </a:p>
          <a:p>
            <a:pPr>
              <a:spcBef>
                <a:spcPts val="800"/>
              </a:spcBef>
            </a:pPr>
            <a:r>
              <a:rPr lang="en-GB" dirty="0">
                <a:sym typeface="Wingdings" panose="05000000000000000000" pitchFamily="2" charset="2"/>
              </a:rPr>
              <a:t>Issues with model estimation convergence.</a:t>
            </a:r>
            <a:endParaRPr lang="en-GB" dirty="0"/>
          </a:p>
          <a:p>
            <a:pPr marL="457200" lvl="1" indent="0">
              <a:spcBef>
                <a:spcPts val="800"/>
              </a:spcBef>
              <a:buNone/>
            </a:pP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8344ECD7-D36C-67E5-1028-0351DA08EC92}"/>
              </a:ext>
            </a:extLst>
          </p:cNvPr>
          <p:cNvPicPr>
            <a:picLocks noChangeAspect="1"/>
          </p:cNvPicPr>
          <p:nvPr/>
        </p:nvPicPr>
        <p:blipFill>
          <a:blip r:embed="rId3"/>
          <a:stretch>
            <a:fillRect/>
          </a:stretch>
        </p:blipFill>
        <p:spPr>
          <a:xfrm>
            <a:off x="6592451" y="1957981"/>
            <a:ext cx="5381835" cy="3257996"/>
          </a:xfrm>
          <a:prstGeom prst="rect">
            <a:avLst/>
          </a:prstGeom>
        </p:spPr>
      </p:pic>
    </p:spTree>
    <p:extLst>
      <p:ext uri="{BB962C8B-B14F-4D97-AF65-F5344CB8AC3E}">
        <p14:creationId xmlns:p14="http://schemas.microsoft.com/office/powerpoint/2010/main" val="204951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297890"/>
            <a:ext cx="12192000" cy="1325563"/>
          </a:xfrm>
          <a:solidFill>
            <a:srgbClr val="C00000"/>
          </a:solidFill>
        </p:spPr>
        <p:txBody>
          <a:bodyPr/>
          <a:lstStyle/>
          <a:p>
            <a:r>
              <a:rPr lang="en-GB" dirty="0">
                <a:solidFill>
                  <a:schemeClr val="bg1"/>
                </a:solidFill>
              </a:rPr>
              <a:t>	</a:t>
            </a:r>
            <a:r>
              <a:rPr lang="en-GB" b="1" dirty="0">
                <a:solidFill>
                  <a:schemeClr val="bg1"/>
                </a:solidFill>
              </a:rPr>
              <a:t>Outline</a:t>
            </a:r>
            <a:r>
              <a:rPr lang="en-GB" dirty="0">
                <a:solidFill>
                  <a:schemeClr val="bg1"/>
                </a:solidFill>
              </a:rPr>
              <a:t> </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p:txBody>
          <a:bodyPr/>
          <a:lstStyle/>
          <a:p>
            <a:r>
              <a:rPr lang="en-GB" dirty="0"/>
              <a:t>Growth models vs. Trajectory-based groups models.</a:t>
            </a:r>
          </a:p>
          <a:p>
            <a:r>
              <a:rPr lang="en-GB" dirty="0"/>
              <a:t>Key characteristics and parameters of trajectory-based group models.</a:t>
            </a:r>
          </a:p>
          <a:p>
            <a:r>
              <a:rPr lang="en-GB" dirty="0"/>
              <a:t>Determining the number of groups. </a:t>
            </a:r>
          </a:p>
        </p:txBody>
      </p:sp>
    </p:spTree>
    <p:extLst>
      <p:ext uri="{BB962C8B-B14F-4D97-AF65-F5344CB8AC3E}">
        <p14:creationId xmlns:p14="http://schemas.microsoft.com/office/powerpoint/2010/main" val="2249221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Summary</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4" y="1507561"/>
            <a:ext cx="6487513" cy="5139981"/>
          </a:xfrm>
        </p:spPr>
        <p:txBody>
          <a:bodyPr>
            <a:normAutofit/>
          </a:bodyPr>
          <a:lstStyle/>
          <a:p>
            <a:pPr>
              <a:spcBef>
                <a:spcPts val="800"/>
              </a:spcBef>
            </a:pPr>
            <a:r>
              <a:rPr lang="en-GB" dirty="0"/>
              <a:t>Growth models assuming all participants follow the same trajectory may be inadequate or unrealistic. </a:t>
            </a:r>
          </a:p>
          <a:p>
            <a:pPr>
              <a:spcBef>
                <a:spcPts val="800"/>
              </a:spcBef>
            </a:pPr>
            <a:r>
              <a:rPr lang="en-GB" dirty="0" err="1"/>
              <a:t>GMM</a:t>
            </a:r>
            <a:r>
              <a:rPr lang="en-GB" dirty="0"/>
              <a:t> and </a:t>
            </a:r>
            <a:r>
              <a:rPr lang="en-GB" dirty="0" err="1"/>
              <a:t>LCGA</a:t>
            </a:r>
            <a:r>
              <a:rPr lang="en-GB" dirty="0"/>
              <a:t>: person-centred approaches to identify groups with </a:t>
            </a:r>
            <a:r>
              <a:rPr lang="en-GB" i="1" dirty="0"/>
              <a:t>distinctive developmental trajectories</a:t>
            </a:r>
            <a:r>
              <a:rPr lang="en-GB" dirty="0"/>
              <a:t>. </a:t>
            </a:r>
          </a:p>
          <a:p>
            <a:pPr>
              <a:spcBef>
                <a:spcPts val="800"/>
              </a:spcBef>
            </a:pPr>
            <a:r>
              <a:rPr lang="en-GB" dirty="0"/>
              <a:t>Models based on probability: Robust and transparent methods for classification. </a:t>
            </a:r>
          </a:p>
          <a:p>
            <a:pPr>
              <a:spcBef>
                <a:spcPts val="800"/>
              </a:spcBef>
            </a:pPr>
            <a:r>
              <a:rPr lang="en-GB" dirty="0" err="1"/>
              <a:t>GMM</a:t>
            </a:r>
            <a:r>
              <a:rPr lang="en-GB" dirty="0"/>
              <a:t>: Trajectory groups with intra-group variation. </a:t>
            </a:r>
            <a:r>
              <a:rPr lang="en-GB" dirty="0" err="1"/>
              <a:t>LCGA</a:t>
            </a:r>
            <a:r>
              <a:rPr lang="en-GB" dirty="0"/>
              <a:t>: Groups with same trajectories.</a:t>
            </a:r>
          </a:p>
          <a:p>
            <a:pPr>
              <a:spcBef>
                <a:spcPts val="800"/>
              </a:spcBef>
            </a:pPr>
            <a:r>
              <a:rPr lang="en-GB" dirty="0"/>
              <a:t>Judgment in model selection.  </a:t>
            </a:r>
          </a:p>
          <a:p>
            <a:pPr marL="457200" lvl="1" indent="0">
              <a:spcBef>
                <a:spcPts val="800"/>
              </a:spcBef>
              <a:buNone/>
            </a:pPr>
            <a:endParaRPr lang="en-GB" dirty="0"/>
          </a:p>
          <a:p>
            <a:pPr lvl="1">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spTree>
    <p:extLst>
      <p:ext uri="{BB962C8B-B14F-4D97-AF65-F5344CB8AC3E}">
        <p14:creationId xmlns:p14="http://schemas.microsoft.com/office/powerpoint/2010/main" val="406556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Models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373743" y="1981200"/>
            <a:ext cx="4735286" cy="4351338"/>
          </a:xfrm>
        </p:spPr>
        <p:txBody>
          <a:bodyPr/>
          <a:lstStyle/>
          <a:p>
            <a:r>
              <a:rPr lang="en-GB" i="1" dirty="0"/>
              <a:t>One-size-fits-all</a:t>
            </a:r>
            <a:r>
              <a:rPr lang="en-GB" dirty="0"/>
              <a:t> model:</a:t>
            </a:r>
          </a:p>
          <a:p>
            <a:pPr lvl="1"/>
            <a:r>
              <a:rPr lang="en-GB" dirty="0"/>
              <a:t>Growth parameters, i.e. </a:t>
            </a:r>
            <a:r>
              <a:rPr lang="en-GB" b="1" i="1" dirty="0"/>
              <a:t>intercept</a:t>
            </a:r>
            <a:r>
              <a:rPr lang="en-GB" dirty="0"/>
              <a:t> (initial status) and </a:t>
            </a:r>
            <a:r>
              <a:rPr lang="en-GB" b="1" i="1" dirty="0"/>
              <a:t>slopes</a:t>
            </a:r>
            <a:r>
              <a:rPr lang="en-GB" dirty="0"/>
              <a:t> (change per unit of time) describe growth in sample.</a:t>
            </a:r>
          </a:p>
          <a:p>
            <a:pPr lvl="1"/>
            <a:r>
              <a:rPr lang="en-GB" dirty="0"/>
              <a:t>Assumptions about distribution of variance around growth parameters (e.g. normal distribution).</a:t>
            </a:r>
          </a:p>
          <a:p>
            <a:pPr marL="0" indent="0">
              <a:buNone/>
            </a:pPr>
            <a:endParaRPr lang="en-GB" dirty="0"/>
          </a:p>
          <a:p>
            <a:endParaRPr lang="en-GB" dirty="0"/>
          </a:p>
          <a:p>
            <a:endParaRPr lang="en-GB" dirty="0"/>
          </a:p>
        </p:txBody>
      </p:sp>
      <p:pic>
        <p:nvPicPr>
          <p:cNvPr id="5" name="Picture 4" descr="A picture containing text, screenshot, diagram, line&#10;&#10;Description automatically generated">
            <a:extLst>
              <a:ext uri="{FF2B5EF4-FFF2-40B4-BE49-F238E27FC236}">
                <a16:creationId xmlns:a16="http://schemas.microsoft.com/office/drawing/2014/main" id="{4276D145-6078-C87D-A0EE-EE9D30DFA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00" y="1981200"/>
            <a:ext cx="6705600" cy="4876800"/>
          </a:xfrm>
          <a:prstGeom prst="rect">
            <a:avLst/>
          </a:prstGeom>
        </p:spPr>
      </p:pic>
    </p:spTree>
    <p:extLst>
      <p:ext uri="{BB962C8B-B14F-4D97-AF65-F5344CB8AC3E}">
        <p14:creationId xmlns:p14="http://schemas.microsoft.com/office/powerpoint/2010/main" val="24419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Developmental </a:t>
            </a:r>
            <a:r>
              <a:rPr lang="en-GB" b="1" dirty="0" err="1">
                <a:solidFill>
                  <a:schemeClr val="bg1"/>
                </a:solidFill>
              </a:rPr>
              <a:t>Trajector-ies</a:t>
            </a:r>
            <a:endParaRPr lang="en-GB" b="1" dirty="0">
              <a:solidFill>
                <a:schemeClr val="bg1"/>
              </a:solidFill>
            </a:endParaRP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32229" y="1680576"/>
            <a:ext cx="6052457" cy="4351338"/>
          </a:xfrm>
        </p:spPr>
        <p:txBody>
          <a:bodyPr/>
          <a:lstStyle/>
          <a:p>
            <a:pPr>
              <a:spcBef>
                <a:spcPts val="800"/>
              </a:spcBef>
            </a:pPr>
            <a:r>
              <a:rPr lang="en-GB" dirty="0"/>
              <a:t>Theories in different fields (e.g. Clinical Psychology) assume heterogeneity in trajectories:</a:t>
            </a:r>
          </a:p>
          <a:p>
            <a:pPr lvl="1">
              <a:spcBef>
                <a:spcPts val="800"/>
              </a:spcBef>
            </a:pPr>
            <a:r>
              <a:rPr lang="en-GB" i="1" dirty="0"/>
              <a:t>Typical</a:t>
            </a:r>
            <a:r>
              <a:rPr lang="en-GB" dirty="0"/>
              <a:t> trajectory vs. </a:t>
            </a:r>
            <a:r>
              <a:rPr lang="en-GB" i="1" dirty="0"/>
              <a:t>Atypical</a:t>
            </a:r>
            <a:r>
              <a:rPr lang="en-GB" dirty="0"/>
              <a:t> trajectory.</a:t>
            </a:r>
          </a:p>
          <a:p>
            <a:pPr>
              <a:spcBef>
                <a:spcPts val="800"/>
              </a:spcBef>
            </a:pPr>
            <a:r>
              <a:rPr lang="en-GB" dirty="0"/>
              <a:t>Different trajectory groups may be associated with:</a:t>
            </a:r>
          </a:p>
          <a:p>
            <a:pPr lvl="1">
              <a:spcBef>
                <a:spcPts val="800"/>
              </a:spcBef>
            </a:pPr>
            <a:r>
              <a:rPr lang="en-GB" dirty="0"/>
              <a:t>Different </a:t>
            </a:r>
            <a:r>
              <a:rPr lang="en-GB" i="1" dirty="0"/>
              <a:t>aetiologies; </a:t>
            </a:r>
          </a:p>
          <a:p>
            <a:pPr lvl="1">
              <a:spcBef>
                <a:spcPts val="800"/>
              </a:spcBef>
            </a:pPr>
            <a:r>
              <a:rPr lang="en-GB" dirty="0"/>
              <a:t>Different </a:t>
            </a:r>
            <a:r>
              <a:rPr lang="en-GB" i="1" dirty="0"/>
              <a:t>exposures</a:t>
            </a:r>
            <a:r>
              <a:rPr lang="en-GB" dirty="0"/>
              <a:t> accumulating over time;</a:t>
            </a:r>
          </a:p>
          <a:p>
            <a:pPr lvl="1">
              <a:spcBef>
                <a:spcPts val="800"/>
              </a:spcBef>
            </a:pPr>
            <a:r>
              <a:rPr lang="en-GB" dirty="0"/>
              <a:t>Different </a:t>
            </a:r>
            <a:r>
              <a:rPr lang="en-GB" i="1" dirty="0"/>
              <a:t>susceptibility</a:t>
            </a:r>
            <a:r>
              <a:rPr lang="en-GB" dirty="0"/>
              <a:t> to treatments.</a:t>
            </a:r>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5A70D28A-F16F-070D-8243-6349ABDABA77}"/>
              </a:ext>
            </a:extLst>
          </p:cNvPr>
          <p:cNvPicPr>
            <a:picLocks noChangeAspect="1"/>
          </p:cNvPicPr>
          <p:nvPr/>
        </p:nvPicPr>
        <p:blipFill>
          <a:blip r:embed="rId3"/>
          <a:stretch>
            <a:fillRect/>
          </a:stretch>
        </p:blipFill>
        <p:spPr>
          <a:xfrm>
            <a:off x="6466642" y="2054233"/>
            <a:ext cx="5381835" cy="3257996"/>
          </a:xfrm>
          <a:prstGeom prst="rect">
            <a:avLst/>
          </a:prstGeom>
        </p:spPr>
      </p:pic>
    </p:spTree>
    <p:extLst>
      <p:ext uri="{BB962C8B-B14F-4D97-AF65-F5344CB8AC3E}">
        <p14:creationId xmlns:p14="http://schemas.microsoft.com/office/powerpoint/2010/main" val="176045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Example of Theory: Moffit (1993)</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32229" y="1542788"/>
            <a:ext cx="6322794" cy="5083479"/>
          </a:xfrm>
        </p:spPr>
        <p:txBody>
          <a:bodyPr>
            <a:normAutofit/>
          </a:bodyPr>
          <a:lstStyle/>
          <a:p>
            <a:pPr marL="0" indent="0">
              <a:spcBef>
                <a:spcPts val="800"/>
              </a:spcBef>
              <a:buNone/>
            </a:pPr>
            <a:r>
              <a:rPr lang="en-GB" b="1" i="1" dirty="0"/>
              <a:t>Adolescence-limited and life-course-persistent antisocial behaviour: A developmental taxonomy</a:t>
            </a:r>
            <a:r>
              <a:rPr lang="en-GB" i="1" dirty="0"/>
              <a:t>.</a:t>
            </a:r>
          </a:p>
          <a:p>
            <a:pPr>
              <a:spcBef>
                <a:spcPts val="800"/>
              </a:spcBef>
            </a:pPr>
            <a:r>
              <a:rPr lang="en-GB" dirty="0"/>
              <a:t>“Two </a:t>
            </a:r>
            <a:r>
              <a:rPr lang="en-GB" i="1" dirty="0"/>
              <a:t>distinct categories </a:t>
            </a:r>
            <a:r>
              <a:rPr lang="en-GB" dirty="0"/>
              <a:t>of individuals[…] with </a:t>
            </a:r>
            <a:r>
              <a:rPr lang="en-GB" i="1" dirty="0"/>
              <a:t>unique</a:t>
            </a:r>
            <a:r>
              <a:rPr lang="en-GB" dirty="0"/>
              <a:t> </a:t>
            </a:r>
            <a:r>
              <a:rPr lang="en-GB" i="1" dirty="0"/>
              <a:t>aetiologies”:</a:t>
            </a:r>
          </a:p>
          <a:p>
            <a:pPr lvl="1">
              <a:spcBef>
                <a:spcPts val="800"/>
              </a:spcBef>
            </a:pPr>
            <a:r>
              <a:rPr lang="en-GB" dirty="0"/>
              <a:t>A small group engages in antisocial behaviour at every age;</a:t>
            </a:r>
          </a:p>
          <a:p>
            <a:pPr lvl="2">
              <a:spcBef>
                <a:spcPts val="800"/>
              </a:spcBef>
            </a:pPr>
            <a:r>
              <a:rPr lang="en-GB" dirty="0"/>
              <a:t>Neuropsychological problems leading to cumulative risk factors.</a:t>
            </a:r>
          </a:p>
          <a:p>
            <a:pPr lvl="1">
              <a:spcBef>
                <a:spcPts val="800"/>
              </a:spcBef>
            </a:pPr>
            <a:r>
              <a:rPr lang="en-GB" dirty="0"/>
              <a:t>A larger group engages in antisocial behaviour only during adolescence;</a:t>
            </a:r>
          </a:p>
          <a:p>
            <a:pPr lvl="2">
              <a:spcBef>
                <a:spcPts val="800"/>
              </a:spcBef>
            </a:pPr>
            <a:r>
              <a:rPr lang="en-GB" dirty="0"/>
              <a:t>Mimicry and emulation of antisocial peers perceived as more independent. </a:t>
            </a:r>
          </a:p>
          <a:p>
            <a:pPr lvl="2">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A47699A0-5536-5971-DE7F-D0AC83F470DB}"/>
              </a:ext>
            </a:extLst>
          </p:cNvPr>
          <p:cNvPicPr>
            <a:picLocks noChangeAspect="1"/>
          </p:cNvPicPr>
          <p:nvPr/>
        </p:nvPicPr>
        <p:blipFill rotWithShape="1">
          <a:blip r:embed="rId3"/>
          <a:srcRect r="14592"/>
          <a:stretch/>
        </p:blipFill>
        <p:spPr>
          <a:xfrm>
            <a:off x="6555023" y="2269298"/>
            <a:ext cx="5206917" cy="3429297"/>
          </a:xfrm>
          <a:prstGeom prst="rect">
            <a:avLst/>
          </a:prstGeom>
        </p:spPr>
      </p:pic>
      <p:pic>
        <p:nvPicPr>
          <p:cNvPr id="7" name="Picture 6" descr="A qr code with a dinosaur&#10;&#10;Description automatically generated">
            <a:extLst>
              <a:ext uri="{FF2B5EF4-FFF2-40B4-BE49-F238E27FC236}">
                <a16:creationId xmlns:a16="http://schemas.microsoft.com/office/drawing/2014/main" id="{7A109984-C1D1-C4C4-21AB-B643BD96F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8480" y="108138"/>
            <a:ext cx="1125387" cy="1125387"/>
          </a:xfrm>
          <a:prstGeom prst="rect">
            <a:avLst/>
          </a:prstGeom>
        </p:spPr>
      </p:pic>
    </p:spTree>
    <p:extLst>
      <p:ext uri="{BB962C8B-B14F-4D97-AF65-F5344CB8AC3E}">
        <p14:creationId xmlns:p14="http://schemas.microsoft.com/office/powerpoint/2010/main" val="245027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Identify Trajectory Groups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5" y="1507562"/>
            <a:ext cx="6052457" cy="4351338"/>
          </a:xfrm>
        </p:spPr>
        <p:txBody>
          <a:bodyPr/>
          <a:lstStyle/>
          <a:p>
            <a:pPr>
              <a:spcBef>
                <a:spcPts val="800"/>
              </a:spcBef>
            </a:pPr>
            <a:r>
              <a:rPr lang="en-GB" dirty="0"/>
              <a:t>Use of arbitrary criteria:</a:t>
            </a:r>
          </a:p>
          <a:p>
            <a:pPr lvl="1">
              <a:spcBef>
                <a:spcPts val="800"/>
              </a:spcBef>
            </a:pPr>
            <a:r>
              <a:rPr lang="en-GB" dirty="0"/>
              <a:t>No tests to confirm variability warrants trajectories groups.</a:t>
            </a:r>
          </a:p>
          <a:p>
            <a:pPr lvl="1">
              <a:spcBef>
                <a:spcPts val="800"/>
              </a:spcBef>
            </a:pPr>
            <a:r>
              <a:rPr lang="en-GB" dirty="0"/>
              <a:t>Cannot quantify </a:t>
            </a:r>
            <a:r>
              <a:rPr lang="en-GB" i="1" dirty="0"/>
              <a:t>precision</a:t>
            </a:r>
            <a:r>
              <a:rPr lang="en-GB" dirty="0"/>
              <a:t> of classification. </a:t>
            </a:r>
          </a:p>
          <a:p>
            <a:pPr lvl="1">
              <a:spcBef>
                <a:spcPts val="800"/>
              </a:spcBef>
            </a:pPr>
            <a:r>
              <a:rPr lang="en-GB" dirty="0"/>
              <a:t>Cannot </a:t>
            </a:r>
            <a:r>
              <a:rPr lang="en-GB" i="1" dirty="0"/>
              <a:t>control</a:t>
            </a:r>
            <a:r>
              <a:rPr lang="en-GB" dirty="0"/>
              <a:t> for error variation. </a:t>
            </a:r>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5A70D28A-F16F-070D-8243-6349ABDABA77}"/>
              </a:ext>
            </a:extLst>
          </p:cNvPr>
          <p:cNvPicPr>
            <a:picLocks noChangeAspect="1"/>
          </p:cNvPicPr>
          <p:nvPr/>
        </p:nvPicPr>
        <p:blipFill>
          <a:blip r:embed="rId3"/>
          <a:stretch>
            <a:fillRect/>
          </a:stretch>
        </p:blipFill>
        <p:spPr>
          <a:xfrm>
            <a:off x="6466642" y="2054233"/>
            <a:ext cx="5381835" cy="3257996"/>
          </a:xfrm>
          <a:prstGeom prst="rect">
            <a:avLst/>
          </a:prstGeom>
        </p:spPr>
      </p:pic>
    </p:spTree>
    <p:extLst>
      <p:ext uri="{BB962C8B-B14F-4D97-AF65-F5344CB8AC3E}">
        <p14:creationId xmlns:p14="http://schemas.microsoft.com/office/powerpoint/2010/main" val="93809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Mixture and Group-Based Trajectory Models</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5" y="1507561"/>
            <a:ext cx="6154056" cy="5139981"/>
          </a:xfrm>
        </p:spPr>
        <p:txBody>
          <a:bodyPr>
            <a:normAutofit lnSpcReduction="10000"/>
          </a:bodyPr>
          <a:lstStyle/>
          <a:p>
            <a:pPr>
              <a:spcBef>
                <a:spcPts val="800"/>
              </a:spcBef>
            </a:pPr>
            <a:r>
              <a:rPr lang="en-GB" b="1" dirty="0"/>
              <a:t>Growth Mixture Models </a:t>
            </a:r>
            <a:r>
              <a:rPr lang="en-GB" dirty="0"/>
              <a:t>(GMM) &amp; </a:t>
            </a:r>
            <a:r>
              <a:rPr lang="en-GB" b="1" dirty="0"/>
              <a:t>Latent Class Growth Analysis </a:t>
            </a:r>
            <a:r>
              <a:rPr lang="en-GB" dirty="0"/>
              <a:t>(LCGA).</a:t>
            </a:r>
          </a:p>
          <a:p>
            <a:pPr>
              <a:spcBef>
                <a:spcPts val="800"/>
              </a:spcBef>
            </a:pPr>
            <a:r>
              <a:rPr lang="en-GB" i="1" dirty="0"/>
              <a:t>Person-centred</a:t>
            </a:r>
            <a:r>
              <a:rPr lang="en-GB" dirty="0"/>
              <a:t> approaches:</a:t>
            </a:r>
          </a:p>
          <a:p>
            <a:pPr>
              <a:spcBef>
                <a:spcPts val="800"/>
              </a:spcBef>
            </a:pPr>
            <a:r>
              <a:rPr lang="en-GB" dirty="0"/>
              <a:t>Based on </a:t>
            </a:r>
            <a:r>
              <a:rPr lang="en-GB" i="1" dirty="0"/>
              <a:t>probability methods</a:t>
            </a:r>
            <a:r>
              <a:rPr lang="en-GB" dirty="0"/>
              <a:t>:</a:t>
            </a:r>
          </a:p>
          <a:p>
            <a:pPr lvl="1">
              <a:spcBef>
                <a:spcPts val="800"/>
              </a:spcBef>
            </a:pPr>
            <a:r>
              <a:rPr lang="en-GB" dirty="0"/>
              <a:t>Test whether plausible: improvement on </a:t>
            </a:r>
            <a:r>
              <a:rPr lang="en-GB" i="1" dirty="0"/>
              <a:t>one-size-fits-all </a:t>
            </a:r>
            <a:r>
              <a:rPr lang="en-GB" dirty="0"/>
              <a:t>approach? </a:t>
            </a:r>
          </a:p>
          <a:p>
            <a:pPr lvl="1">
              <a:spcBef>
                <a:spcPts val="800"/>
              </a:spcBef>
            </a:pPr>
            <a:r>
              <a:rPr lang="en-GB" dirty="0"/>
              <a:t>Assess </a:t>
            </a:r>
            <a:r>
              <a:rPr lang="en-GB" i="1" dirty="0"/>
              <a:t>precision of categorisation:</a:t>
            </a:r>
          </a:p>
          <a:p>
            <a:pPr lvl="2">
              <a:spcBef>
                <a:spcPts val="800"/>
              </a:spcBef>
            </a:pPr>
            <a:r>
              <a:rPr lang="en-GB" dirty="0"/>
              <a:t>Individuals’ probability of being in one trajectory group or other. </a:t>
            </a:r>
          </a:p>
          <a:p>
            <a:pPr lvl="1">
              <a:spcBef>
                <a:spcPts val="800"/>
              </a:spcBef>
            </a:pPr>
            <a:r>
              <a:rPr lang="en-GB" dirty="0"/>
              <a:t>Distinguish </a:t>
            </a:r>
            <a:r>
              <a:rPr lang="en-GB" i="1" dirty="0"/>
              <a:t>random variation </a:t>
            </a:r>
            <a:r>
              <a:rPr lang="en-GB" dirty="0"/>
              <a:t>from </a:t>
            </a:r>
            <a:r>
              <a:rPr lang="en-GB" i="1" dirty="0"/>
              <a:t>real</a:t>
            </a:r>
            <a:r>
              <a:rPr lang="en-GB" dirty="0"/>
              <a:t> variation. </a:t>
            </a:r>
          </a:p>
          <a:p>
            <a:pPr>
              <a:spcBef>
                <a:spcPts val="800"/>
              </a:spcBef>
            </a:pPr>
            <a:r>
              <a:rPr lang="en-GB" dirty="0"/>
              <a:t>Help relax restrictive assumptions of growth models.</a:t>
            </a:r>
          </a:p>
          <a:p>
            <a:pPr>
              <a:spcBef>
                <a:spcPts val="800"/>
              </a:spcBef>
            </a:pPr>
            <a:endParaRPr lang="en-GB" dirty="0"/>
          </a:p>
          <a:p>
            <a:pPr lvl="1">
              <a:spcBef>
                <a:spcPts val="800"/>
              </a:spcBef>
            </a:pPr>
            <a:endParaRPr lang="en-GB" dirty="0"/>
          </a:p>
          <a:p>
            <a:pPr marL="0" indent="0">
              <a:spcBef>
                <a:spcPts val="800"/>
              </a:spcBef>
              <a:buNone/>
            </a:pPr>
            <a:endParaRPr lang="en-GB" dirty="0"/>
          </a:p>
          <a:p>
            <a:endParaRPr lang="en-GB" dirty="0"/>
          </a:p>
          <a:p>
            <a:endParaRPr lang="en-GB" dirty="0"/>
          </a:p>
        </p:txBody>
      </p:sp>
      <p:pic>
        <p:nvPicPr>
          <p:cNvPr id="4" name="Graphic 3" descr="Woman with solid fill">
            <a:extLst>
              <a:ext uri="{FF2B5EF4-FFF2-40B4-BE49-F238E27FC236}">
                <a16:creationId xmlns:a16="http://schemas.microsoft.com/office/drawing/2014/main" id="{B12410F5-BDEA-50BC-2FFE-9FB2413988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2885" y="2893324"/>
            <a:ext cx="673463" cy="673463"/>
          </a:xfrm>
          <a:prstGeom prst="rect">
            <a:avLst/>
          </a:prstGeom>
        </p:spPr>
      </p:pic>
      <p:pic>
        <p:nvPicPr>
          <p:cNvPr id="5" name="Content Placeholder 4" descr="Man with solid fill">
            <a:extLst>
              <a:ext uri="{FF2B5EF4-FFF2-40B4-BE49-F238E27FC236}">
                <a16:creationId xmlns:a16="http://schemas.microsoft.com/office/drawing/2014/main" id="{4F301F51-BBF3-C5B7-057F-4E979FC218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27342" y="2408307"/>
            <a:ext cx="673463" cy="673463"/>
          </a:xfrm>
          <a:prstGeom prst="rect">
            <a:avLst/>
          </a:prstGeom>
        </p:spPr>
      </p:pic>
      <p:pic>
        <p:nvPicPr>
          <p:cNvPr id="6" name="Graphic 5" descr="Woman with solid fill">
            <a:extLst>
              <a:ext uri="{FF2B5EF4-FFF2-40B4-BE49-F238E27FC236}">
                <a16:creationId xmlns:a16="http://schemas.microsoft.com/office/drawing/2014/main" id="{6F0A3C1C-2351-0DEC-4A6A-D1C2387C04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49435" y="3492064"/>
            <a:ext cx="673463" cy="673463"/>
          </a:xfrm>
          <a:prstGeom prst="rect">
            <a:avLst/>
          </a:prstGeom>
        </p:spPr>
      </p:pic>
      <p:pic>
        <p:nvPicPr>
          <p:cNvPr id="7" name="Graphic 6" descr="Woman with solid fill">
            <a:extLst>
              <a:ext uri="{FF2B5EF4-FFF2-40B4-BE49-F238E27FC236}">
                <a16:creationId xmlns:a16="http://schemas.microsoft.com/office/drawing/2014/main" id="{53D9C5CB-83CC-A68E-2563-E6AB07D3C5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25320" y="2293205"/>
            <a:ext cx="673463" cy="673463"/>
          </a:xfrm>
          <a:prstGeom prst="rect">
            <a:avLst/>
          </a:prstGeom>
        </p:spPr>
      </p:pic>
      <p:pic>
        <p:nvPicPr>
          <p:cNvPr id="8" name="Graphic 7" descr="Woman with solid fill">
            <a:extLst>
              <a:ext uri="{FF2B5EF4-FFF2-40B4-BE49-F238E27FC236}">
                <a16:creationId xmlns:a16="http://schemas.microsoft.com/office/drawing/2014/main" id="{00E8CA05-561C-C1F9-16E9-418E82127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91489" y="2834168"/>
            <a:ext cx="673463" cy="673463"/>
          </a:xfrm>
          <a:prstGeom prst="rect">
            <a:avLst/>
          </a:prstGeom>
        </p:spPr>
      </p:pic>
      <p:pic>
        <p:nvPicPr>
          <p:cNvPr id="9" name="Graphic 8" descr="Woman with solid fill">
            <a:extLst>
              <a:ext uri="{FF2B5EF4-FFF2-40B4-BE49-F238E27FC236}">
                <a16:creationId xmlns:a16="http://schemas.microsoft.com/office/drawing/2014/main" id="{F09BF14E-74FD-27FA-EC5A-7B4A1EF138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53880" y="3470958"/>
            <a:ext cx="673463" cy="673463"/>
          </a:xfrm>
          <a:prstGeom prst="rect">
            <a:avLst/>
          </a:prstGeom>
        </p:spPr>
      </p:pic>
      <p:pic>
        <p:nvPicPr>
          <p:cNvPr id="10" name="Graphic 9" descr="Woman with solid fill">
            <a:extLst>
              <a:ext uri="{FF2B5EF4-FFF2-40B4-BE49-F238E27FC236}">
                <a16:creationId xmlns:a16="http://schemas.microsoft.com/office/drawing/2014/main" id="{E12459CC-857B-7A69-4E16-04479957DF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2884" y="3930574"/>
            <a:ext cx="673463" cy="673463"/>
          </a:xfrm>
          <a:prstGeom prst="rect">
            <a:avLst/>
          </a:prstGeom>
        </p:spPr>
      </p:pic>
      <p:pic>
        <p:nvPicPr>
          <p:cNvPr id="11" name="Graphic 10" descr="Woman with solid fill">
            <a:extLst>
              <a:ext uri="{FF2B5EF4-FFF2-40B4-BE49-F238E27FC236}">
                <a16:creationId xmlns:a16="http://schemas.microsoft.com/office/drawing/2014/main" id="{F74311C8-1FD8-6925-B2A8-3A94CE5DF8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3642" y="4177017"/>
            <a:ext cx="673463" cy="673463"/>
          </a:xfrm>
          <a:prstGeom prst="rect">
            <a:avLst/>
          </a:prstGeom>
        </p:spPr>
      </p:pic>
      <p:pic>
        <p:nvPicPr>
          <p:cNvPr id="12" name="Graphic 11" descr="Woman with solid fill">
            <a:extLst>
              <a:ext uri="{FF2B5EF4-FFF2-40B4-BE49-F238E27FC236}">
                <a16:creationId xmlns:a16="http://schemas.microsoft.com/office/drawing/2014/main" id="{1742C83A-8254-1082-BCD3-3112C374E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5828" y="3492064"/>
            <a:ext cx="673463" cy="673463"/>
          </a:xfrm>
          <a:prstGeom prst="rect">
            <a:avLst/>
          </a:prstGeom>
        </p:spPr>
      </p:pic>
      <p:pic>
        <p:nvPicPr>
          <p:cNvPr id="13" name="Content Placeholder 4" descr="Man with solid fill">
            <a:extLst>
              <a:ext uri="{FF2B5EF4-FFF2-40B4-BE49-F238E27FC236}">
                <a16:creationId xmlns:a16="http://schemas.microsoft.com/office/drawing/2014/main" id="{8D473E6A-D0DD-26B0-30E3-A409DB8AB9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52732" y="2689907"/>
            <a:ext cx="673463" cy="673463"/>
          </a:xfrm>
          <a:prstGeom prst="rect">
            <a:avLst/>
          </a:prstGeom>
        </p:spPr>
      </p:pic>
      <p:pic>
        <p:nvPicPr>
          <p:cNvPr id="14" name="Content Placeholder 4" descr="Man with solid fill">
            <a:extLst>
              <a:ext uri="{FF2B5EF4-FFF2-40B4-BE49-F238E27FC236}">
                <a16:creationId xmlns:a16="http://schemas.microsoft.com/office/drawing/2014/main" id="{929DDA2F-1256-468E-440C-C1F1633719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71237" y="2556592"/>
            <a:ext cx="673463" cy="673463"/>
          </a:xfrm>
          <a:prstGeom prst="rect">
            <a:avLst/>
          </a:prstGeom>
        </p:spPr>
      </p:pic>
      <p:pic>
        <p:nvPicPr>
          <p:cNvPr id="15" name="Content Placeholder 4" descr="Man with solid fill">
            <a:extLst>
              <a:ext uri="{FF2B5EF4-FFF2-40B4-BE49-F238E27FC236}">
                <a16:creationId xmlns:a16="http://schemas.microsoft.com/office/drawing/2014/main" id="{EA9D9598-CC56-A827-DF00-8521ED4033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42646" y="3285413"/>
            <a:ext cx="673463" cy="673463"/>
          </a:xfrm>
          <a:prstGeom prst="rect">
            <a:avLst/>
          </a:prstGeom>
        </p:spPr>
      </p:pic>
      <p:pic>
        <p:nvPicPr>
          <p:cNvPr id="16" name="Content Placeholder 4" descr="Man with solid fill">
            <a:extLst>
              <a:ext uri="{FF2B5EF4-FFF2-40B4-BE49-F238E27FC236}">
                <a16:creationId xmlns:a16="http://schemas.microsoft.com/office/drawing/2014/main" id="{AA91C14A-097B-7AE0-16F1-A2AA366BEC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77166" y="2138367"/>
            <a:ext cx="673463" cy="673463"/>
          </a:xfrm>
          <a:prstGeom prst="rect">
            <a:avLst/>
          </a:prstGeom>
        </p:spPr>
      </p:pic>
      <p:pic>
        <p:nvPicPr>
          <p:cNvPr id="17" name="Content Placeholder 4" descr="Man with solid fill">
            <a:extLst>
              <a:ext uri="{FF2B5EF4-FFF2-40B4-BE49-F238E27FC236}">
                <a16:creationId xmlns:a16="http://schemas.microsoft.com/office/drawing/2014/main" id="{B426675C-BFDE-2390-DD57-708F8F3EF4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64676" y="3981274"/>
            <a:ext cx="673463" cy="673463"/>
          </a:xfrm>
          <a:prstGeom prst="rect">
            <a:avLst/>
          </a:prstGeom>
        </p:spPr>
      </p:pic>
      <p:pic>
        <p:nvPicPr>
          <p:cNvPr id="18" name="Content Placeholder 4" descr="Man with solid fill">
            <a:extLst>
              <a:ext uri="{FF2B5EF4-FFF2-40B4-BE49-F238E27FC236}">
                <a16:creationId xmlns:a16="http://schemas.microsoft.com/office/drawing/2014/main" id="{F72518FD-B07D-461D-02B4-58A299CDCB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7968" y="4048592"/>
            <a:ext cx="673463" cy="673463"/>
          </a:xfrm>
          <a:prstGeom prst="rect">
            <a:avLst/>
          </a:prstGeom>
        </p:spPr>
      </p:pic>
      <p:pic>
        <p:nvPicPr>
          <p:cNvPr id="19" name="Content Placeholder 4" descr="Man with solid fill">
            <a:extLst>
              <a:ext uri="{FF2B5EF4-FFF2-40B4-BE49-F238E27FC236}">
                <a16:creationId xmlns:a16="http://schemas.microsoft.com/office/drawing/2014/main" id="{0063ED51-5C9F-4C25-51FB-4999ED68DD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48678" y="4177017"/>
            <a:ext cx="673463" cy="673463"/>
          </a:xfrm>
          <a:prstGeom prst="rect">
            <a:avLst/>
          </a:prstGeom>
        </p:spPr>
      </p:pic>
      <p:pic>
        <p:nvPicPr>
          <p:cNvPr id="20" name="Content Placeholder 4" descr="Man with solid fill">
            <a:extLst>
              <a:ext uri="{FF2B5EF4-FFF2-40B4-BE49-F238E27FC236}">
                <a16:creationId xmlns:a16="http://schemas.microsoft.com/office/drawing/2014/main" id="{E08DF722-1ECC-0F43-DA3C-ECEA9E1A92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92367" y="2964752"/>
            <a:ext cx="673463" cy="673463"/>
          </a:xfrm>
          <a:prstGeom prst="rect">
            <a:avLst/>
          </a:prstGeom>
        </p:spPr>
      </p:pic>
      <p:pic>
        <p:nvPicPr>
          <p:cNvPr id="21" name="Content Placeholder 4" descr="Man with solid fill">
            <a:extLst>
              <a:ext uri="{FF2B5EF4-FFF2-40B4-BE49-F238E27FC236}">
                <a16:creationId xmlns:a16="http://schemas.microsoft.com/office/drawing/2014/main" id="{64944B22-48B0-8C04-8152-77A57426BF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02285" y="3285412"/>
            <a:ext cx="673463" cy="673463"/>
          </a:xfrm>
          <a:prstGeom prst="rect">
            <a:avLst/>
          </a:prstGeom>
        </p:spPr>
      </p:pic>
      <p:pic>
        <p:nvPicPr>
          <p:cNvPr id="22" name="Graphic 21" descr="Woman with solid fill">
            <a:extLst>
              <a:ext uri="{FF2B5EF4-FFF2-40B4-BE49-F238E27FC236}">
                <a16:creationId xmlns:a16="http://schemas.microsoft.com/office/drawing/2014/main" id="{2C47582A-AC65-EDA4-4767-F0DF59C7565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18156" y="2004738"/>
            <a:ext cx="673463" cy="673463"/>
          </a:xfrm>
          <a:prstGeom prst="rect">
            <a:avLst/>
          </a:prstGeom>
        </p:spPr>
      </p:pic>
    </p:spTree>
    <p:extLst>
      <p:ext uri="{BB962C8B-B14F-4D97-AF65-F5344CB8AC3E}">
        <p14:creationId xmlns:p14="http://schemas.microsoft.com/office/powerpoint/2010/main" val="217182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(Latent) Growth Curve Model</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5" y="1507561"/>
            <a:ext cx="6241142" cy="5052895"/>
          </a:xfrm>
        </p:spPr>
        <p:txBody>
          <a:bodyPr>
            <a:normAutofit/>
          </a:bodyPr>
          <a:lstStyle/>
          <a:p>
            <a:pPr>
              <a:spcBef>
                <a:spcPts val="800"/>
              </a:spcBef>
            </a:pPr>
            <a:r>
              <a:rPr lang="en-GB" dirty="0"/>
              <a:t>Variable observed over three or more occasions:</a:t>
            </a:r>
          </a:p>
          <a:p>
            <a:pPr>
              <a:spcBef>
                <a:spcPts val="800"/>
              </a:spcBef>
            </a:pPr>
            <a:r>
              <a:rPr lang="en-GB" dirty="0"/>
              <a:t>Variable can be:</a:t>
            </a:r>
          </a:p>
          <a:p>
            <a:pPr lvl="1">
              <a:spcBef>
                <a:spcPts val="800"/>
              </a:spcBef>
            </a:pPr>
            <a:r>
              <a:rPr lang="en-GB" i="1" dirty="0"/>
              <a:t>Continuous;</a:t>
            </a:r>
            <a:endParaRPr lang="en-GB" dirty="0"/>
          </a:p>
          <a:p>
            <a:pPr lvl="1">
              <a:spcBef>
                <a:spcPts val="800"/>
              </a:spcBef>
            </a:pPr>
            <a:r>
              <a:rPr lang="en-GB" i="1" dirty="0"/>
              <a:t>Dichotomous;</a:t>
            </a:r>
            <a:endParaRPr lang="en-GB" dirty="0"/>
          </a:p>
          <a:p>
            <a:pPr lvl="1">
              <a:spcBef>
                <a:spcPts val="800"/>
              </a:spcBef>
            </a:pPr>
            <a:r>
              <a:rPr lang="en-GB" i="1" dirty="0"/>
              <a:t>Categorical;</a:t>
            </a:r>
          </a:p>
          <a:p>
            <a:pPr lvl="1">
              <a:spcBef>
                <a:spcPts val="800"/>
              </a:spcBef>
            </a:pPr>
            <a:r>
              <a:rPr lang="en-GB" i="1" dirty="0"/>
              <a:t>Count;</a:t>
            </a:r>
            <a:endParaRPr lang="en-GB" dirty="0"/>
          </a:p>
          <a:p>
            <a:pPr>
              <a:spcBef>
                <a:spcPts val="800"/>
              </a:spcBef>
            </a:pPr>
            <a:r>
              <a:rPr lang="en-GB" dirty="0"/>
              <a:t>Variable change over time function of parameters </a:t>
            </a:r>
            <a:r>
              <a:rPr lang="en-GB" b="1" i="1" dirty="0"/>
              <a:t>intercept</a:t>
            </a:r>
            <a:r>
              <a:rPr lang="en-GB" dirty="0"/>
              <a:t> and </a:t>
            </a:r>
            <a:r>
              <a:rPr lang="en-GB" b="1" i="1" dirty="0"/>
              <a:t>slope(s)</a:t>
            </a:r>
          </a:p>
          <a:p>
            <a:pPr>
              <a:spcBef>
                <a:spcPts val="800"/>
              </a:spcBef>
            </a:pPr>
            <a:r>
              <a:rPr lang="en-GB" dirty="0"/>
              <a:t>Assumptions concerning normality of variability around parameters</a:t>
            </a:r>
          </a:p>
          <a:p>
            <a:pPr marL="0" indent="0">
              <a:spcBef>
                <a:spcPts val="800"/>
              </a:spcBef>
              <a:buNone/>
            </a:pPr>
            <a:endParaRPr lang="en-GB" dirty="0"/>
          </a:p>
          <a:p>
            <a:endParaRPr lang="en-GB" dirty="0"/>
          </a:p>
          <a:p>
            <a:endParaRPr lang="en-GB" dirty="0"/>
          </a:p>
        </p:txBody>
      </p:sp>
      <p:pic>
        <p:nvPicPr>
          <p:cNvPr id="6" name="Picture 5">
            <a:extLst>
              <a:ext uri="{FF2B5EF4-FFF2-40B4-BE49-F238E27FC236}">
                <a16:creationId xmlns:a16="http://schemas.microsoft.com/office/drawing/2014/main" id="{8570BD27-F337-3659-EC84-E253A794F8B2}"/>
              </a:ext>
            </a:extLst>
          </p:cNvPr>
          <p:cNvPicPr>
            <a:picLocks noChangeAspect="1"/>
          </p:cNvPicPr>
          <p:nvPr/>
        </p:nvPicPr>
        <p:blipFill rotWithShape="1">
          <a:blip r:embed="rId3"/>
          <a:srcRect r="16106"/>
          <a:stretch/>
        </p:blipFill>
        <p:spPr>
          <a:xfrm>
            <a:off x="6410380" y="1971022"/>
            <a:ext cx="5563905" cy="3730531"/>
          </a:xfrm>
          <a:prstGeom prst="rect">
            <a:avLst/>
          </a:prstGeom>
        </p:spPr>
      </p:pic>
    </p:spTree>
    <p:extLst>
      <p:ext uri="{BB962C8B-B14F-4D97-AF65-F5344CB8AC3E}">
        <p14:creationId xmlns:p14="http://schemas.microsoft.com/office/powerpoint/2010/main" val="3318277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A1E-CA7D-8FDD-FDEA-01D0AB958D70}"/>
              </a:ext>
            </a:extLst>
          </p:cNvPr>
          <p:cNvSpPr>
            <a:spLocks noGrp="1"/>
          </p:cNvSpPr>
          <p:nvPr>
            <p:ph type="title"/>
          </p:nvPr>
        </p:nvSpPr>
        <p:spPr>
          <a:xfrm>
            <a:off x="0" y="0"/>
            <a:ext cx="12192000" cy="1325563"/>
          </a:xfrm>
          <a:solidFill>
            <a:srgbClr val="C00000"/>
          </a:solidFill>
        </p:spPr>
        <p:txBody>
          <a:bodyPr/>
          <a:lstStyle/>
          <a:p>
            <a:r>
              <a:rPr lang="en-GB" b="1" dirty="0">
                <a:solidFill>
                  <a:schemeClr val="bg1"/>
                </a:solidFill>
              </a:rPr>
              <a:t>	Growth Mixture Model (GMM)</a:t>
            </a:r>
          </a:p>
        </p:txBody>
      </p:sp>
      <p:sp>
        <p:nvSpPr>
          <p:cNvPr id="3" name="Content Placeholder 2">
            <a:extLst>
              <a:ext uri="{FF2B5EF4-FFF2-40B4-BE49-F238E27FC236}">
                <a16:creationId xmlns:a16="http://schemas.microsoft.com/office/drawing/2014/main" id="{81B2EEA8-2FAE-5284-1C99-21DF7FA9AADD}"/>
              </a:ext>
            </a:extLst>
          </p:cNvPr>
          <p:cNvSpPr>
            <a:spLocks noGrp="1"/>
          </p:cNvSpPr>
          <p:nvPr>
            <p:ph idx="1"/>
          </p:nvPr>
        </p:nvSpPr>
        <p:spPr>
          <a:xfrm>
            <a:off x="217715" y="1507561"/>
            <a:ext cx="5994399" cy="5052895"/>
          </a:xfrm>
        </p:spPr>
        <p:txBody>
          <a:bodyPr>
            <a:normAutofit/>
          </a:bodyPr>
          <a:lstStyle/>
          <a:p>
            <a:pPr>
              <a:spcBef>
                <a:spcPts val="800"/>
              </a:spcBef>
            </a:pPr>
            <a:r>
              <a:rPr lang="en-GB" dirty="0"/>
              <a:t>Sample includes </a:t>
            </a:r>
            <a:r>
              <a:rPr lang="en-GB" i="1" dirty="0"/>
              <a:t>mixture</a:t>
            </a:r>
            <a:r>
              <a:rPr lang="en-GB" dirty="0"/>
              <a:t> of individuals with different growth parameters.</a:t>
            </a:r>
          </a:p>
          <a:p>
            <a:pPr>
              <a:spcBef>
                <a:spcPts val="800"/>
              </a:spcBef>
            </a:pPr>
            <a:r>
              <a:rPr lang="en-GB" dirty="0"/>
              <a:t>Groups </a:t>
            </a:r>
            <a:r>
              <a:rPr lang="en-GB" i="1" dirty="0"/>
              <a:t>not directly observed </a:t>
            </a:r>
            <a:r>
              <a:rPr lang="en-GB" dirty="0"/>
              <a:t>but inferred based on growth parameters:</a:t>
            </a:r>
          </a:p>
          <a:p>
            <a:pPr lvl="1">
              <a:spcBef>
                <a:spcPts val="800"/>
              </a:spcBef>
            </a:pPr>
            <a:r>
              <a:rPr lang="en-GB" dirty="0"/>
              <a:t> </a:t>
            </a:r>
            <a:r>
              <a:rPr lang="en-GB" b="1" i="1" dirty="0"/>
              <a:t>Latent classes</a:t>
            </a:r>
          </a:p>
          <a:p>
            <a:pPr>
              <a:spcBef>
                <a:spcPts val="800"/>
              </a:spcBef>
            </a:pPr>
            <a:r>
              <a:rPr lang="en-GB" b="1" dirty="0"/>
              <a:t>Within group variability</a:t>
            </a:r>
            <a:r>
              <a:rPr lang="en-GB" dirty="0"/>
              <a:t>:</a:t>
            </a:r>
          </a:p>
          <a:p>
            <a:pPr lvl="1">
              <a:spcBef>
                <a:spcPts val="800"/>
              </a:spcBef>
            </a:pPr>
            <a:r>
              <a:rPr lang="en-GB" dirty="0"/>
              <a:t>Individuals within classes vary in their growth parameters</a:t>
            </a:r>
          </a:p>
          <a:p>
            <a:pPr lvl="1">
              <a:spcBef>
                <a:spcPts val="800"/>
              </a:spcBef>
            </a:pPr>
            <a:r>
              <a:rPr lang="en-GB" dirty="0"/>
              <a:t>Residuals normally distributed </a:t>
            </a:r>
            <a:r>
              <a:rPr lang="en-GB" i="1" dirty="0"/>
              <a:t>within classes </a:t>
            </a:r>
            <a:endParaRPr lang="en-GB" dirty="0"/>
          </a:p>
          <a:p>
            <a:endParaRPr lang="en-GB" dirty="0"/>
          </a:p>
        </p:txBody>
      </p:sp>
      <p:pic>
        <p:nvPicPr>
          <p:cNvPr id="6" name="Picture 5">
            <a:extLst>
              <a:ext uri="{FF2B5EF4-FFF2-40B4-BE49-F238E27FC236}">
                <a16:creationId xmlns:a16="http://schemas.microsoft.com/office/drawing/2014/main" id="{DA346A34-41C7-77EE-1261-E289B108C214}"/>
              </a:ext>
            </a:extLst>
          </p:cNvPr>
          <p:cNvPicPr>
            <a:picLocks noChangeAspect="1"/>
          </p:cNvPicPr>
          <p:nvPr/>
        </p:nvPicPr>
        <p:blipFill rotWithShape="1">
          <a:blip r:embed="rId3"/>
          <a:srcRect r="14562"/>
          <a:stretch/>
        </p:blipFill>
        <p:spPr>
          <a:xfrm>
            <a:off x="6237798" y="2373148"/>
            <a:ext cx="5954202" cy="3920076"/>
          </a:xfrm>
          <a:prstGeom prst="rect">
            <a:avLst/>
          </a:prstGeom>
        </p:spPr>
      </p:pic>
    </p:spTree>
    <p:extLst>
      <p:ext uri="{BB962C8B-B14F-4D97-AF65-F5344CB8AC3E}">
        <p14:creationId xmlns:p14="http://schemas.microsoft.com/office/powerpoint/2010/main" val="41233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3408</Words>
  <Application>Microsoft Office PowerPoint</Application>
  <PresentationFormat>Widescreen</PresentationFormat>
  <Paragraphs>250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Introduction to Mixture and Group-Based Trajectory models (part 1) </vt:lpstr>
      <vt:lpstr> Outline </vt:lpstr>
      <vt:lpstr> Growth Models</vt:lpstr>
      <vt:lpstr> Developmental Trajector-ies</vt:lpstr>
      <vt:lpstr> Example of Theory: Moffit (1993)</vt:lpstr>
      <vt:lpstr> Identify Trajectory Groups</vt:lpstr>
      <vt:lpstr> Mixture and Group-Based Trajectory Models</vt:lpstr>
      <vt:lpstr> (Latent) Growth Curve Model</vt:lpstr>
      <vt:lpstr> Growth Mixture Model (GMM)</vt:lpstr>
      <vt:lpstr> Latent Class Growth Analysis (LCGA)</vt:lpstr>
      <vt:lpstr>  Comparison between approaches</vt:lpstr>
      <vt:lpstr>  Comparison between approaches</vt:lpstr>
      <vt:lpstr> GMM and LCGA: Individual’s allocation</vt:lpstr>
      <vt:lpstr> GMM and LCGA: Main Parameters</vt:lpstr>
      <vt:lpstr> GMM and LCGA: Main Parameters</vt:lpstr>
      <vt:lpstr> GMM and LCGA: Main Parameters</vt:lpstr>
      <vt:lpstr> Determining the number of classes</vt:lpstr>
      <vt:lpstr> Judgement</vt:lpstr>
      <vt:lpstr> Caveats</vt:lpstr>
      <vt:lpstr>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Perra</dc:creator>
  <cp:lastModifiedBy>Gil Dekel</cp:lastModifiedBy>
  <cp:revision>71</cp:revision>
  <dcterms:created xsi:type="dcterms:W3CDTF">2023-03-27T16:23:30Z</dcterms:created>
  <dcterms:modified xsi:type="dcterms:W3CDTF">2023-11-15T10:59:04Z</dcterms:modified>
</cp:coreProperties>
</file>