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28"/>
  </p:notesMasterIdLst>
  <p:sldIdLst>
    <p:sldId id="345" r:id="rId3"/>
    <p:sldId id="292" r:id="rId4"/>
    <p:sldId id="265" r:id="rId5"/>
    <p:sldId id="266" r:id="rId6"/>
    <p:sldId id="267" r:id="rId7"/>
    <p:sldId id="344" r:id="rId8"/>
    <p:sldId id="269" r:id="rId9"/>
    <p:sldId id="270" r:id="rId10"/>
    <p:sldId id="293" r:id="rId11"/>
    <p:sldId id="263" r:id="rId12"/>
    <p:sldId id="329" r:id="rId13"/>
    <p:sldId id="330" r:id="rId14"/>
    <p:sldId id="331" r:id="rId15"/>
    <p:sldId id="303" r:id="rId16"/>
    <p:sldId id="332" r:id="rId17"/>
    <p:sldId id="333" r:id="rId18"/>
    <p:sldId id="335" r:id="rId19"/>
    <p:sldId id="336" r:id="rId20"/>
    <p:sldId id="337" r:id="rId21"/>
    <p:sldId id="339" r:id="rId22"/>
    <p:sldId id="342" r:id="rId23"/>
    <p:sldId id="340" r:id="rId24"/>
    <p:sldId id="343" r:id="rId25"/>
    <p:sldId id="268" r:id="rId26"/>
    <p:sldId id="34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1"/>
    <a:srgbClr val="993300"/>
    <a:srgbClr val="FF9900"/>
    <a:srgbClr val="CC0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6807" autoAdjust="0"/>
  </p:normalViewPr>
  <p:slideViewPr>
    <p:cSldViewPr snapToGrid="0">
      <p:cViewPr varScale="1">
        <p:scale>
          <a:sx n="96" d="100"/>
          <a:sy n="96" d="100"/>
        </p:scale>
        <p:origin x="102" y="75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ECCE38-3155-4BB4-A7C8-04BE6286755D}" type="datetimeFigureOut">
              <a:rPr lang="en-GB" smtClean="0"/>
              <a:t>09/10/2023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0818A-1A2A-43F0-8B51-2679D3A371A9}" type="slidenum">
              <a:rPr lang="en-GB" smtClean="0"/>
              <a:t>‹#›</a:t>
            </a:fld>
            <a:endParaRPr lang="en-GB" dirty="0"/>
          </a:p>
        </p:txBody>
      </p:sp>
    </p:spTree>
    <p:extLst>
      <p:ext uri="{BB962C8B-B14F-4D97-AF65-F5344CB8AC3E}">
        <p14:creationId xmlns:p14="http://schemas.microsoft.com/office/powerpoint/2010/main" val="1172599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F230F0-8B93-9541-A11C-5C07D4A256AD}" type="slidenum">
              <a:rPr lang="en-GB" smtClean="0"/>
              <a:t>1</a:t>
            </a:fld>
            <a:endParaRPr lang="en-GB"/>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I have identified two categories of participants at each age, my question is how adolescents move from one category to another across time. For example, what is the probability that an Abstainer at 14 years will become a substance user at 15? And what can affect this probability? For example, are males more likely to move from being abstainers at 14 to substance user at 15 years? </a:t>
            </a:r>
          </a:p>
          <a:p>
            <a:r>
              <a:rPr lang="en-GB" dirty="0"/>
              <a:t>LTA allows to answer all these questions using probability methods, and therefore provide transparent and robust formal methods for answering questions about individual change over time. </a:t>
            </a:r>
          </a:p>
        </p:txBody>
      </p:sp>
      <p:sp>
        <p:nvSpPr>
          <p:cNvPr id="4" name="Slide Number Placeholder 3"/>
          <p:cNvSpPr>
            <a:spLocks noGrp="1"/>
          </p:cNvSpPr>
          <p:nvPr>
            <p:ph type="sldNum" sz="quarter" idx="5"/>
          </p:nvPr>
        </p:nvSpPr>
        <p:spPr/>
        <p:txBody>
          <a:bodyPr/>
          <a:lstStyle/>
          <a:p>
            <a:fld id="{A8C0818A-1A2A-43F0-8B51-2679D3A371A9}" type="slidenum">
              <a:rPr lang="en-GB" smtClean="0"/>
              <a:t>11</a:t>
            </a:fld>
            <a:endParaRPr lang="en-GB"/>
          </a:p>
        </p:txBody>
      </p:sp>
    </p:spTree>
    <p:extLst>
      <p:ext uri="{BB962C8B-B14F-4D97-AF65-F5344CB8AC3E}">
        <p14:creationId xmlns:p14="http://schemas.microsoft.com/office/powerpoint/2010/main" val="3161725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illustrate the main characteristics of the measurement models now. </a:t>
            </a:r>
          </a:p>
        </p:txBody>
      </p:sp>
      <p:sp>
        <p:nvSpPr>
          <p:cNvPr id="4" name="Slide Number Placeholder 3"/>
          <p:cNvSpPr>
            <a:spLocks noGrp="1"/>
          </p:cNvSpPr>
          <p:nvPr>
            <p:ph type="sldNum" sz="quarter" idx="5"/>
          </p:nvPr>
        </p:nvSpPr>
        <p:spPr/>
        <p:txBody>
          <a:bodyPr/>
          <a:lstStyle/>
          <a:p>
            <a:fld id="{A8C0818A-1A2A-43F0-8B51-2679D3A371A9}" type="slidenum">
              <a:rPr lang="en-GB" smtClean="0"/>
              <a:t>12</a:t>
            </a:fld>
            <a:endParaRPr lang="en-GB" dirty="0"/>
          </a:p>
        </p:txBody>
      </p:sp>
    </p:spTree>
    <p:extLst>
      <p:ext uri="{BB962C8B-B14F-4D97-AF65-F5344CB8AC3E}">
        <p14:creationId xmlns:p14="http://schemas.microsoft.com/office/powerpoint/2010/main" val="617261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LTA is an extension of LCA and I will summarise some of the key characteristics of LCA here. If you want to know more on </a:t>
            </a:r>
            <a:r>
              <a:rPr lang="en-GB" dirty="0" err="1"/>
              <a:t>LCA</a:t>
            </a:r>
            <a:r>
              <a:rPr lang="en-GB" dirty="0"/>
              <a:t>, I have prepared another resource for </a:t>
            </a:r>
            <a:r>
              <a:rPr lang="en-GB" dirty="0" err="1"/>
              <a:t>NCRM</a:t>
            </a:r>
            <a:r>
              <a:rPr lang="en-GB" dirty="0"/>
              <a:t> that you can use. </a:t>
            </a:r>
          </a:p>
          <a:p>
            <a:endParaRPr lang="en-GB" dirty="0"/>
          </a:p>
          <a:p>
            <a:r>
              <a:rPr lang="en-GB" dirty="0"/>
              <a:t>So, we observe variability in 14-year-olds’ responses, as I illustrate here. Some report frequent use of Alcohol AND Cannabis, other report frequent use of Alcohol OR Cannabis, most do not report any frequent use of these substances. The first goal  of LTA is to apply a latent class measurement model to each data collection point and identify the number of underlying classes that can adequately explain the behaviour patterns we observe. We cannot observe these classes directly, but we can infer them using probability rules and assign participants to these classes based on their behaviour. LCA is a person-centred method because it is focused on classifying persons. </a:t>
            </a:r>
          </a:p>
          <a:p>
            <a:endParaRPr lang="en-GB" dirty="0"/>
          </a:p>
        </p:txBody>
      </p:sp>
      <p:sp>
        <p:nvSpPr>
          <p:cNvPr id="4" name="Slide Number Placeholder 3"/>
          <p:cNvSpPr>
            <a:spLocks noGrp="1"/>
          </p:cNvSpPr>
          <p:nvPr>
            <p:ph type="sldNum" sz="quarter" idx="5"/>
          </p:nvPr>
        </p:nvSpPr>
        <p:spPr/>
        <p:txBody>
          <a:bodyPr/>
          <a:lstStyle/>
          <a:p>
            <a:fld id="{A8C0818A-1A2A-43F0-8B51-2679D3A371A9}" type="slidenum">
              <a:rPr lang="en-GB" smtClean="0"/>
              <a:t>13</a:t>
            </a:fld>
            <a:endParaRPr lang="en-GB"/>
          </a:p>
        </p:txBody>
      </p:sp>
    </p:spTree>
    <p:extLst>
      <p:ext uri="{BB962C8B-B14F-4D97-AF65-F5344CB8AC3E}">
        <p14:creationId xmlns:p14="http://schemas.microsoft.com/office/powerpoint/2010/main" val="1386207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Let’s assume that in this example, three classes explain the patterns of behaviour we observed when adolescents are 14.</a:t>
            </a:r>
          </a:p>
        </p:txBody>
      </p:sp>
      <p:sp>
        <p:nvSpPr>
          <p:cNvPr id="4" name="Slide Number Placeholder 3"/>
          <p:cNvSpPr>
            <a:spLocks noGrp="1"/>
          </p:cNvSpPr>
          <p:nvPr>
            <p:ph type="sldNum" sz="quarter" idx="5"/>
          </p:nvPr>
        </p:nvSpPr>
        <p:spPr/>
        <p:txBody>
          <a:bodyPr/>
          <a:lstStyle/>
          <a:p>
            <a:fld id="{A8C0818A-1A2A-43F0-8B51-2679D3A371A9}" type="slidenum">
              <a:rPr lang="en-GB" smtClean="0"/>
              <a:t>14</a:t>
            </a:fld>
            <a:endParaRPr lang="en-GB"/>
          </a:p>
        </p:txBody>
      </p:sp>
    </p:spTree>
    <p:extLst>
      <p:ext uri="{BB962C8B-B14F-4D97-AF65-F5344CB8AC3E}">
        <p14:creationId xmlns:p14="http://schemas.microsoft.com/office/powerpoint/2010/main" val="3458090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These latent classes are supposed to be the underlying causal factors that explains the patterns of behaviour: The patterns of substance use observed are explained by underlying typologies of individuals that differ in their propensities for substance use. For example, there may be a class of individuals I called “Users” that share propensity for frequent use of different substances, whereas the individuals in the class I called “Experimenter” display propensity to use some substance of choice, and those I have called “Abstainers” tend to avoid frequent use of any substance. </a:t>
            </a:r>
          </a:p>
        </p:txBody>
      </p:sp>
      <p:sp>
        <p:nvSpPr>
          <p:cNvPr id="4" name="Slide Number Placeholder 3"/>
          <p:cNvSpPr>
            <a:spLocks noGrp="1"/>
          </p:cNvSpPr>
          <p:nvPr>
            <p:ph type="sldNum" sz="quarter" idx="5"/>
          </p:nvPr>
        </p:nvSpPr>
        <p:spPr/>
        <p:txBody>
          <a:bodyPr/>
          <a:lstStyle/>
          <a:p>
            <a:fld id="{A8C0818A-1A2A-43F0-8B51-2679D3A371A9}" type="slidenum">
              <a:rPr lang="en-GB" smtClean="0"/>
              <a:t>15</a:t>
            </a:fld>
            <a:endParaRPr lang="en-GB"/>
          </a:p>
        </p:txBody>
      </p:sp>
    </p:spTree>
    <p:extLst>
      <p:ext uri="{BB962C8B-B14F-4D97-AF65-F5344CB8AC3E}">
        <p14:creationId xmlns:p14="http://schemas.microsoft.com/office/powerpoint/2010/main" val="2880940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assumptions of LCA are that the classes are exhaustive, which means that all the individuals in the sample belong to one of the latent classes. Each adolescent will be in the Users, or Experimenter, or Abstainer class. The classes are also mutually exclusive: an individual will belong to only one class. An Abstainer cannot be an Experimenter. So, these classes are really typologies of individuals that share the same propensity to display a specific behaviour pattern. </a:t>
            </a:r>
          </a:p>
          <a:p>
            <a:endParaRPr lang="en-GB" dirty="0"/>
          </a:p>
          <a:p>
            <a:r>
              <a:rPr lang="en-GB" dirty="0"/>
              <a:t>However, LCA is a probabilistic model. The association between the latent class and the behaviours we observe, which we call an indicator, is observed with error. So, for example, individuals in the Abstainers class may have 96% probability of not using alcohol, but there is still a 4% probability they may use it. </a:t>
            </a:r>
          </a:p>
          <a:p>
            <a:r>
              <a:rPr lang="en-GB" dirty="0"/>
              <a:t>Consequently, individuals’ membership to the latent classes is also uncertain: we do not have the certainty that when we allocate an adolescent to the Abstainer class the adolescent </a:t>
            </a:r>
            <a:r>
              <a:rPr lang="en-GB" i="1" dirty="0"/>
              <a:t>actually</a:t>
            </a:r>
            <a:r>
              <a:rPr lang="en-GB" dirty="0"/>
              <a:t> belongs there, since the behaviours we observe are observed with errors. </a:t>
            </a:r>
            <a:r>
              <a:rPr lang="en-GB" dirty="0" err="1"/>
              <a:t>LCA</a:t>
            </a:r>
            <a:r>
              <a:rPr lang="en-GB" dirty="0"/>
              <a:t> allows to estimate that an individual may have, say, 89% probability of belonging to the abstainer class, but there is still 11% probability the individual may belong to another class. It is important to consider and control for this uncertainty when we regress latent class affiliation to predictors, as I will emphasise in the rest of these presentations. </a:t>
            </a:r>
          </a:p>
        </p:txBody>
      </p:sp>
      <p:sp>
        <p:nvSpPr>
          <p:cNvPr id="4" name="Slide Number Placeholder 3"/>
          <p:cNvSpPr>
            <a:spLocks noGrp="1"/>
          </p:cNvSpPr>
          <p:nvPr>
            <p:ph type="sldNum" sz="quarter" idx="5"/>
          </p:nvPr>
        </p:nvSpPr>
        <p:spPr/>
        <p:txBody>
          <a:bodyPr/>
          <a:lstStyle/>
          <a:p>
            <a:fld id="{A8C0818A-1A2A-43F0-8B51-2679D3A371A9}" type="slidenum">
              <a:rPr lang="en-GB" smtClean="0"/>
              <a:t>16</a:t>
            </a:fld>
            <a:endParaRPr lang="en-GB"/>
          </a:p>
        </p:txBody>
      </p:sp>
    </p:spTree>
    <p:extLst>
      <p:ext uri="{BB962C8B-B14F-4D97-AF65-F5344CB8AC3E}">
        <p14:creationId xmlns:p14="http://schemas.microsoft.com/office/powerpoint/2010/main" val="11982317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we find a satisfactory measurement model for participants at one age, we should try to find a satisfactory one for the next time point, in this example Age 15. We might be tempted to assume that the same three classes we identified at age 14 could explain variability in adolescents’ behaviour when aged 15. However, we might also find that the patterns of behaviour we observe at age 15 is more complex. To give an example, here there may be a pattern emerging where adolescents also frequently use ecstasy in combination with alcohol and cannabis. </a:t>
            </a:r>
          </a:p>
        </p:txBody>
      </p:sp>
      <p:sp>
        <p:nvSpPr>
          <p:cNvPr id="4" name="Slide Number Placeholder 3"/>
          <p:cNvSpPr>
            <a:spLocks noGrp="1"/>
          </p:cNvSpPr>
          <p:nvPr>
            <p:ph type="sldNum" sz="quarter" idx="5"/>
          </p:nvPr>
        </p:nvSpPr>
        <p:spPr/>
        <p:txBody>
          <a:bodyPr/>
          <a:lstStyle/>
          <a:p>
            <a:fld id="{A8C0818A-1A2A-43F0-8B51-2679D3A371A9}" type="slidenum">
              <a:rPr lang="en-GB" smtClean="0"/>
              <a:t>17</a:t>
            </a:fld>
            <a:endParaRPr lang="en-GB"/>
          </a:p>
        </p:txBody>
      </p:sp>
    </p:spTree>
    <p:extLst>
      <p:ext uri="{BB962C8B-B14F-4D97-AF65-F5344CB8AC3E}">
        <p14:creationId xmlns:p14="http://schemas.microsoft.com/office/powerpoint/2010/main" val="1161283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The analyses may tell us that three classes are no longer sufficient to explain the patterns of behaviour observed, and we need four classes, where a new class of “Abusers” emerge. </a:t>
            </a:r>
          </a:p>
          <a:p>
            <a:endParaRPr lang="en-GB" dirty="0"/>
          </a:p>
          <a:p>
            <a:r>
              <a:rPr lang="en-GB" dirty="0"/>
              <a:t>This example emphasises an important characteristic of LTA, that is, LTA allows to identify underlying categories that emerge at different time points. In other words, it allows to identify new behaviour organisations that may emerge across time, as well as </a:t>
            </a:r>
            <a:r>
              <a:rPr lang="en-GB" i="1" dirty="0"/>
              <a:t>qualitative</a:t>
            </a:r>
            <a:r>
              <a:rPr lang="en-GB" dirty="0"/>
              <a:t> changes across development. This is an important characteristic that distinguishes LTA from other approaches to longitudinal data like Linear Growth models, which are  preoccupied with investigating changes in the level or degree of a behaviour, rather than changes in the </a:t>
            </a:r>
            <a:r>
              <a:rPr lang="en-GB" i="1" dirty="0"/>
              <a:t>organisation </a:t>
            </a:r>
            <a:r>
              <a:rPr lang="en-GB" i="0" dirty="0"/>
              <a:t> of behaviour. </a:t>
            </a:r>
            <a:endParaRPr lang="en-GB" dirty="0"/>
          </a:p>
        </p:txBody>
      </p:sp>
      <p:sp>
        <p:nvSpPr>
          <p:cNvPr id="4" name="Slide Number Placeholder 3"/>
          <p:cNvSpPr>
            <a:spLocks noGrp="1"/>
          </p:cNvSpPr>
          <p:nvPr>
            <p:ph type="sldNum" sz="quarter" idx="5"/>
          </p:nvPr>
        </p:nvSpPr>
        <p:spPr/>
        <p:txBody>
          <a:bodyPr/>
          <a:lstStyle/>
          <a:p>
            <a:fld id="{A8C0818A-1A2A-43F0-8B51-2679D3A371A9}" type="slidenum">
              <a:rPr lang="en-GB" smtClean="0"/>
              <a:t>18</a:t>
            </a:fld>
            <a:endParaRPr lang="en-GB"/>
          </a:p>
        </p:txBody>
      </p:sp>
    </p:spTree>
    <p:extLst>
      <p:ext uri="{BB962C8B-B14F-4D97-AF65-F5344CB8AC3E}">
        <p14:creationId xmlns:p14="http://schemas.microsoft.com/office/powerpoint/2010/main" val="296887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But together with the measurement model, latent transition also investigates the structural relationships between the latent classes that explain observed behavioural patterns. It does so by considering the multinomial logistic regressions between latent classes at consecutive time points. For example, by regressing the latent classes at age 15 on those at age 14, we can investigate what are the associations between these patterns of behaviour. </a:t>
            </a:r>
          </a:p>
          <a:p>
            <a:endParaRPr lang="en-GB" dirty="0"/>
          </a:p>
        </p:txBody>
      </p:sp>
      <p:sp>
        <p:nvSpPr>
          <p:cNvPr id="4" name="Slide Number Placeholder 3"/>
          <p:cNvSpPr>
            <a:spLocks noGrp="1"/>
          </p:cNvSpPr>
          <p:nvPr>
            <p:ph type="sldNum" sz="quarter" idx="5"/>
          </p:nvPr>
        </p:nvSpPr>
        <p:spPr/>
        <p:txBody>
          <a:bodyPr/>
          <a:lstStyle/>
          <a:p>
            <a:fld id="{A8C0818A-1A2A-43F0-8B51-2679D3A371A9}" type="slidenum">
              <a:rPr lang="en-GB" smtClean="0"/>
              <a:t>19</a:t>
            </a:fld>
            <a:endParaRPr lang="en-GB"/>
          </a:p>
        </p:txBody>
      </p:sp>
    </p:spTree>
    <p:extLst>
      <p:ext uri="{BB962C8B-B14F-4D97-AF65-F5344CB8AC3E}">
        <p14:creationId xmlns:p14="http://schemas.microsoft.com/office/powerpoint/2010/main" val="27448806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particular, if we do consistently identify the same underlying classes at different time points, e.g. Abstainers, we can investigate continuity , i.e. what is the probability that abstainers at age 14 will remain abstainers at age 15? </a:t>
            </a:r>
          </a:p>
          <a:p>
            <a:endParaRPr lang="en-GB" dirty="0"/>
          </a:p>
        </p:txBody>
      </p:sp>
      <p:sp>
        <p:nvSpPr>
          <p:cNvPr id="4" name="Slide Number Placeholder 3"/>
          <p:cNvSpPr>
            <a:spLocks noGrp="1"/>
          </p:cNvSpPr>
          <p:nvPr>
            <p:ph type="sldNum" sz="quarter" idx="5"/>
          </p:nvPr>
        </p:nvSpPr>
        <p:spPr/>
        <p:txBody>
          <a:bodyPr/>
          <a:lstStyle/>
          <a:p>
            <a:fld id="{A8C0818A-1A2A-43F0-8B51-2679D3A371A9}" type="slidenum">
              <a:rPr lang="en-GB" smtClean="0"/>
              <a:t>20</a:t>
            </a:fld>
            <a:endParaRPr lang="en-GB"/>
          </a:p>
        </p:txBody>
      </p:sp>
    </p:spTree>
    <p:extLst>
      <p:ext uri="{BB962C8B-B14F-4D97-AF65-F5344CB8AC3E}">
        <p14:creationId xmlns:p14="http://schemas.microsoft.com/office/powerpoint/2010/main" val="379647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I will provide an example of a research problem to illustrate what LTA can do. </a:t>
            </a:r>
          </a:p>
          <a:p>
            <a:r>
              <a:rPr lang="en-GB" dirty="0"/>
              <a:t>I will then illustrate the purposes of LTA. </a:t>
            </a:r>
          </a:p>
          <a:p>
            <a:r>
              <a:rPr lang="en-GB" dirty="0"/>
              <a:t>I will emphasise how LTA is basically a person-centred approach to investigate change across time:</a:t>
            </a:r>
          </a:p>
          <a:p>
            <a:r>
              <a:rPr lang="en-GB" dirty="0"/>
              <a:t>It allows to specify measurement models at each time point that represent the different types or groups of participants in a study, and then to investigate how individuals move from one group to another across time, that is, structural changes across time. </a:t>
            </a:r>
          </a:p>
        </p:txBody>
      </p:sp>
      <p:sp>
        <p:nvSpPr>
          <p:cNvPr id="4" name="Slide Number Placeholder 3"/>
          <p:cNvSpPr>
            <a:spLocks noGrp="1"/>
          </p:cNvSpPr>
          <p:nvPr>
            <p:ph type="sldNum" sz="quarter" idx="5"/>
          </p:nvPr>
        </p:nvSpPr>
        <p:spPr/>
        <p:txBody>
          <a:bodyPr/>
          <a:lstStyle/>
          <a:p>
            <a:fld id="{A8C0818A-1A2A-43F0-8B51-2679D3A371A9}" type="slidenum">
              <a:rPr lang="en-GB" smtClean="0"/>
              <a:t>2</a:t>
            </a:fld>
            <a:endParaRPr lang="en-GB" dirty="0"/>
          </a:p>
        </p:txBody>
      </p:sp>
    </p:spTree>
    <p:extLst>
      <p:ext uri="{BB962C8B-B14F-4D97-AF65-F5344CB8AC3E}">
        <p14:creationId xmlns:p14="http://schemas.microsoft.com/office/powerpoint/2010/main" val="4095439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At the same time, the analyses can tell us about dis-continuity: what is the probability that Abstainers at age 14 will transition to a different class characterised by other patterns of substance use? E.g. what is the probability that an Abstainer at 14 years will move to the Abusers class at age 15? </a:t>
            </a:r>
          </a:p>
          <a:p>
            <a:endParaRPr lang="en-GB" dirty="0"/>
          </a:p>
          <a:p>
            <a:r>
              <a:rPr lang="en-GB" dirty="0"/>
              <a:t>Therefore, LTA provides a way to investigate stage-like or Stadial models of development: Stadial models of development assume that people transition from one stage of behaviour organisation to another across time. Take for example  Piaget’s cognitive development theory. LTA allows to formally test these models, describing  how individual may progress from one stage to another, testing the probability of progressing to more advanced stages as well as that of regressing to previous stages of development. </a:t>
            </a:r>
          </a:p>
          <a:p>
            <a:endParaRPr lang="en-GB" dirty="0"/>
          </a:p>
        </p:txBody>
      </p:sp>
      <p:sp>
        <p:nvSpPr>
          <p:cNvPr id="4" name="Slide Number Placeholder 3"/>
          <p:cNvSpPr>
            <a:spLocks noGrp="1"/>
          </p:cNvSpPr>
          <p:nvPr>
            <p:ph type="sldNum" sz="quarter" idx="5"/>
          </p:nvPr>
        </p:nvSpPr>
        <p:spPr/>
        <p:txBody>
          <a:bodyPr/>
          <a:lstStyle/>
          <a:p>
            <a:fld id="{A8C0818A-1A2A-43F0-8B51-2679D3A371A9}" type="slidenum">
              <a:rPr lang="en-GB" smtClean="0"/>
              <a:t>21</a:t>
            </a:fld>
            <a:endParaRPr lang="en-GB"/>
          </a:p>
        </p:txBody>
      </p:sp>
    </p:spTree>
    <p:extLst>
      <p:ext uri="{BB962C8B-B14F-4D97-AF65-F5344CB8AC3E}">
        <p14:creationId xmlns:p14="http://schemas.microsoft.com/office/powerpoint/2010/main" val="11401992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Furthermore, what is the role of covariates? E.g. Is gender associated with latent class affiliations at Age 14, e.g. Do Females vary in their probabilities of being Abstainers compared to Males? And do males and females vary in their membership at age 15, once we control for membership at age 14? LTA allows to formally investigate similar questions. </a:t>
            </a:r>
          </a:p>
          <a:p>
            <a:endParaRPr lang="en-GB" dirty="0"/>
          </a:p>
        </p:txBody>
      </p:sp>
      <p:sp>
        <p:nvSpPr>
          <p:cNvPr id="4" name="Slide Number Placeholder 3"/>
          <p:cNvSpPr>
            <a:spLocks noGrp="1"/>
          </p:cNvSpPr>
          <p:nvPr>
            <p:ph type="sldNum" sz="quarter" idx="5"/>
          </p:nvPr>
        </p:nvSpPr>
        <p:spPr/>
        <p:txBody>
          <a:bodyPr/>
          <a:lstStyle/>
          <a:p>
            <a:fld id="{A8C0818A-1A2A-43F0-8B51-2679D3A371A9}" type="slidenum">
              <a:rPr lang="en-GB" smtClean="0"/>
              <a:t>22</a:t>
            </a:fld>
            <a:endParaRPr lang="en-GB"/>
          </a:p>
        </p:txBody>
      </p:sp>
    </p:spTree>
    <p:extLst>
      <p:ext uri="{BB962C8B-B14F-4D97-AF65-F5344CB8AC3E}">
        <p14:creationId xmlns:p14="http://schemas.microsoft.com/office/powerpoint/2010/main" val="520713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LTA  can also provide answers to more complex questions, e.g. do the transition probabilities across classes vary by gender? In other words, do males and females display different patterns of change across time? </a:t>
            </a:r>
          </a:p>
          <a:p>
            <a:r>
              <a:rPr lang="en-GB" dirty="0"/>
              <a:t>I will talk about these problems in more depth in the third presentation. </a:t>
            </a:r>
          </a:p>
          <a:p>
            <a:endParaRPr lang="en-GB" dirty="0"/>
          </a:p>
        </p:txBody>
      </p:sp>
      <p:sp>
        <p:nvSpPr>
          <p:cNvPr id="4" name="Slide Number Placeholder 3"/>
          <p:cNvSpPr>
            <a:spLocks noGrp="1"/>
          </p:cNvSpPr>
          <p:nvPr>
            <p:ph type="sldNum" sz="quarter" idx="5"/>
          </p:nvPr>
        </p:nvSpPr>
        <p:spPr/>
        <p:txBody>
          <a:bodyPr/>
          <a:lstStyle/>
          <a:p>
            <a:fld id="{A8C0818A-1A2A-43F0-8B51-2679D3A371A9}" type="slidenum">
              <a:rPr lang="en-GB" smtClean="0"/>
              <a:t>23</a:t>
            </a:fld>
            <a:endParaRPr lang="en-GB"/>
          </a:p>
        </p:txBody>
      </p:sp>
    </p:spTree>
    <p:extLst>
      <p:ext uri="{BB962C8B-B14F-4D97-AF65-F5344CB8AC3E}">
        <p14:creationId xmlns:p14="http://schemas.microsoft.com/office/powerpoint/2010/main" val="16831333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summarise, LTA is a person-centred approach applied to repeated measures and longitudinal data. </a:t>
            </a:r>
          </a:p>
          <a:p>
            <a:endParaRPr lang="en-GB" dirty="0"/>
          </a:p>
          <a:p>
            <a:r>
              <a:rPr lang="en-GB" dirty="0"/>
              <a:t>There are two main goals of LTA. It provides person-centred measurement models that allow to identify sub-groups of individuals that make up a sample at each measurement occasion. These sub-groups are different types, classes of individuals that share the same propensity to display a pattern of behaviour, and these propensities differ from those of individuals in other classes. </a:t>
            </a:r>
          </a:p>
          <a:p>
            <a:endParaRPr lang="en-GB" dirty="0"/>
          </a:p>
          <a:p>
            <a:r>
              <a:rPr lang="en-GB" dirty="0"/>
              <a:t>Importantly, this person-centred approach allows to identify classes and behaviour organisations that emerge across time.</a:t>
            </a:r>
          </a:p>
          <a:p>
            <a:endParaRPr lang="en-GB" dirty="0"/>
          </a:p>
          <a:p>
            <a:r>
              <a:rPr lang="en-GB" dirty="0"/>
              <a:t>As well as a measurement model, LTA also provides ways to investigate structural relationships between the underlying latent categories. It can thus investigate continuity and discontinuity across development, that is, how individuals may transition from one category of behaviour to another, and is therefore ideal for application to stadial theories of development. </a:t>
            </a:r>
          </a:p>
          <a:p>
            <a:endParaRPr lang="en-GB" dirty="0"/>
          </a:p>
          <a:p>
            <a:r>
              <a:rPr lang="en-GB" dirty="0"/>
              <a:t>LTA fulfil these goals using probability methods that are robust and transparent. In the next two presentations I will delve more into these methods.</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171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F230F0-8B93-9541-A11C-5C07D4A256AD}" type="slidenum">
              <a:rPr lang="en-GB" smtClean="0"/>
              <a:t>25</a:t>
            </a:fld>
            <a:endParaRPr lang="en-GB"/>
          </a:p>
        </p:txBody>
      </p:sp>
    </p:spTree>
    <p:extLst>
      <p:ext uri="{BB962C8B-B14F-4D97-AF65-F5344CB8AC3E}">
        <p14:creationId xmlns:p14="http://schemas.microsoft.com/office/powerpoint/2010/main" val="3615814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assume we asked adolescents to report if they have frequently used these substances in the last month. Adolescents have 14 years of age. For the sake of the example, let’s assume there are two genders, males and females. </a:t>
            </a:r>
          </a:p>
        </p:txBody>
      </p:sp>
      <p:sp>
        <p:nvSpPr>
          <p:cNvPr id="4" name="Slide Number Placeholder 3"/>
          <p:cNvSpPr>
            <a:spLocks noGrp="1"/>
          </p:cNvSpPr>
          <p:nvPr>
            <p:ph type="sldNum" sz="quarter" idx="5"/>
          </p:nvPr>
        </p:nvSpPr>
        <p:spPr/>
        <p:txBody>
          <a:bodyPr/>
          <a:lstStyle/>
          <a:p>
            <a:fld id="{A8C0818A-1A2A-43F0-8B51-2679D3A371A9}" type="slidenum">
              <a:rPr lang="en-GB" smtClean="0"/>
              <a:t>3</a:t>
            </a:fld>
            <a:endParaRPr lang="en-GB" dirty="0"/>
          </a:p>
        </p:txBody>
      </p:sp>
    </p:spTree>
    <p:extLst>
      <p:ext uri="{BB962C8B-B14F-4D97-AF65-F5344CB8AC3E}">
        <p14:creationId xmlns:p14="http://schemas.microsoft.com/office/powerpoint/2010/main" val="2345898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observe different patterns of substance use in this sample. We may be interested in classifying these individuals into fewer groups that represent key differences in patterns of use - different propensities to substance use-. For this purpose, we might devise some arbitrary rules. For example here, I grouped in red the participants that reported use of two different substances, in orange those that reported use of one substance, in black those that did not use any. But these groups are made up based on arbitrary criteria. </a:t>
            </a:r>
          </a:p>
        </p:txBody>
      </p:sp>
      <p:sp>
        <p:nvSpPr>
          <p:cNvPr id="4" name="Slide Number Placeholder 3"/>
          <p:cNvSpPr>
            <a:spLocks noGrp="1"/>
          </p:cNvSpPr>
          <p:nvPr>
            <p:ph type="sldNum" sz="quarter" idx="5"/>
          </p:nvPr>
        </p:nvSpPr>
        <p:spPr/>
        <p:txBody>
          <a:bodyPr/>
          <a:lstStyle/>
          <a:p>
            <a:fld id="{A8C0818A-1A2A-43F0-8B51-2679D3A371A9}" type="slidenum">
              <a:rPr lang="en-GB" smtClean="0"/>
              <a:t>4</a:t>
            </a:fld>
            <a:endParaRPr lang="en-GB" dirty="0"/>
          </a:p>
        </p:txBody>
      </p:sp>
    </p:spTree>
    <p:extLst>
      <p:ext uri="{BB962C8B-B14F-4D97-AF65-F5344CB8AC3E}">
        <p14:creationId xmlns:p14="http://schemas.microsoft.com/office/powerpoint/2010/main" val="3225508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Imagine we ask the same questions a year later to the same adolescents. At age 15, we may notice even more patterns of behaviour…</a:t>
            </a:r>
          </a:p>
        </p:txBody>
      </p:sp>
      <p:sp>
        <p:nvSpPr>
          <p:cNvPr id="4" name="Slide Number Placeholder 3"/>
          <p:cNvSpPr>
            <a:spLocks noGrp="1"/>
          </p:cNvSpPr>
          <p:nvPr>
            <p:ph type="sldNum" sz="quarter" idx="5"/>
          </p:nvPr>
        </p:nvSpPr>
        <p:spPr/>
        <p:txBody>
          <a:bodyPr/>
          <a:lstStyle/>
          <a:p>
            <a:fld id="{A8C0818A-1A2A-43F0-8B51-2679D3A371A9}" type="slidenum">
              <a:rPr lang="en-GB" smtClean="0"/>
              <a:t>5</a:t>
            </a:fld>
            <a:endParaRPr lang="en-GB" dirty="0"/>
          </a:p>
        </p:txBody>
      </p:sp>
    </p:spTree>
    <p:extLst>
      <p:ext uri="{BB962C8B-B14F-4D97-AF65-F5344CB8AC3E}">
        <p14:creationId xmlns:p14="http://schemas.microsoft.com/office/powerpoint/2010/main" val="1759428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example, these patterns of behaviour circled here were not observed at age 14. Once again, we may be interested in classifying individuals into fewer groups that can adequately represent the multiple patterns we observe. </a:t>
            </a:r>
          </a:p>
        </p:txBody>
      </p:sp>
      <p:sp>
        <p:nvSpPr>
          <p:cNvPr id="4" name="Slide Number Placeholder 3"/>
          <p:cNvSpPr>
            <a:spLocks noGrp="1"/>
          </p:cNvSpPr>
          <p:nvPr>
            <p:ph type="sldNum" sz="quarter" idx="5"/>
          </p:nvPr>
        </p:nvSpPr>
        <p:spPr/>
        <p:txBody>
          <a:bodyPr/>
          <a:lstStyle/>
          <a:p>
            <a:fld id="{A8C0818A-1A2A-43F0-8B51-2679D3A371A9}" type="slidenum">
              <a:rPr lang="en-GB" smtClean="0"/>
              <a:t>6</a:t>
            </a:fld>
            <a:endParaRPr lang="en-GB" dirty="0"/>
          </a:p>
        </p:txBody>
      </p:sp>
    </p:spTree>
    <p:extLst>
      <p:ext uri="{BB962C8B-B14F-4D97-AF65-F5344CB8AC3E}">
        <p14:creationId xmlns:p14="http://schemas.microsoft.com/office/powerpoint/2010/main" val="340771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may use the same arbitrary rules we made up at age 14, or we may create additional rules. For example, the bright red individuals here are those that reported use of multiple substances. However, arbitrary rules are inadequate because they may not represent key differences across individuals, they are not reliable and meaningful across different studies. </a:t>
            </a:r>
          </a:p>
        </p:txBody>
      </p:sp>
      <p:sp>
        <p:nvSpPr>
          <p:cNvPr id="4" name="Slide Number Placeholder 3"/>
          <p:cNvSpPr>
            <a:spLocks noGrp="1"/>
          </p:cNvSpPr>
          <p:nvPr>
            <p:ph type="sldNum" sz="quarter" idx="5"/>
          </p:nvPr>
        </p:nvSpPr>
        <p:spPr/>
        <p:txBody>
          <a:bodyPr/>
          <a:lstStyle/>
          <a:p>
            <a:fld id="{A8C0818A-1A2A-43F0-8B51-2679D3A371A9}" type="slidenum">
              <a:rPr lang="en-GB" smtClean="0"/>
              <a:t>7</a:t>
            </a:fld>
            <a:endParaRPr lang="en-GB" dirty="0"/>
          </a:p>
        </p:txBody>
      </p:sp>
    </p:spTree>
    <p:extLst>
      <p:ext uri="{BB962C8B-B14F-4D97-AF65-F5344CB8AC3E}">
        <p14:creationId xmlns:p14="http://schemas.microsoft.com/office/powerpoint/2010/main" val="283522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Furthermore, when we are interested in classifying individuals into different groups based on their patterns of substance use, we are also often interested in investigating whether individuals change or not, and if they change what are the patterns of change. For example, based on the “gateway” theory, will individuals that use cannabis at 14 years move into categories of use that involve other substances as well? Again, if the categories we identified are based on arbitrary rules, we are not able to provide reliable descriptions of change across time. </a:t>
            </a:r>
          </a:p>
          <a:p>
            <a:r>
              <a:rPr lang="en-GB" dirty="0"/>
              <a:t>LTA is a statistical method based on probability rules that allows to answer these questions, namely, allows to identify fewer groups that represent variability of behaviour patterns at each age, and investigates the patterns of change across time, the probabilities of individuals remaining in the same categories or moving into others, and what are the factors, e.g. gender, that can affect change. </a:t>
            </a:r>
          </a:p>
        </p:txBody>
      </p:sp>
      <p:sp>
        <p:nvSpPr>
          <p:cNvPr id="4" name="Slide Number Placeholder 3"/>
          <p:cNvSpPr>
            <a:spLocks noGrp="1"/>
          </p:cNvSpPr>
          <p:nvPr>
            <p:ph type="sldNum" sz="quarter" idx="5"/>
          </p:nvPr>
        </p:nvSpPr>
        <p:spPr/>
        <p:txBody>
          <a:bodyPr/>
          <a:lstStyle/>
          <a:p>
            <a:fld id="{A8C0818A-1A2A-43F0-8B51-2679D3A371A9}" type="slidenum">
              <a:rPr lang="en-GB" smtClean="0"/>
              <a:t>8</a:t>
            </a:fld>
            <a:endParaRPr lang="en-GB" dirty="0"/>
          </a:p>
        </p:txBody>
      </p:sp>
    </p:spTree>
    <p:extLst>
      <p:ext uri="{BB962C8B-B14F-4D97-AF65-F5344CB8AC3E}">
        <p14:creationId xmlns:p14="http://schemas.microsoft.com/office/powerpoint/2010/main" val="115818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LTA extends the LCA model to repeated measurements and longitudinal data. LCA is a person centred approach. This means that when we observe a sample that shows different patterns of behaviour, as in the example of adolescents’ substance use, we assume that what explains the inter-personal variability in the behaviours we observe is the fact that there are different categories of individuals who share the same propensity for displaying a pattern of behaviour, for example, the same propensity to use some drugs. At each time point, we want to identify the groups or classes that can adequately explain the differences in behaviour we observe. In this example, I am assuming that at each age there are two underlying groups of adolescents, e.g. Users and Abstainers. So this is the measurement model I specify for the data in the example. </a:t>
            </a:r>
          </a:p>
        </p:txBody>
      </p:sp>
      <p:sp>
        <p:nvSpPr>
          <p:cNvPr id="4" name="Slide Number Placeholder 3"/>
          <p:cNvSpPr>
            <a:spLocks noGrp="1"/>
          </p:cNvSpPr>
          <p:nvPr>
            <p:ph type="sldNum" sz="quarter" idx="5"/>
          </p:nvPr>
        </p:nvSpPr>
        <p:spPr/>
        <p:txBody>
          <a:bodyPr/>
          <a:lstStyle/>
          <a:p>
            <a:fld id="{A8C0818A-1A2A-43F0-8B51-2679D3A371A9}" type="slidenum">
              <a:rPr lang="en-GB" smtClean="0"/>
              <a:t>10</a:t>
            </a:fld>
            <a:endParaRPr lang="en-GB"/>
          </a:p>
        </p:txBody>
      </p:sp>
    </p:spTree>
    <p:extLst>
      <p:ext uri="{BB962C8B-B14F-4D97-AF65-F5344CB8AC3E}">
        <p14:creationId xmlns:p14="http://schemas.microsoft.com/office/powerpoint/2010/main" val="2497672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B9DFE-CE71-C02C-1A3C-43992B7AC3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D913150-8027-B804-B44C-9934C1C010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891DB3-BF17-68DD-8945-183C3A83D387}"/>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5" name="Footer Placeholder 4">
            <a:extLst>
              <a:ext uri="{FF2B5EF4-FFF2-40B4-BE49-F238E27FC236}">
                <a16:creationId xmlns:a16="http://schemas.microsoft.com/office/drawing/2014/main" id="{142D0CAE-D842-BAF0-85E0-E7829124C6A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0E44DBD-389C-81E4-45F9-3002EB37AD7D}"/>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3413343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1D6D1-8B35-15D6-4231-E08D5B05C7E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C6CECC-558B-AFA4-0092-C19FDD8C8B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017EF3-A545-2AF6-E10E-5CB2F55C57A2}"/>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5" name="Footer Placeholder 4">
            <a:extLst>
              <a:ext uri="{FF2B5EF4-FFF2-40B4-BE49-F238E27FC236}">
                <a16:creationId xmlns:a16="http://schemas.microsoft.com/office/drawing/2014/main" id="{C1B94D6C-5B4D-E377-BF13-F130FFC7B4D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C07E043-3126-35F3-5C98-EFC99F8F0936}"/>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3036035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DC6C88-5F34-9261-D25C-847330BFAD3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024209-1B56-E562-3E62-6C9CDB939B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C6CB06-D9C2-2CDB-A558-32B2BDF7C00F}"/>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5" name="Footer Placeholder 4">
            <a:extLst>
              <a:ext uri="{FF2B5EF4-FFF2-40B4-BE49-F238E27FC236}">
                <a16:creationId xmlns:a16="http://schemas.microsoft.com/office/drawing/2014/main" id="{2099428F-EF4D-D935-010A-A58382C85B8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1B7EB2E-6A89-79A5-A6BA-4803118DBDA7}"/>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2287757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2393292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41169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54965-C400-A93D-F4FC-65828E1A3A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2FA7AC-4048-ABDB-08F9-0E1EAE6D8F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40BCD2-DE57-5F50-137C-070AA6E2D4A3}"/>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5" name="Footer Placeholder 4">
            <a:extLst>
              <a:ext uri="{FF2B5EF4-FFF2-40B4-BE49-F238E27FC236}">
                <a16:creationId xmlns:a16="http://schemas.microsoft.com/office/drawing/2014/main" id="{2BB3B00D-6A6B-B397-DEC9-AB91393B558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00AE763-3B8C-DB43-7F48-C04D89886BCE}"/>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3877011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1AD7B-6970-0200-3C2C-32E14CFEA7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07AF685-985C-AEA6-1511-7BF871EAF6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3E6AE7-1D2C-1316-C977-33074A7A9138}"/>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5" name="Footer Placeholder 4">
            <a:extLst>
              <a:ext uri="{FF2B5EF4-FFF2-40B4-BE49-F238E27FC236}">
                <a16:creationId xmlns:a16="http://schemas.microsoft.com/office/drawing/2014/main" id="{BCEBC8E0-E77C-3B32-5651-2CB2DE2EECB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CD2C004-A9D3-12D4-0471-E96A3F0F8C4C}"/>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265800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83511-BD16-86BA-B02C-1A729499FB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2F1A9B-4DDC-043E-FE7E-68BECB7138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7C96BC6-2E28-18F4-2526-CCA84EFFD3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0BB68-7D5D-E856-7001-DCDB4E4C2C08}"/>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6" name="Footer Placeholder 5">
            <a:extLst>
              <a:ext uri="{FF2B5EF4-FFF2-40B4-BE49-F238E27FC236}">
                <a16:creationId xmlns:a16="http://schemas.microsoft.com/office/drawing/2014/main" id="{4786F72C-09DF-3168-4021-1C8DAB35933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30B7B11-65C7-FB0D-18C1-379CFF8E06CB}"/>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1057279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6AFC2-40EC-C5EB-A1B9-3ADC7E1F7B5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AD6E00-9E8C-79CD-2D2A-DB2F440BA0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B07721-6FD1-2177-5D92-F349385D0E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AC0C3-9142-997A-B38C-F6E61DC5FF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8D45C9-FF87-1D26-6D68-DCF9A012F0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6BB9F39-8595-A61D-136F-5E4F34A816D2}"/>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8" name="Footer Placeholder 7">
            <a:extLst>
              <a:ext uri="{FF2B5EF4-FFF2-40B4-BE49-F238E27FC236}">
                <a16:creationId xmlns:a16="http://schemas.microsoft.com/office/drawing/2014/main" id="{01BC853C-31F7-1B4E-4D5A-AD309193A66B}"/>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2F9C8C6E-15C0-7739-43BC-853CB711381A}"/>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789653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AC33C-37FF-4F21-38CF-5E876591DF7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8C12A6D-BD43-8160-1091-D43E814D478E}"/>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4" name="Footer Placeholder 3">
            <a:extLst>
              <a:ext uri="{FF2B5EF4-FFF2-40B4-BE49-F238E27FC236}">
                <a16:creationId xmlns:a16="http://schemas.microsoft.com/office/drawing/2014/main" id="{D22C4EA4-D491-EA3B-1CC7-D0095BE7D81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5C86075-FD76-526A-60E2-B67E3ADD6BB2}"/>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3739467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AF6A09-B233-B42E-B841-AA13D0A7DD93}"/>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3" name="Footer Placeholder 2">
            <a:extLst>
              <a:ext uri="{FF2B5EF4-FFF2-40B4-BE49-F238E27FC236}">
                <a16:creationId xmlns:a16="http://schemas.microsoft.com/office/drawing/2014/main" id="{9B23F214-DF70-8BC2-0052-45AD4EDC051E}"/>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9CAD62C-41AD-6BE1-0951-41148FBD999A}"/>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861309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C292-362B-0D7D-6A81-91D4A3943D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3BA0A6-CA62-E12B-22E0-0B510B1C11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3D59C2D-CB7F-A938-4BA4-92B73CD774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DC2D76-E420-7C2F-9772-C0113AFBBF6E}"/>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6" name="Footer Placeholder 5">
            <a:extLst>
              <a:ext uri="{FF2B5EF4-FFF2-40B4-BE49-F238E27FC236}">
                <a16:creationId xmlns:a16="http://schemas.microsoft.com/office/drawing/2014/main" id="{0EA596D0-4EAF-871D-924A-63F07EE17FA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6F178A1-8C13-F75B-24F4-C881667CDB49}"/>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357078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1C7A0-F9A5-42F9-2482-82A923A76A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43020E0-7B2A-8CA7-C0B8-5E156FB757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4974AB43-9215-2A3B-41FE-97AA9AFB4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B11699-B7DF-68B2-1E67-5034CDAB8B50}"/>
              </a:ext>
            </a:extLst>
          </p:cNvPr>
          <p:cNvSpPr>
            <a:spLocks noGrp="1"/>
          </p:cNvSpPr>
          <p:nvPr>
            <p:ph type="dt" sz="half" idx="10"/>
          </p:nvPr>
        </p:nvSpPr>
        <p:spPr/>
        <p:txBody>
          <a:bodyPr/>
          <a:lstStyle/>
          <a:p>
            <a:fld id="{A20026C8-068D-4E08-B72C-900C9F445822}" type="datetimeFigureOut">
              <a:rPr lang="en-GB" smtClean="0"/>
              <a:t>09/10/2023</a:t>
            </a:fld>
            <a:endParaRPr lang="en-GB" dirty="0"/>
          </a:p>
        </p:txBody>
      </p:sp>
      <p:sp>
        <p:nvSpPr>
          <p:cNvPr id="6" name="Footer Placeholder 5">
            <a:extLst>
              <a:ext uri="{FF2B5EF4-FFF2-40B4-BE49-F238E27FC236}">
                <a16:creationId xmlns:a16="http://schemas.microsoft.com/office/drawing/2014/main" id="{10666AA8-5B00-E2E8-EEAA-502B5EEBBC5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057D71F-70D8-7750-3795-485FFAFFC167}"/>
              </a:ext>
            </a:extLst>
          </p:cNvPr>
          <p:cNvSpPr>
            <a:spLocks noGrp="1"/>
          </p:cNvSpPr>
          <p:nvPr>
            <p:ph type="sldNum" sz="quarter" idx="12"/>
          </p:nvPr>
        </p:nvSpPr>
        <p:spPr/>
        <p:txBody>
          <a:bodyPr/>
          <a:lstStyle/>
          <a:p>
            <a:fld id="{AF2B2B1C-478D-4282-85EA-3CEEB4EE8AF3}" type="slidenum">
              <a:rPr lang="en-GB" smtClean="0"/>
              <a:t>‹#›</a:t>
            </a:fld>
            <a:endParaRPr lang="en-GB" dirty="0"/>
          </a:p>
        </p:txBody>
      </p:sp>
    </p:spTree>
    <p:extLst>
      <p:ext uri="{BB962C8B-B14F-4D97-AF65-F5344CB8AC3E}">
        <p14:creationId xmlns:p14="http://schemas.microsoft.com/office/powerpoint/2010/main" val="299304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C2C249-40E3-1859-DED4-EAB2F85C10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96D9F7-B78B-AA6D-981D-CB4B2DE874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CBD7EF-F642-6D08-B2B1-3CEB141C4F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026C8-068D-4E08-B72C-900C9F445822}" type="datetimeFigureOut">
              <a:rPr lang="en-GB" smtClean="0"/>
              <a:t>09/10/2023</a:t>
            </a:fld>
            <a:endParaRPr lang="en-GB" dirty="0"/>
          </a:p>
        </p:txBody>
      </p:sp>
      <p:sp>
        <p:nvSpPr>
          <p:cNvPr id="5" name="Footer Placeholder 4">
            <a:extLst>
              <a:ext uri="{FF2B5EF4-FFF2-40B4-BE49-F238E27FC236}">
                <a16:creationId xmlns:a16="http://schemas.microsoft.com/office/drawing/2014/main" id="{5BBC083E-C210-1241-4E2C-4E82959449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E9E4E596-7A9C-5F03-6CC9-723C99465A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B2B1C-478D-4282-85EA-3CEEB4EE8AF3}" type="slidenum">
              <a:rPr lang="en-GB" smtClean="0"/>
              <a:t>‹#›</a:t>
            </a:fld>
            <a:endParaRPr lang="en-GB" dirty="0"/>
          </a:p>
        </p:txBody>
      </p:sp>
    </p:spTree>
    <p:extLst>
      <p:ext uri="{BB962C8B-B14F-4D97-AF65-F5344CB8AC3E}">
        <p14:creationId xmlns:p14="http://schemas.microsoft.com/office/powerpoint/2010/main" val="2272028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0" y="6469694"/>
            <a:ext cx="12192000" cy="388306"/>
          </a:xfrm>
          <a:prstGeom prst="rect">
            <a:avLst/>
          </a:prstGeom>
        </p:spPr>
      </p:pic>
    </p:spTree>
    <p:extLst>
      <p:ext uri="{BB962C8B-B14F-4D97-AF65-F5344CB8AC3E}">
        <p14:creationId xmlns:p14="http://schemas.microsoft.com/office/powerpoint/2010/main" val="2636643151"/>
      </p:ext>
    </p:extLst>
  </p:cSld>
  <p:clrMap bg1="lt1" tx1="dk1" bg2="lt2" tx2="dk2" accent1="accent1" accent2="accent2" accent3="accent3" accent4="accent4" accent5="accent5" accent6="accent6" hlink="hlink" folHlink="folHlink"/>
  <p:sldLayoutIdLst>
    <p:sldLayoutId id="2147483661" r:id="rId1"/>
    <p:sldLayoutId id="2147483659" r:id="rId2"/>
  </p:sldLayoutIdLst>
  <p:txStyles>
    <p:title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33.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32.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svg"/><Relationship Id="rId11" Type="http://schemas.openxmlformats.org/officeDocument/2006/relationships/image" Target="../media/image31.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19.svg"/><Relationship Id="rId9" Type="http://schemas.openxmlformats.org/officeDocument/2006/relationships/image" Target="../media/image11.png"/><Relationship Id="rId14" Type="http://schemas.openxmlformats.org/officeDocument/2006/relationships/image" Target="../media/image34.svg"/></Relationships>
</file>

<file path=ppt/slides/_rels/slide14.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33.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32.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svg"/><Relationship Id="rId11" Type="http://schemas.openxmlformats.org/officeDocument/2006/relationships/image" Target="../media/image31.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19.svg"/><Relationship Id="rId9" Type="http://schemas.openxmlformats.org/officeDocument/2006/relationships/image" Target="../media/image11.png"/><Relationship Id="rId14" Type="http://schemas.openxmlformats.org/officeDocument/2006/relationships/image" Target="../media/image34.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33.png"/><Relationship Id="rId18" Type="http://schemas.openxmlformats.org/officeDocument/2006/relationships/image" Target="../media/image38.svg"/><Relationship Id="rId3" Type="http://schemas.openxmlformats.org/officeDocument/2006/relationships/image" Target="../media/image7.png"/><Relationship Id="rId7" Type="http://schemas.openxmlformats.org/officeDocument/2006/relationships/image" Target="../media/image13.png"/><Relationship Id="rId12" Type="http://schemas.openxmlformats.org/officeDocument/2006/relationships/image" Target="../media/image36.svg"/><Relationship Id="rId17" Type="http://schemas.openxmlformats.org/officeDocument/2006/relationships/image" Target="../media/image37.png"/><Relationship Id="rId2" Type="http://schemas.openxmlformats.org/officeDocument/2006/relationships/notesSlide" Target="../notesSlides/notesSlide16.xml"/><Relationship Id="rId16" Type="http://schemas.openxmlformats.org/officeDocument/2006/relationships/image" Target="../media/image32.svg"/><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image" Target="../media/image35.png"/><Relationship Id="rId5" Type="http://schemas.openxmlformats.org/officeDocument/2006/relationships/image" Target="../media/image9.png"/><Relationship Id="rId15" Type="http://schemas.openxmlformats.org/officeDocument/2006/relationships/image" Target="../media/image31.png"/><Relationship Id="rId10" Type="http://schemas.openxmlformats.org/officeDocument/2006/relationships/image" Target="../media/image12.svg"/><Relationship Id="rId4" Type="http://schemas.openxmlformats.org/officeDocument/2006/relationships/image" Target="../media/image8.svg"/><Relationship Id="rId9" Type="http://schemas.openxmlformats.org/officeDocument/2006/relationships/image" Target="../media/image11.png"/><Relationship Id="rId14" Type="http://schemas.openxmlformats.org/officeDocument/2006/relationships/image" Target="../media/image34.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7.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10.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7.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10.svg"/><Relationship Id="rId2" Type="http://schemas.openxmlformats.org/officeDocument/2006/relationships/notesSlide" Target="../notesSlides/notesSlide5.xml"/><Relationship Id="rId16"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9.png"/><Relationship Id="rId5" Type="http://schemas.openxmlformats.org/officeDocument/2006/relationships/image" Target="../media/image13.png"/><Relationship Id="rId15" Type="http://schemas.openxmlformats.org/officeDocument/2006/relationships/image" Target="../media/image19.sv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8.svg"/></Relationships>
</file>

<file path=ppt/slides/_rels/slide6.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7.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10.svg"/><Relationship Id="rId2" Type="http://schemas.openxmlformats.org/officeDocument/2006/relationships/notesSlide" Target="../notesSlides/notesSlide6.xml"/><Relationship Id="rId16"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9.png"/><Relationship Id="rId5" Type="http://schemas.openxmlformats.org/officeDocument/2006/relationships/image" Target="../media/image13.png"/><Relationship Id="rId15" Type="http://schemas.openxmlformats.org/officeDocument/2006/relationships/image" Target="../media/image19.sv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8.svg"/></Relationships>
</file>

<file path=ppt/slides/_rels/slide7.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7.png"/><Relationship Id="rId18" Type="http://schemas.openxmlformats.org/officeDocument/2006/relationships/image" Target="../media/image24.png"/><Relationship Id="rId3" Type="http://schemas.openxmlformats.org/officeDocument/2006/relationships/image" Target="../media/image11.png"/><Relationship Id="rId21" Type="http://schemas.openxmlformats.org/officeDocument/2006/relationships/image" Target="../media/image27.svg"/><Relationship Id="rId7" Type="http://schemas.openxmlformats.org/officeDocument/2006/relationships/image" Target="../media/image15.png"/><Relationship Id="rId12" Type="http://schemas.openxmlformats.org/officeDocument/2006/relationships/image" Target="../media/image10.svg"/><Relationship Id="rId17" Type="http://schemas.openxmlformats.org/officeDocument/2006/relationships/image" Target="../media/image23.svg"/><Relationship Id="rId2" Type="http://schemas.openxmlformats.org/officeDocument/2006/relationships/notesSlide" Target="../notesSlides/notesSlide7.xml"/><Relationship Id="rId16" Type="http://schemas.openxmlformats.org/officeDocument/2006/relationships/image" Target="../media/image22.png"/><Relationship Id="rId20"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9.png"/><Relationship Id="rId5" Type="http://schemas.openxmlformats.org/officeDocument/2006/relationships/image" Target="../media/image13.png"/><Relationship Id="rId15" Type="http://schemas.openxmlformats.org/officeDocument/2006/relationships/image" Target="../media/image21.svg"/><Relationship Id="rId23" Type="http://schemas.openxmlformats.org/officeDocument/2006/relationships/image" Target="../media/image29.svg"/><Relationship Id="rId10" Type="http://schemas.openxmlformats.org/officeDocument/2006/relationships/image" Target="../media/image18.svg"/><Relationship Id="rId19" Type="http://schemas.openxmlformats.org/officeDocument/2006/relationships/image" Target="../media/image25.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8.svg"/><Relationship Id="rId22" Type="http://schemas.openxmlformats.org/officeDocument/2006/relationships/image" Target="../media/image28.png"/></Relationships>
</file>

<file path=ppt/slides/_rels/slide8.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7.png"/><Relationship Id="rId18" Type="http://schemas.openxmlformats.org/officeDocument/2006/relationships/image" Target="../media/image24.png"/><Relationship Id="rId3" Type="http://schemas.openxmlformats.org/officeDocument/2006/relationships/image" Target="../media/image11.png"/><Relationship Id="rId21" Type="http://schemas.openxmlformats.org/officeDocument/2006/relationships/image" Target="../media/image27.svg"/><Relationship Id="rId7" Type="http://schemas.openxmlformats.org/officeDocument/2006/relationships/image" Target="../media/image15.png"/><Relationship Id="rId12" Type="http://schemas.openxmlformats.org/officeDocument/2006/relationships/image" Target="../media/image10.svg"/><Relationship Id="rId17" Type="http://schemas.openxmlformats.org/officeDocument/2006/relationships/image" Target="../media/image23.svg"/><Relationship Id="rId2" Type="http://schemas.openxmlformats.org/officeDocument/2006/relationships/notesSlide" Target="../notesSlides/notesSlide8.xml"/><Relationship Id="rId16" Type="http://schemas.openxmlformats.org/officeDocument/2006/relationships/image" Target="../media/image22.png"/><Relationship Id="rId20"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9.png"/><Relationship Id="rId5" Type="http://schemas.openxmlformats.org/officeDocument/2006/relationships/image" Target="../media/image13.png"/><Relationship Id="rId15" Type="http://schemas.openxmlformats.org/officeDocument/2006/relationships/image" Target="../media/image21.svg"/><Relationship Id="rId23" Type="http://schemas.openxmlformats.org/officeDocument/2006/relationships/image" Target="../media/image29.svg"/><Relationship Id="rId10" Type="http://schemas.openxmlformats.org/officeDocument/2006/relationships/image" Target="../media/image18.svg"/><Relationship Id="rId19" Type="http://schemas.openxmlformats.org/officeDocument/2006/relationships/image" Target="../media/image25.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8.svg"/><Relationship Id="rId22" Type="http://schemas.openxmlformats.org/officeDocument/2006/relationships/image" Target="../media/image2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385392"/>
            <a:ext cx="11465492" cy="2176669"/>
          </a:xfrm>
        </p:spPr>
        <p:txBody>
          <a:bodyPr>
            <a:normAutofit/>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US" sz="4400" dirty="0"/>
              <a:t>Introduction to </a:t>
            </a:r>
            <a:br>
              <a:rPr lang="en-US" sz="4400" dirty="0"/>
            </a:br>
            <a:r>
              <a:rPr lang="en-US" sz="4400" dirty="0"/>
              <a:t>Latent Transition Analysis (part 1)</a:t>
            </a:r>
            <a:br>
              <a:rPr lang="en-GB" sz="4400" dirty="0"/>
            </a:b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746561"/>
            <a:ext cx="11465492" cy="1784618"/>
          </a:xfrm>
        </p:spPr>
        <p:txBody>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GB" dirty="0"/>
              <a:t>Dr Oliver Perra</a:t>
            </a:r>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lstStyle/>
          <a:p>
            <a:pPr algn="ctr"/>
            <a:r>
              <a:rPr lang="en-GB" dirty="0">
                <a:solidFill>
                  <a:schemeClr val="bg1"/>
                </a:solidFill>
              </a:rPr>
              <a:t>Purposes of Latent Transition Analysis (LTA)</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244201" y="1462301"/>
            <a:ext cx="11209862" cy="4351338"/>
          </a:xfrm>
        </p:spPr>
        <p:txBody>
          <a:bodyPr>
            <a:normAutofit/>
          </a:bodyPr>
          <a:lstStyle/>
          <a:p>
            <a:r>
              <a:rPr lang="en-GB" sz="3200" dirty="0"/>
              <a:t>Measurement models applied to repeated data collection points: </a:t>
            </a:r>
            <a:r>
              <a:rPr lang="en-GB" i="1" dirty="0"/>
              <a:t>Latent classes explain variability of behaviour patterns observed</a:t>
            </a:r>
            <a:endParaRPr lang="en-GB" sz="3200" i="1" dirty="0"/>
          </a:p>
        </p:txBody>
      </p:sp>
      <p:pic>
        <p:nvPicPr>
          <p:cNvPr id="45" name="Picture 44">
            <a:extLst>
              <a:ext uri="{FF2B5EF4-FFF2-40B4-BE49-F238E27FC236}">
                <a16:creationId xmlns:a16="http://schemas.microsoft.com/office/drawing/2014/main" id="{6E2089A4-58C3-E06A-5476-8827749B7DBF}"/>
              </a:ext>
            </a:extLst>
          </p:cNvPr>
          <p:cNvPicPr>
            <a:picLocks noChangeAspect="1"/>
          </p:cNvPicPr>
          <p:nvPr/>
        </p:nvPicPr>
        <p:blipFill>
          <a:blip r:embed="rId3"/>
          <a:stretch>
            <a:fillRect/>
          </a:stretch>
        </p:blipFill>
        <p:spPr>
          <a:xfrm>
            <a:off x="1187115" y="3029878"/>
            <a:ext cx="3464654" cy="2511045"/>
          </a:xfrm>
          <a:prstGeom prst="rect">
            <a:avLst/>
          </a:prstGeom>
        </p:spPr>
      </p:pic>
      <p:pic>
        <p:nvPicPr>
          <p:cNvPr id="46" name="Picture 45">
            <a:extLst>
              <a:ext uri="{FF2B5EF4-FFF2-40B4-BE49-F238E27FC236}">
                <a16:creationId xmlns:a16="http://schemas.microsoft.com/office/drawing/2014/main" id="{3861F1AA-3A02-050B-F41E-866D1363FE3A}"/>
              </a:ext>
            </a:extLst>
          </p:cNvPr>
          <p:cNvPicPr>
            <a:picLocks noChangeAspect="1"/>
          </p:cNvPicPr>
          <p:nvPr/>
        </p:nvPicPr>
        <p:blipFill>
          <a:blip r:embed="rId3"/>
          <a:stretch>
            <a:fillRect/>
          </a:stretch>
        </p:blipFill>
        <p:spPr>
          <a:xfrm>
            <a:off x="7427935" y="3029878"/>
            <a:ext cx="3464654" cy="2511045"/>
          </a:xfrm>
          <a:prstGeom prst="rect">
            <a:avLst/>
          </a:prstGeom>
        </p:spPr>
      </p:pic>
      <p:sp>
        <p:nvSpPr>
          <p:cNvPr id="47" name="TextBox 46">
            <a:extLst>
              <a:ext uri="{FF2B5EF4-FFF2-40B4-BE49-F238E27FC236}">
                <a16:creationId xmlns:a16="http://schemas.microsoft.com/office/drawing/2014/main" id="{69786755-295D-C1A8-ABCA-D0E179F67642}"/>
              </a:ext>
            </a:extLst>
          </p:cNvPr>
          <p:cNvSpPr txBox="1"/>
          <p:nvPr/>
        </p:nvSpPr>
        <p:spPr>
          <a:xfrm>
            <a:off x="1460982" y="5948954"/>
            <a:ext cx="1728721" cy="369332"/>
          </a:xfrm>
          <a:prstGeom prst="rect">
            <a:avLst/>
          </a:prstGeom>
          <a:noFill/>
        </p:spPr>
        <p:txBody>
          <a:bodyPr wrap="square" rtlCol="0">
            <a:spAutoFit/>
          </a:bodyPr>
          <a:lstStyle/>
          <a:p>
            <a:r>
              <a:rPr lang="en-GB" b="1" dirty="0"/>
              <a:t>Age 14 Years</a:t>
            </a:r>
          </a:p>
        </p:txBody>
      </p:sp>
      <p:sp>
        <p:nvSpPr>
          <p:cNvPr id="48" name="TextBox 47">
            <a:extLst>
              <a:ext uri="{FF2B5EF4-FFF2-40B4-BE49-F238E27FC236}">
                <a16:creationId xmlns:a16="http://schemas.microsoft.com/office/drawing/2014/main" id="{449A9A74-DB51-9256-0598-F873CAE11032}"/>
              </a:ext>
            </a:extLst>
          </p:cNvPr>
          <p:cNvSpPr txBox="1"/>
          <p:nvPr/>
        </p:nvSpPr>
        <p:spPr>
          <a:xfrm>
            <a:off x="7912583" y="5948954"/>
            <a:ext cx="1728722" cy="369332"/>
          </a:xfrm>
          <a:prstGeom prst="rect">
            <a:avLst/>
          </a:prstGeom>
          <a:noFill/>
        </p:spPr>
        <p:txBody>
          <a:bodyPr wrap="square" rtlCol="0">
            <a:spAutoFit/>
          </a:bodyPr>
          <a:lstStyle/>
          <a:p>
            <a:r>
              <a:rPr lang="en-GB" b="1" dirty="0"/>
              <a:t>Age 15 Years</a:t>
            </a:r>
          </a:p>
        </p:txBody>
      </p:sp>
    </p:spTree>
    <p:extLst>
      <p:ext uri="{BB962C8B-B14F-4D97-AF65-F5344CB8AC3E}">
        <p14:creationId xmlns:p14="http://schemas.microsoft.com/office/powerpoint/2010/main" val="1123543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lstStyle/>
          <a:p>
            <a:pPr algn="ctr"/>
            <a:r>
              <a:rPr lang="en-GB" dirty="0">
                <a:solidFill>
                  <a:schemeClr val="bg1"/>
                </a:solidFill>
              </a:rPr>
              <a:t>Purposes of Latent Transition Analysis (LTA)</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244200" y="1462301"/>
            <a:ext cx="11354241" cy="4351338"/>
          </a:xfrm>
        </p:spPr>
        <p:txBody>
          <a:bodyPr>
            <a:normAutofit/>
          </a:bodyPr>
          <a:lstStyle/>
          <a:p>
            <a:r>
              <a:rPr lang="en-GB" sz="3200" dirty="0"/>
              <a:t>Measurement models applied to repeated data collection points</a:t>
            </a:r>
          </a:p>
          <a:p>
            <a:r>
              <a:rPr lang="en-GB" sz="3200" dirty="0"/>
              <a:t>Structural models across data collection points</a:t>
            </a:r>
          </a:p>
        </p:txBody>
      </p:sp>
      <p:pic>
        <p:nvPicPr>
          <p:cNvPr id="45" name="Picture 44">
            <a:extLst>
              <a:ext uri="{FF2B5EF4-FFF2-40B4-BE49-F238E27FC236}">
                <a16:creationId xmlns:a16="http://schemas.microsoft.com/office/drawing/2014/main" id="{6E2089A4-58C3-E06A-5476-8827749B7DBF}"/>
              </a:ext>
            </a:extLst>
          </p:cNvPr>
          <p:cNvPicPr>
            <a:picLocks noChangeAspect="1"/>
          </p:cNvPicPr>
          <p:nvPr/>
        </p:nvPicPr>
        <p:blipFill>
          <a:blip r:embed="rId3"/>
          <a:stretch>
            <a:fillRect/>
          </a:stretch>
        </p:blipFill>
        <p:spPr>
          <a:xfrm>
            <a:off x="1219199" y="3569591"/>
            <a:ext cx="3464654" cy="2511045"/>
          </a:xfrm>
          <a:prstGeom prst="rect">
            <a:avLst/>
          </a:prstGeom>
        </p:spPr>
      </p:pic>
      <p:pic>
        <p:nvPicPr>
          <p:cNvPr id="46" name="Picture 45">
            <a:extLst>
              <a:ext uri="{FF2B5EF4-FFF2-40B4-BE49-F238E27FC236}">
                <a16:creationId xmlns:a16="http://schemas.microsoft.com/office/drawing/2014/main" id="{3861F1AA-3A02-050B-F41E-866D1363FE3A}"/>
              </a:ext>
            </a:extLst>
          </p:cNvPr>
          <p:cNvPicPr>
            <a:picLocks noChangeAspect="1"/>
          </p:cNvPicPr>
          <p:nvPr/>
        </p:nvPicPr>
        <p:blipFill>
          <a:blip r:embed="rId3"/>
          <a:stretch>
            <a:fillRect/>
          </a:stretch>
        </p:blipFill>
        <p:spPr>
          <a:xfrm>
            <a:off x="7604398" y="3569592"/>
            <a:ext cx="3464654" cy="2511045"/>
          </a:xfrm>
          <a:prstGeom prst="rect">
            <a:avLst/>
          </a:prstGeom>
        </p:spPr>
      </p:pic>
      <p:sp>
        <p:nvSpPr>
          <p:cNvPr id="47" name="TextBox 46">
            <a:extLst>
              <a:ext uri="{FF2B5EF4-FFF2-40B4-BE49-F238E27FC236}">
                <a16:creationId xmlns:a16="http://schemas.microsoft.com/office/drawing/2014/main" id="{69786755-295D-C1A8-ABCA-D0E179F67642}"/>
              </a:ext>
            </a:extLst>
          </p:cNvPr>
          <p:cNvSpPr txBox="1"/>
          <p:nvPr/>
        </p:nvSpPr>
        <p:spPr>
          <a:xfrm>
            <a:off x="1637445" y="6488668"/>
            <a:ext cx="1728721" cy="369332"/>
          </a:xfrm>
          <a:prstGeom prst="rect">
            <a:avLst/>
          </a:prstGeom>
          <a:noFill/>
        </p:spPr>
        <p:txBody>
          <a:bodyPr wrap="square" rtlCol="0">
            <a:spAutoFit/>
          </a:bodyPr>
          <a:lstStyle/>
          <a:p>
            <a:r>
              <a:rPr lang="en-GB" b="1" dirty="0"/>
              <a:t>Age 14 Years</a:t>
            </a:r>
          </a:p>
        </p:txBody>
      </p:sp>
      <p:sp>
        <p:nvSpPr>
          <p:cNvPr id="48" name="TextBox 47">
            <a:extLst>
              <a:ext uri="{FF2B5EF4-FFF2-40B4-BE49-F238E27FC236}">
                <a16:creationId xmlns:a16="http://schemas.microsoft.com/office/drawing/2014/main" id="{449A9A74-DB51-9256-0598-F873CAE11032}"/>
              </a:ext>
            </a:extLst>
          </p:cNvPr>
          <p:cNvSpPr txBox="1"/>
          <p:nvPr/>
        </p:nvSpPr>
        <p:spPr>
          <a:xfrm>
            <a:off x="8089046" y="6488668"/>
            <a:ext cx="1728722" cy="369332"/>
          </a:xfrm>
          <a:prstGeom prst="rect">
            <a:avLst/>
          </a:prstGeom>
          <a:noFill/>
        </p:spPr>
        <p:txBody>
          <a:bodyPr wrap="square" rtlCol="0">
            <a:spAutoFit/>
          </a:bodyPr>
          <a:lstStyle/>
          <a:p>
            <a:r>
              <a:rPr lang="en-GB" b="1" dirty="0"/>
              <a:t>Age 15 Years</a:t>
            </a:r>
          </a:p>
        </p:txBody>
      </p:sp>
      <p:sp>
        <p:nvSpPr>
          <p:cNvPr id="4" name="Arrow: Right 3">
            <a:extLst>
              <a:ext uri="{FF2B5EF4-FFF2-40B4-BE49-F238E27FC236}">
                <a16:creationId xmlns:a16="http://schemas.microsoft.com/office/drawing/2014/main" id="{6698E2E0-2720-CD88-0AF5-F50233A48C2F}"/>
              </a:ext>
            </a:extLst>
          </p:cNvPr>
          <p:cNvSpPr/>
          <p:nvPr/>
        </p:nvSpPr>
        <p:spPr>
          <a:xfrm>
            <a:off x="4731977" y="3791655"/>
            <a:ext cx="2824296" cy="481263"/>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2691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D9A1E-CA7D-8FDD-FDEA-01D0AB958D70}"/>
              </a:ext>
            </a:extLst>
          </p:cNvPr>
          <p:cNvSpPr>
            <a:spLocks noGrp="1"/>
          </p:cNvSpPr>
          <p:nvPr>
            <p:ph type="title"/>
          </p:nvPr>
        </p:nvSpPr>
        <p:spPr>
          <a:xfrm>
            <a:off x="201706" y="585974"/>
            <a:ext cx="6763871" cy="5686051"/>
          </a:xfrm>
          <a:solidFill>
            <a:srgbClr val="C00000"/>
          </a:solidFill>
        </p:spPr>
        <p:txBody>
          <a:bodyPr>
            <a:normAutofit/>
          </a:bodyPr>
          <a:lstStyle/>
          <a:p>
            <a:r>
              <a:rPr lang="en-GB" dirty="0">
                <a:solidFill>
                  <a:schemeClr val="bg1"/>
                </a:solidFill>
              </a:rPr>
              <a:t>Measurement Models</a:t>
            </a:r>
          </a:p>
        </p:txBody>
      </p:sp>
    </p:spTree>
    <p:extLst>
      <p:ext uri="{BB962C8B-B14F-4D97-AF65-F5344CB8AC3E}">
        <p14:creationId xmlns:p14="http://schemas.microsoft.com/office/powerpoint/2010/main" val="1555486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normAutofit/>
          </a:bodyPr>
          <a:lstStyle/>
          <a:p>
            <a:pPr algn="ctr"/>
            <a:r>
              <a:rPr lang="en-GB" sz="4000" dirty="0">
                <a:solidFill>
                  <a:schemeClr val="bg1"/>
                </a:solidFill>
              </a:rPr>
              <a:t>(1) Measurement models at each data collection point</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65845" y="1343818"/>
            <a:ext cx="11833650" cy="1554235"/>
          </a:xfrm>
        </p:spPr>
        <p:txBody>
          <a:bodyPr>
            <a:normAutofit/>
          </a:bodyPr>
          <a:lstStyle/>
          <a:p>
            <a:r>
              <a:rPr lang="en-GB" sz="3200" dirty="0"/>
              <a:t>Latent Class Analysis: Person-centred approach</a:t>
            </a:r>
          </a:p>
        </p:txBody>
      </p:sp>
      <p:pic>
        <p:nvPicPr>
          <p:cNvPr id="29" name="Graphic 28" descr="Woman with solid fill">
            <a:extLst>
              <a:ext uri="{FF2B5EF4-FFF2-40B4-BE49-F238E27FC236}">
                <a16:creationId xmlns:a16="http://schemas.microsoft.com/office/drawing/2014/main" id="{37527AB5-D125-6BCD-204C-C28D2B5815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66543" y="4269737"/>
            <a:ext cx="549955" cy="549955"/>
          </a:xfrm>
          <a:prstGeom prst="rect">
            <a:avLst/>
          </a:prstGeom>
        </p:spPr>
      </p:pic>
      <p:pic>
        <p:nvPicPr>
          <p:cNvPr id="30" name="Graphic 29" descr="Woman with solid fill">
            <a:extLst>
              <a:ext uri="{FF2B5EF4-FFF2-40B4-BE49-F238E27FC236}">
                <a16:creationId xmlns:a16="http://schemas.microsoft.com/office/drawing/2014/main" id="{926C3E7B-BF61-30AA-201D-B11804521C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81322" y="3435916"/>
            <a:ext cx="549955" cy="549955"/>
          </a:xfrm>
          <a:prstGeom prst="rect">
            <a:avLst/>
          </a:prstGeom>
        </p:spPr>
      </p:pic>
      <p:graphicFrame>
        <p:nvGraphicFramePr>
          <p:cNvPr id="4" name="Table 3">
            <a:extLst>
              <a:ext uri="{FF2B5EF4-FFF2-40B4-BE49-F238E27FC236}">
                <a16:creationId xmlns:a16="http://schemas.microsoft.com/office/drawing/2014/main" id="{D9D12F34-966E-1FC7-CE1D-846B1E719564}"/>
              </a:ext>
            </a:extLst>
          </p:cNvPr>
          <p:cNvGraphicFramePr>
            <a:graphicFrameLocks noGrp="1"/>
          </p:cNvGraphicFramePr>
          <p:nvPr/>
        </p:nvGraphicFramePr>
        <p:xfrm>
          <a:off x="334294" y="5178112"/>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5" name="Table 4">
            <a:extLst>
              <a:ext uri="{FF2B5EF4-FFF2-40B4-BE49-F238E27FC236}">
                <a16:creationId xmlns:a16="http://schemas.microsoft.com/office/drawing/2014/main" id="{A2267909-155A-C2BA-3A64-08FE9834FA3E}"/>
              </a:ext>
            </a:extLst>
          </p:cNvPr>
          <p:cNvGraphicFramePr>
            <a:graphicFrameLocks noGrp="1"/>
          </p:cNvGraphicFramePr>
          <p:nvPr/>
        </p:nvGraphicFramePr>
        <p:xfrm>
          <a:off x="3952419"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7" name="Content Placeholder 4" descr="Man with solid fill">
            <a:extLst>
              <a:ext uri="{FF2B5EF4-FFF2-40B4-BE49-F238E27FC236}">
                <a16:creationId xmlns:a16="http://schemas.microsoft.com/office/drawing/2014/main" id="{131BC1BD-BF7A-1767-1B0E-51849EC1D7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37463" y="3487472"/>
            <a:ext cx="549955" cy="549955"/>
          </a:xfrm>
          <a:prstGeom prst="rect">
            <a:avLst/>
          </a:prstGeom>
        </p:spPr>
      </p:pic>
      <p:pic>
        <p:nvPicPr>
          <p:cNvPr id="8" name="Content Placeholder 4" descr="Man with solid fill">
            <a:extLst>
              <a:ext uri="{FF2B5EF4-FFF2-40B4-BE49-F238E27FC236}">
                <a16:creationId xmlns:a16="http://schemas.microsoft.com/office/drawing/2014/main" id="{349763C4-A9FC-18A3-F375-7A10EB601D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10346" y="3793568"/>
            <a:ext cx="549955" cy="549955"/>
          </a:xfrm>
          <a:prstGeom prst="rect">
            <a:avLst/>
          </a:prstGeom>
        </p:spPr>
      </p:pic>
      <p:pic>
        <p:nvPicPr>
          <p:cNvPr id="9" name="Content Placeholder 4" descr="Man with solid fill">
            <a:extLst>
              <a:ext uri="{FF2B5EF4-FFF2-40B4-BE49-F238E27FC236}">
                <a16:creationId xmlns:a16="http://schemas.microsoft.com/office/drawing/2014/main" id="{494CDF57-8912-DCD8-1E6B-E2F0EA66BD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82383" y="3824089"/>
            <a:ext cx="487718" cy="487718"/>
          </a:xfrm>
          <a:prstGeom prst="rect">
            <a:avLst/>
          </a:prstGeom>
        </p:spPr>
      </p:pic>
      <p:pic>
        <p:nvPicPr>
          <p:cNvPr id="10" name="Graphic 9" descr="Woman with solid fill">
            <a:extLst>
              <a:ext uri="{FF2B5EF4-FFF2-40B4-BE49-F238E27FC236}">
                <a16:creationId xmlns:a16="http://schemas.microsoft.com/office/drawing/2014/main" id="{4BF9A68D-0A5B-AF6B-E813-DCF13A85AB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30877" y="4050184"/>
            <a:ext cx="549955" cy="549955"/>
          </a:xfrm>
          <a:prstGeom prst="rect">
            <a:avLst/>
          </a:prstGeom>
        </p:spPr>
      </p:pic>
      <p:pic>
        <p:nvPicPr>
          <p:cNvPr id="11" name="Graphic 10" descr="Woman with solid fill">
            <a:extLst>
              <a:ext uri="{FF2B5EF4-FFF2-40B4-BE49-F238E27FC236}">
                <a16:creationId xmlns:a16="http://schemas.microsoft.com/office/drawing/2014/main" id="{3E89D492-4AD4-C1E0-4807-ED45A0D76F4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65845" y="3857398"/>
            <a:ext cx="487718" cy="487718"/>
          </a:xfrm>
          <a:prstGeom prst="rect">
            <a:avLst/>
          </a:prstGeom>
        </p:spPr>
      </p:pic>
      <p:pic>
        <p:nvPicPr>
          <p:cNvPr id="12" name="Content Placeholder 4" descr="Man with solid fill">
            <a:extLst>
              <a:ext uri="{FF2B5EF4-FFF2-40B4-BE49-F238E27FC236}">
                <a16:creationId xmlns:a16="http://schemas.microsoft.com/office/drawing/2014/main" id="{BFCCB858-7364-B0EA-3A8D-FE293F6BD6A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22281" y="4200297"/>
            <a:ext cx="487718" cy="487718"/>
          </a:xfrm>
          <a:prstGeom prst="rect">
            <a:avLst/>
          </a:prstGeom>
        </p:spPr>
      </p:pic>
      <p:pic>
        <p:nvPicPr>
          <p:cNvPr id="13" name="Content Placeholder 4" descr="Man with solid fill">
            <a:extLst>
              <a:ext uri="{FF2B5EF4-FFF2-40B4-BE49-F238E27FC236}">
                <a16:creationId xmlns:a16="http://schemas.microsoft.com/office/drawing/2014/main" id="{89F1D410-310A-7877-30C0-A0F7425C6C4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64005" y="4039541"/>
            <a:ext cx="549955" cy="549955"/>
          </a:xfrm>
          <a:prstGeom prst="rect">
            <a:avLst/>
          </a:prstGeom>
        </p:spPr>
      </p:pic>
      <p:pic>
        <p:nvPicPr>
          <p:cNvPr id="14" name="Graphic 13" descr="Woman with solid fill">
            <a:extLst>
              <a:ext uri="{FF2B5EF4-FFF2-40B4-BE49-F238E27FC236}">
                <a16:creationId xmlns:a16="http://schemas.microsoft.com/office/drawing/2014/main" id="{E3246161-B0E9-C44F-9D4D-8D212FE7EC0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71675" y="3793568"/>
            <a:ext cx="487718" cy="487718"/>
          </a:xfrm>
          <a:prstGeom prst="rect">
            <a:avLst/>
          </a:prstGeom>
        </p:spPr>
      </p:pic>
      <p:pic>
        <p:nvPicPr>
          <p:cNvPr id="16" name="Content Placeholder 4" descr="Man with solid fill">
            <a:extLst>
              <a:ext uri="{FF2B5EF4-FFF2-40B4-BE49-F238E27FC236}">
                <a16:creationId xmlns:a16="http://schemas.microsoft.com/office/drawing/2014/main" id="{2D3915B5-D56A-C178-22FB-EDD6F07714B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401701" y="3607379"/>
            <a:ext cx="487718" cy="487718"/>
          </a:xfrm>
          <a:prstGeom prst="rect">
            <a:avLst/>
          </a:prstGeom>
        </p:spPr>
      </p:pic>
      <p:pic>
        <p:nvPicPr>
          <p:cNvPr id="17" name="Content Placeholder 4" descr="Man with solid fill">
            <a:extLst>
              <a:ext uri="{FF2B5EF4-FFF2-40B4-BE49-F238E27FC236}">
                <a16:creationId xmlns:a16="http://schemas.microsoft.com/office/drawing/2014/main" id="{1A996373-F76D-13CB-862B-A4AB871BBCA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401701" y="4223616"/>
            <a:ext cx="487718" cy="487718"/>
          </a:xfrm>
          <a:prstGeom prst="rect">
            <a:avLst/>
          </a:prstGeom>
        </p:spPr>
      </p:pic>
      <p:graphicFrame>
        <p:nvGraphicFramePr>
          <p:cNvPr id="18" name="Table 17">
            <a:extLst>
              <a:ext uri="{FF2B5EF4-FFF2-40B4-BE49-F238E27FC236}">
                <a16:creationId xmlns:a16="http://schemas.microsoft.com/office/drawing/2014/main" id="{2C7F37B6-F78C-3FDC-E53A-7E3DF3216CE7}"/>
              </a:ext>
            </a:extLst>
          </p:cNvPr>
          <p:cNvGraphicFramePr>
            <a:graphicFrameLocks noGrp="1"/>
          </p:cNvGraphicFramePr>
          <p:nvPr/>
        </p:nvGraphicFramePr>
        <p:xfrm>
          <a:off x="2171485"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9" name="Content Placeholder 4" descr="Man with solid fill">
            <a:extLst>
              <a:ext uri="{FF2B5EF4-FFF2-40B4-BE49-F238E27FC236}">
                <a16:creationId xmlns:a16="http://schemas.microsoft.com/office/drawing/2014/main" id="{6DEE53BB-D616-D649-D24F-FDAAFC0450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09289" y="3919448"/>
            <a:ext cx="549955" cy="549955"/>
          </a:xfrm>
          <a:prstGeom prst="rect">
            <a:avLst/>
          </a:prstGeom>
        </p:spPr>
      </p:pic>
      <p:pic>
        <p:nvPicPr>
          <p:cNvPr id="20" name="Content Placeholder 4" descr="Man with solid fill">
            <a:extLst>
              <a:ext uri="{FF2B5EF4-FFF2-40B4-BE49-F238E27FC236}">
                <a16:creationId xmlns:a16="http://schemas.microsoft.com/office/drawing/2014/main" id="{73DC751D-C4AB-1FFE-C37F-5C5CC8568F5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62746" y="3945968"/>
            <a:ext cx="549955" cy="549955"/>
          </a:xfrm>
          <a:prstGeom prst="rect">
            <a:avLst/>
          </a:prstGeom>
        </p:spPr>
      </p:pic>
      <p:pic>
        <p:nvPicPr>
          <p:cNvPr id="21" name="Graphic 20" descr="Woman with solid fill">
            <a:extLst>
              <a:ext uri="{FF2B5EF4-FFF2-40B4-BE49-F238E27FC236}">
                <a16:creationId xmlns:a16="http://schemas.microsoft.com/office/drawing/2014/main" id="{DED7BBE3-EFE8-734E-8F9D-BC703C3689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54205" y="3440777"/>
            <a:ext cx="549955" cy="549955"/>
          </a:xfrm>
          <a:prstGeom prst="rect">
            <a:avLst/>
          </a:prstGeom>
        </p:spPr>
      </p:pic>
      <p:pic>
        <p:nvPicPr>
          <p:cNvPr id="22" name="Graphic 21" descr="Woman with solid fill">
            <a:extLst>
              <a:ext uri="{FF2B5EF4-FFF2-40B4-BE49-F238E27FC236}">
                <a16:creationId xmlns:a16="http://schemas.microsoft.com/office/drawing/2014/main" id="{2FCB89EF-247C-8621-55F2-5CB125E2A9C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6711" y="3534035"/>
            <a:ext cx="549955" cy="549955"/>
          </a:xfrm>
          <a:prstGeom prst="rect">
            <a:avLst/>
          </a:prstGeom>
        </p:spPr>
      </p:pic>
      <p:pic>
        <p:nvPicPr>
          <p:cNvPr id="32" name="Content Placeholder 4" descr="Man with solid fill">
            <a:extLst>
              <a:ext uri="{FF2B5EF4-FFF2-40B4-BE49-F238E27FC236}">
                <a16:creationId xmlns:a16="http://schemas.microsoft.com/office/drawing/2014/main" id="{781BA957-5781-E10D-6AF6-F55FFE0DCA0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601874" y="3950566"/>
            <a:ext cx="487718" cy="487718"/>
          </a:xfrm>
          <a:prstGeom prst="rect">
            <a:avLst/>
          </a:prstGeom>
        </p:spPr>
      </p:pic>
      <p:pic>
        <p:nvPicPr>
          <p:cNvPr id="33" name="Content Placeholder 4" descr="Man with solid fill">
            <a:extLst>
              <a:ext uri="{FF2B5EF4-FFF2-40B4-BE49-F238E27FC236}">
                <a16:creationId xmlns:a16="http://schemas.microsoft.com/office/drawing/2014/main" id="{9942909A-7828-220B-AC8E-AE24A78E6D0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23361" y="3733227"/>
            <a:ext cx="487718" cy="487718"/>
          </a:xfrm>
          <a:prstGeom prst="rect">
            <a:avLst/>
          </a:prstGeom>
        </p:spPr>
      </p:pic>
      <p:sp>
        <p:nvSpPr>
          <p:cNvPr id="24" name="Rectangle 23">
            <a:extLst>
              <a:ext uri="{FF2B5EF4-FFF2-40B4-BE49-F238E27FC236}">
                <a16:creationId xmlns:a16="http://schemas.microsoft.com/office/drawing/2014/main" id="{62EDCACD-CC7A-8226-CDE1-317CB9A3EC14}"/>
              </a:ext>
            </a:extLst>
          </p:cNvPr>
          <p:cNvSpPr/>
          <p:nvPr/>
        </p:nvSpPr>
        <p:spPr>
          <a:xfrm>
            <a:off x="2071675" y="616360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Age 14</a:t>
            </a:r>
          </a:p>
        </p:txBody>
      </p:sp>
    </p:spTree>
    <p:extLst>
      <p:ext uri="{BB962C8B-B14F-4D97-AF65-F5344CB8AC3E}">
        <p14:creationId xmlns:p14="http://schemas.microsoft.com/office/powerpoint/2010/main" val="2482424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normAutofit/>
          </a:bodyPr>
          <a:lstStyle/>
          <a:p>
            <a:pPr algn="ctr"/>
            <a:r>
              <a:rPr lang="en-GB" sz="4000" dirty="0">
                <a:solidFill>
                  <a:schemeClr val="bg1"/>
                </a:solidFill>
              </a:rPr>
              <a:t>(1) Measurement models at each data collection point</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65845" y="1343818"/>
            <a:ext cx="11833650" cy="1554235"/>
          </a:xfrm>
        </p:spPr>
        <p:txBody>
          <a:bodyPr>
            <a:normAutofit/>
          </a:bodyPr>
          <a:lstStyle/>
          <a:p>
            <a:r>
              <a:rPr lang="en-GB" sz="3200" dirty="0"/>
              <a:t>Latent Class Analysis: Person-centred approach</a:t>
            </a:r>
          </a:p>
        </p:txBody>
      </p:sp>
      <p:pic>
        <p:nvPicPr>
          <p:cNvPr id="29" name="Graphic 28" descr="Woman with solid fill">
            <a:extLst>
              <a:ext uri="{FF2B5EF4-FFF2-40B4-BE49-F238E27FC236}">
                <a16:creationId xmlns:a16="http://schemas.microsoft.com/office/drawing/2014/main" id="{37527AB5-D125-6BCD-204C-C28D2B5815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66543" y="4269737"/>
            <a:ext cx="549955" cy="549955"/>
          </a:xfrm>
          <a:prstGeom prst="rect">
            <a:avLst/>
          </a:prstGeom>
        </p:spPr>
      </p:pic>
      <p:pic>
        <p:nvPicPr>
          <p:cNvPr id="30" name="Graphic 29" descr="Woman with solid fill">
            <a:extLst>
              <a:ext uri="{FF2B5EF4-FFF2-40B4-BE49-F238E27FC236}">
                <a16:creationId xmlns:a16="http://schemas.microsoft.com/office/drawing/2014/main" id="{926C3E7B-BF61-30AA-201D-B11804521C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81322" y="3435916"/>
            <a:ext cx="549955" cy="549955"/>
          </a:xfrm>
          <a:prstGeom prst="rect">
            <a:avLst/>
          </a:prstGeom>
        </p:spPr>
      </p:pic>
      <p:graphicFrame>
        <p:nvGraphicFramePr>
          <p:cNvPr id="4" name="Table 3">
            <a:extLst>
              <a:ext uri="{FF2B5EF4-FFF2-40B4-BE49-F238E27FC236}">
                <a16:creationId xmlns:a16="http://schemas.microsoft.com/office/drawing/2014/main" id="{D9D12F34-966E-1FC7-CE1D-846B1E719564}"/>
              </a:ext>
            </a:extLst>
          </p:cNvPr>
          <p:cNvGraphicFramePr>
            <a:graphicFrameLocks noGrp="1"/>
          </p:cNvGraphicFramePr>
          <p:nvPr>
            <p:extLst>
              <p:ext uri="{D42A27DB-BD31-4B8C-83A1-F6EECF244321}">
                <p14:modId xmlns:p14="http://schemas.microsoft.com/office/powerpoint/2010/main" val="4168288688"/>
              </p:ext>
            </p:extLst>
          </p:nvPr>
        </p:nvGraphicFramePr>
        <p:xfrm>
          <a:off x="334294" y="5178112"/>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5" name="Table 4">
            <a:extLst>
              <a:ext uri="{FF2B5EF4-FFF2-40B4-BE49-F238E27FC236}">
                <a16:creationId xmlns:a16="http://schemas.microsoft.com/office/drawing/2014/main" id="{A2267909-155A-C2BA-3A64-08FE9834FA3E}"/>
              </a:ext>
            </a:extLst>
          </p:cNvPr>
          <p:cNvGraphicFramePr>
            <a:graphicFrameLocks noGrp="1"/>
          </p:cNvGraphicFramePr>
          <p:nvPr>
            <p:extLst>
              <p:ext uri="{D42A27DB-BD31-4B8C-83A1-F6EECF244321}">
                <p14:modId xmlns:p14="http://schemas.microsoft.com/office/powerpoint/2010/main" val="1714658321"/>
              </p:ext>
            </p:extLst>
          </p:nvPr>
        </p:nvGraphicFramePr>
        <p:xfrm>
          <a:off x="3952419"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7" name="Content Placeholder 4" descr="Man with solid fill">
            <a:extLst>
              <a:ext uri="{FF2B5EF4-FFF2-40B4-BE49-F238E27FC236}">
                <a16:creationId xmlns:a16="http://schemas.microsoft.com/office/drawing/2014/main" id="{131BC1BD-BF7A-1767-1B0E-51849EC1D7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37463" y="3487472"/>
            <a:ext cx="549955" cy="549955"/>
          </a:xfrm>
          <a:prstGeom prst="rect">
            <a:avLst/>
          </a:prstGeom>
        </p:spPr>
      </p:pic>
      <p:pic>
        <p:nvPicPr>
          <p:cNvPr id="8" name="Content Placeholder 4" descr="Man with solid fill">
            <a:extLst>
              <a:ext uri="{FF2B5EF4-FFF2-40B4-BE49-F238E27FC236}">
                <a16:creationId xmlns:a16="http://schemas.microsoft.com/office/drawing/2014/main" id="{349763C4-A9FC-18A3-F375-7A10EB601D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10346" y="3793568"/>
            <a:ext cx="549955" cy="549955"/>
          </a:xfrm>
          <a:prstGeom prst="rect">
            <a:avLst/>
          </a:prstGeom>
        </p:spPr>
      </p:pic>
      <p:pic>
        <p:nvPicPr>
          <p:cNvPr id="9" name="Content Placeholder 4" descr="Man with solid fill">
            <a:extLst>
              <a:ext uri="{FF2B5EF4-FFF2-40B4-BE49-F238E27FC236}">
                <a16:creationId xmlns:a16="http://schemas.microsoft.com/office/drawing/2014/main" id="{494CDF57-8912-DCD8-1E6B-E2F0EA66BD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82383" y="3824089"/>
            <a:ext cx="487718" cy="487718"/>
          </a:xfrm>
          <a:prstGeom prst="rect">
            <a:avLst/>
          </a:prstGeom>
        </p:spPr>
      </p:pic>
      <p:pic>
        <p:nvPicPr>
          <p:cNvPr id="10" name="Graphic 9" descr="Woman with solid fill">
            <a:extLst>
              <a:ext uri="{FF2B5EF4-FFF2-40B4-BE49-F238E27FC236}">
                <a16:creationId xmlns:a16="http://schemas.microsoft.com/office/drawing/2014/main" id="{4BF9A68D-0A5B-AF6B-E813-DCF13A85AB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30877" y="4050184"/>
            <a:ext cx="549955" cy="549955"/>
          </a:xfrm>
          <a:prstGeom prst="rect">
            <a:avLst/>
          </a:prstGeom>
        </p:spPr>
      </p:pic>
      <p:pic>
        <p:nvPicPr>
          <p:cNvPr id="11" name="Graphic 10" descr="Woman with solid fill">
            <a:extLst>
              <a:ext uri="{FF2B5EF4-FFF2-40B4-BE49-F238E27FC236}">
                <a16:creationId xmlns:a16="http://schemas.microsoft.com/office/drawing/2014/main" id="{3E89D492-4AD4-C1E0-4807-ED45A0D76F4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65845" y="3857398"/>
            <a:ext cx="487718" cy="487718"/>
          </a:xfrm>
          <a:prstGeom prst="rect">
            <a:avLst/>
          </a:prstGeom>
        </p:spPr>
      </p:pic>
      <p:pic>
        <p:nvPicPr>
          <p:cNvPr id="12" name="Content Placeholder 4" descr="Man with solid fill">
            <a:extLst>
              <a:ext uri="{FF2B5EF4-FFF2-40B4-BE49-F238E27FC236}">
                <a16:creationId xmlns:a16="http://schemas.microsoft.com/office/drawing/2014/main" id="{BFCCB858-7364-B0EA-3A8D-FE293F6BD6A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22281" y="4200297"/>
            <a:ext cx="487718" cy="487718"/>
          </a:xfrm>
          <a:prstGeom prst="rect">
            <a:avLst/>
          </a:prstGeom>
        </p:spPr>
      </p:pic>
      <p:pic>
        <p:nvPicPr>
          <p:cNvPr id="13" name="Content Placeholder 4" descr="Man with solid fill">
            <a:extLst>
              <a:ext uri="{FF2B5EF4-FFF2-40B4-BE49-F238E27FC236}">
                <a16:creationId xmlns:a16="http://schemas.microsoft.com/office/drawing/2014/main" id="{89F1D410-310A-7877-30C0-A0F7425C6C4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64005" y="4039541"/>
            <a:ext cx="549955" cy="549955"/>
          </a:xfrm>
          <a:prstGeom prst="rect">
            <a:avLst/>
          </a:prstGeom>
        </p:spPr>
      </p:pic>
      <p:pic>
        <p:nvPicPr>
          <p:cNvPr id="14" name="Graphic 13" descr="Woman with solid fill">
            <a:extLst>
              <a:ext uri="{FF2B5EF4-FFF2-40B4-BE49-F238E27FC236}">
                <a16:creationId xmlns:a16="http://schemas.microsoft.com/office/drawing/2014/main" id="{E3246161-B0E9-C44F-9D4D-8D212FE7EC0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71675" y="3793568"/>
            <a:ext cx="487718" cy="487718"/>
          </a:xfrm>
          <a:prstGeom prst="rect">
            <a:avLst/>
          </a:prstGeom>
        </p:spPr>
      </p:pic>
      <p:pic>
        <p:nvPicPr>
          <p:cNvPr id="16" name="Content Placeholder 4" descr="Man with solid fill">
            <a:extLst>
              <a:ext uri="{FF2B5EF4-FFF2-40B4-BE49-F238E27FC236}">
                <a16:creationId xmlns:a16="http://schemas.microsoft.com/office/drawing/2014/main" id="{2D3915B5-D56A-C178-22FB-EDD6F07714B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401701" y="3607379"/>
            <a:ext cx="487718" cy="487718"/>
          </a:xfrm>
          <a:prstGeom prst="rect">
            <a:avLst/>
          </a:prstGeom>
        </p:spPr>
      </p:pic>
      <p:pic>
        <p:nvPicPr>
          <p:cNvPr id="17" name="Content Placeholder 4" descr="Man with solid fill">
            <a:extLst>
              <a:ext uri="{FF2B5EF4-FFF2-40B4-BE49-F238E27FC236}">
                <a16:creationId xmlns:a16="http://schemas.microsoft.com/office/drawing/2014/main" id="{1A996373-F76D-13CB-862B-A4AB871BBCA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401701" y="4223616"/>
            <a:ext cx="487718" cy="487718"/>
          </a:xfrm>
          <a:prstGeom prst="rect">
            <a:avLst/>
          </a:prstGeom>
        </p:spPr>
      </p:pic>
      <p:graphicFrame>
        <p:nvGraphicFramePr>
          <p:cNvPr id="18" name="Table 17">
            <a:extLst>
              <a:ext uri="{FF2B5EF4-FFF2-40B4-BE49-F238E27FC236}">
                <a16:creationId xmlns:a16="http://schemas.microsoft.com/office/drawing/2014/main" id="{2C7F37B6-F78C-3FDC-E53A-7E3DF3216CE7}"/>
              </a:ext>
            </a:extLst>
          </p:cNvPr>
          <p:cNvGraphicFramePr>
            <a:graphicFrameLocks noGrp="1"/>
          </p:cNvGraphicFramePr>
          <p:nvPr>
            <p:extLst>
              <p:ext uri="{D42A27DB-BD31-4B8C-83A1-F6EECF244321}">
                <p14:modId xmlns:p14="http://schemas.microsoft.com/office/powerpoint/2010/main" val="534381331"/>
              </p:ext>
            </p:extLst>
          </p:nvPr>
        </p:nvGraphicFramePr>
        <p:xfrm>
          <a:off x="2171485"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9" name="Content Placeholder 4" descr="Man with solid fill">
            <a:extLst>
              <a:ext uri="{FF2B5EF4-FFF2-40B4-BE49-F238E27FC236}">
                <a16:creationId xmlns:a16="http://schemas.microsoft.com/office/drawing/2014/main" id="{6DEE53BB-D616-D649-D24F-FDAAFC0450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09289" y="3919448"/>
            <a:ext cx="549955" cy="549955"/>
          </a:xfrm>
          <a:prstGeom prst="rect">
            <a:avLst/>
          </a:prstGeom>
        </p:spPr>
      </p:pic>
      <p:pic>
        <p:nvPicPr>
          <p:cNvPr id="20" name="Content Placeholder 4" descr="Man with solid fill">
            <a:extLst>
              <a:ext uri="{FF2B5EF4-FFF2-40B4-BE49-F238E27FC236}">
                <a16:creationId xmlns:a16="http://schemas.microsoft.com/office/drawing/2014/main" id="{73DC751D-C4AB-1FFE-C37F-5C5CC8568F5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62746" y="3945968"/>
            <a:ext cx="549955" cy="549955"/>
          </a:xfrm>
          <a:prstGeom prst="rect">
            <a:avLst/>
          </a:prstGeom>
        </p:spPr>
      </p:pic>
      <p:pic>
        <p:nvPicPr>
          <p:cNvPr id="21" name="Graphic 20" descr="Woman with solid fill">
            <a:extLst>
              <a:ext uri="{FF2B5EF4-FFF2-40B4-BE49-F238E27FC236}">
                <a16:creationId xmlns:a16="http://schemas.microsoft.com/office/drawing/2014/main" id="{DED7BBE3-EFE8-734E-8F9D-BC703C3689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54205" y="3440777"/>
            <a:ext cx="549955" cy="549955"/>
          </a:xfrm>
          <a:prstGeom prst="rect">
            <a:avLst/>
          </a:prstGeom>
        </p:spPr>
      </p:pic>
      <p:pic>
        <p:nvPicPr>
          <p:cNvPr id="22" name="Graphic 21" descr="Woman with solid fill">
            <a:extLst>
              <a:ext uri="{FF2B5EF4-FFF2-40B4-BE49-F238E27FC236}">
                <a16:creationId xmlns:a16="http://schemas.microsoft.com/office/drawing/2014/main" id="{2FCB89EF-247C-8621-55F2-5CB125E2A9C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6711" y="3534035"/>
            <a:ext cx="549955" cy="549955"/>
          </a:xfrm>
          <a:prstGeom prst="rect">
            <a:avLst/>
          </a:prstGeom>
        </p:spPr>
      </p:pic>
      <p:pic>
        <p:nvPicPr>
          <p:cNvPr id="32" name="Content Placeholder 4" descr="Man with solid fill">
            <a:extLst>
              <a:ext uri="{FF2B5EF4-FFF2-40B4-BE49-F238E27FC236}">
                <a16:creationId xmlns:a16="http://schemas.microsoft.com/office/drawing/2014/main" id="{781BA957-5781-E10D-6AF6-F55FFE0DCA0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601874" y="3950566"/>
            <a:ext cx="487718" cy="487718"/>
          </a:xfrm>
          <a:prstGeom prst="rect">
            <a:avLst/>
          </a:prstGeom>
        </p:spPr>
      </p:pic>
      <p:pic>
        <p:nvPicPr>
          <p:cNvPr id="33" name="Content Placeholder 4" descr="Man with solid fill">
            <a:extLst>
              <a:ext uri="{FF2B5EF4-FFF2-40B4-BE49-F238E27FC236}">
                <a16:creationId xmlns:a16="http://schemas.microsoft.com/office/drawing/2014/main" id="{9942909A-7828-220B-AC8E-AE24A78E6D0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23361" y="3733227"/>
            <a:ext cx="487718" cy="487718"/>
          </a:xfrm>
          <a:prstGeom prst="rect">
            <a:avLst/>
          </a:prstGeom>
        </p:spPr>
      </p:pic>
      <p:sp>
        <p:nvSpPr>
          <p:cNvPr id="24" name="Rectangle 23">
            <a:extLst>
              <a:ext uri="{FF2B5EF4-FFF2-40B4-BE49-F238E27FC236}">
                <a16:creationId xmlns:a16="http://schemas.microsoft.com/office/drawing/2014/main" id="{62EDCACD-CC7A-8226-CDE1-317CB9A3EC14}"/>
              </a:ext>
            </a:extLst>
          </p:cNvPr>
          <p:cNvSpPr/>
          <p:nvPr/>
        </p:nvSpPr>
        <p:spPr>
          <a:xfrm>
            <a:off x="2071675" y="616360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Age 14</a:t>
            </a:r>
          </a:p>
        </p:txBody>
      </p:sp>
      <p:sp>
        <p:nvSpPr>
          <p:cNvPr id="6" name="Oval 5">
            <a:extLst>
              <a:ext uri="{FF2B5EF4-FFF2-40B4-BE49-F238E27FC236}">
                <a16:creationId xmlns:a16="http://schemas.microsoft.com/office/drawing/2014/main" id="{EA0D384C-C038-862F-7602-BACBBCA072FB}"/>
              </a:ext>
            </a:extLst>
          </p:cNvPr>
          <p:cNvSpPr/>
          <p:nvPr/>
        </p:nvSpPr>
        <p:spPr>
          <a:xfrm rot="182568">
            <a:off x="-160307" y="1918812"/>
            <a:ext cx="5870586" cy="149768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3D999917-3BDD-DB97-A2EB-085FA4D74F2C}"/>
              </a:ext>
            </a:extLst>
          </p:cNvPr>
          <p:cNvSpPr/>
          <p:nvPr/>
        </p:nvSpPr>
        <p:spPr>
          <a:xfrm rot="21333599">
            <a:off x="144261" y="2089700"/>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77EDD340-DD1E-E9EF-E272-1F6ED7F8A365}"/>
              </a:ext>
            </a:extLst>
          </p:cNvPr>
          <p:cNvSpPr/>
          <p:nvPr/>
        </p:nvSpPr>
        <p:spPr>
          <a:xfrm rot="362990">
            <a:off x="3687598" y="2321920"/>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601C916A-96D1-BBA5-C5C7-D7E7B2CF27FD}"/>
              </a:ext>
            </a:extLst>
          </p:cNvPr>
          <p:cNvSpPr/>
          <p:nvPr/>
        </p:nvSpPr>
        <p:spPr>
          <a:xfrm rot="21333599">
            <a:off x="1981288" y="2128175"/>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Tree>
    <p:extLst>
      <p:ext uri="{BB962C8B-B14F-4D97-AF65-F5344CB8AC3E}">
        <p14:creationId xmlns:p14="http://schemas.microsoft.com/office/powerpoint/2010/main" val="680874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normAutofit/>
          </a:bodyPr>
          <a:lstStyle/>
          <a:p>
            <a:pPr algn="ctr"/>
            <a:r>
              <a:rPr lang="en-GB" sz="4000" dirty="0">
                <a:solidFill>
                  <a:schemeClr val="bg1"/>
                </a:solidFill>
              </a:rPr>
              <a:t>(1) Measurement models at each data collection point</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65845" y="1343818"/>
            <a:ext cx="11833650" cy="1554235"/>
          </a:xfrm>
        </p:spPr>
        <p:txBody>
          <a:bodyPr>
            <a:normAutofit/>
          </a:bodyPr>
          <a:lstStyle/>
          <a:p>
            <a:r>
              <a:rPr lang="en-GB" sz="3200" dirty="0"/>
              <a:t>Latent Class Analysis: Person-centred approach</a:t>
            </a:r>
          </a:p>
        </p:txBody>
      </p:sp>
      <p:graphicFrame>
        <p:nvGraphicFramePr>
          <p:cNvPr id="4" name="Table 3">
            <a:extLst>
              <a:ext uri="{FF2B5EF4-FFF2-40B4-BE49-F238E27FC236}">
                <a16:creationId xmlns:a16="http://schemas.microsoft.com/office/drawing/2014/main" id="{D9D12F34-966E-1FC7-CE1D-846B1E719564}"/>
              </a:ext>
            </a:extLst>
          </p:cNvPr>
          <p:cNvGraphicFramePr>
            <a:graphicFrameLocks noGrp="1"/>
          </p:cNvGraphicFramePr>
          <p:nvPr/>
        </p:nvGraphicFramePr>
        <p:xfrm>
          <a:off x="334294" y="5178112"/>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5" name="Table 4">
            <a:extLst>
              <a:ext uri="{FF2B5EF4-FFF2-40B4-BE49-F238E27FC236}">
                <a16:creationId xmlns:a16="http://schemas.microsoft.com/office/drawing/2014/main" id="{A2267909-155A-C2BA-3A64-08FE9834FA3E}"/>
              </a:ext>
            </a:extLst>
          </p:cNvPr>
          <p:cNvGraphicFramePr>
            <a:graphicFrameLocks noGrp="1"/>
          </p:cNvGraphicFramePr>
          <p:nvPr/>
        </p:nvGraphicFramePr>
        <p:xfrm>
          <a:off x="3952419"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18" name="Table 17">
            <a:extLst>
              <a:ext uri="{FF2B5EF4-FFF2-40B4-BE49-F238E27FC236}">
                <a16:creationId xmlns:a16="http://schemas.microsoft.com/office/drawing/2014/main" id="{2C7F37B6-F78C-3FDC-E53A-7E3DF3216CE7}"/>
              </a:ext>
            </a:extLst>
          </p:cNvPr>
          <p:cNvGraphicFramePr>
            <a:graphicFrameLocks noGrp="1"/>
          </p:cNvGraphicFramePr>
          <p:nvPr/>
        </p:nvGraphicFramePr>
        <p:xfrm>
          <a:off x="2171485"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4" name="Rectangle 23">
            <a:extLst>
              <a:ext uri="{FF2B5EF4-FFF2-40B4-BE49-F238E27FC236}">
                <a16:creationId xmlns:a16="http://schemas.microsoft.com/office/drawing/2014/main" id="{62EDCACD-CC7A-8226-CDE1-317CB9A3EC14}"/>
              </a:ext>
            </a:extLst>
          </p:cNvPr>
          <p:cNvSpPr/>
          <p:nvPr/>
        </p:nvSpPr>
        <p:spPr>
          <a:xfrm>
            <a:off x="2071675" y="616360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Age 14</a:t>
            </a:r>
          </a:p>
        </p:txBody>
      </p:sp>
      <p:sp>
        <p:nvSpPr>
          <p:cNvPr id="6" name="Oval 5">
            <a:extLst>
              <a:ext uri="{FF2B5EF4-FFF2-40B4-BE49-F238E27FC236}">
                <a16:creationId xmlns:a16="http://schemas.microsoft.com/office/drawing/2014/main" id="{EA0D384C-C038-862F-7602-BACBBCA072FB}"/>
              </a:ext>
            </a:extLst>
          </p:cNvPr>
          <p:cNvSpPr/>
          <p:nvPr/>
        </p:nvSpPr>
        <p:spPr>
          <a:xfrm rot="182568">
            <a:off x="-160307" y="1918812"/>
            <a:ext cx="5870586" cy="149768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3D999917-3BDD-DB97-A2EB-085FA4D74F2C}"/>
              </a:ext>
            </a:extLst>
          </p:cNvPr>
          <p:cNvSpPr/>
          <p:nvPr/>
        </p:nvSpPr>
        <p:spPr>
          <a:xfrm rot="21333599">
            <a:off x="144261" y="2089700"/>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77EDD340-DD1E-E9EF-E272-1F6ED7F8A365}"/>
              </a:ext>
            </a:extLst>
          </p:cNvPr>
          <p:cNvSpPr/>
          <p:nvPr/>
        </p:nvSpPr>
        <p:spPr>
          <a:xfrm rot="362990">
            <a:off x="3687598" y="2321920"/>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601C916A-96D1-BBA5-C5C7-D7E7B2CF27FD}"/>
              </a:ext>
            </a:extLst>
          </p:cNvPr>
          <p:cNvSpPr/>
          <p:nvPr/>
        </p:nvSpPr>
        <p:spPr>
          <a:xfrm rot="21333599">
            <a:off x="1981288" y="2128175"/>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cxnSp>
        <p:nvCxnSpPr>
          <p:cNvPr id="26" name="Straight Arrow Connector 25">
            <a:extLst>
              <a:ext uri="{FF2B5EF4-FFF2-40B4-BE49-F238E27FC236}">
                <a16:creationId xmlns:a16="http://schemas.microsoft.com/office/drawing/2014/main" id="{3E6B01AC-10FE-BD8C-02BB-A642FE825809}"/>
              </a:ext>
            </a:extLst>
          </p:cNvPr>
          <p:cNvCxnSpPr/>
          <p:nvPr/>
        </p:nvCxnSpPr>
        <p:spPr>
          <a:xfrm flipH="1">
            <a:off x="1213208" y="3000503"/>
            <a:ext cx="23392" cy="191889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Rounded Corners 26">
            <a:extLst>
              <a:ext uri="{FF2B5EF4-FFF2-40B4-BE49-F238E27FC236}">
                <a16:creationId xmlns:a16="http://schemas.microsoft.com/office/drawing/2014/main" id="{4CD7DDF9-EF12-5220-FCFB-5D2C9D66D18E}"/>
              </a:ext>
            </a:extLst>
          </p:cNvPr>
          <p:cNvSpPr/>
          <p:nvPr/>
        </p:nvSpPr>
        <p:spPr>
          <a:xfrm>
            <a:off x="120449" y="4946501"/>
            <a:ext cx="1665936" cy="123948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a:extLst>
              <a:ext uri="{FF2B5EF4-FFF2-40B4-BE49-F238E27FC236}">
                <a16:creationId xmlns:a16="http://schemas.microsoft.com/office/drawing/2014/main" id="{5647C0F9-05B1-6748-E61F-15023FB46E10}"/>
              </a:ext>
            </a:extLst>
          </p:cNvPr>
          <p:cNvCxnSpPr/>
          <p:nvPr/>
        </p:nvCxnSpPr>
        <p:spPr>
          <a:xfrm flipH="1">
            <a:off x="3028971" y="3027611"/>
            <a:ext cx="23392" cy="1918890"/>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a:extLst>
              <a:ext uri="{FF2B5EF4-FFF2-40B4-BE49-F238E27FC236}">
                <a16:creationId xmlns:a16="http://schemas.microsoft.com/office/drawing/2014/main" id="{5D251734-638D-3238-7687-BB0DBBCCC0D0}"/>
              </a:ext>
            </a:extLst>
          </p:cNvPr>
          <p:cNvSpPr/>
          <p:nvPr/>
        </p:nvSpPr>
        <p:spPr>
          <a:xfrm>
            <a:off x="1965816" y="4957422"/>
            <a:ext cx="1666550" cy="1250715"/>
          </a:xfrm>
          <a:prstGeom prst="round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Arrow Connector 33">
            <a:extLst>
              <a:ext uri="{FF2B5EF4-FFF2-40B4-BE49-F238E27FC236}">
                <a16:creationId xmlns:a16="http://schemas.microsoft.com/office/drawing/2014/main" id="{895E0A2D-BF9C-A4D5-7E06-5E97C32F5582}"/>
              </a:ext>
            </a:extLst>
          </p:cNvPr>
          <p:cNvCxnSpPr/>
          <p:nvPr/>
        </p:nvCxnSpPr>
        <p:spPr>
          <a:xfrm flipH="1">
            <a:off x="5022317" y="3084444"/>
            <a:ext cx="23392" cy="19188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2D9E92FF-1150-0F57-F0A5-D90B71A9BC48}"/>
              </a:ext>
            </a:extLst>
          </p:cNvPr>
          <p:cNvSpPr/>
          <p:nvPr/>
        </p:nvSpPr>
        <p:spPr>
          <a:xfrm>
            <a:off x="3929558" y="5030442"/>
            <a:ext cx="1666550" cy="117769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63415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normAutofit/>
          </a:bodyPr>
          <a:lstStyle/>
          <a:p>
            <a:pPr algn="ctr"/>
            <a:r>
              <a:rPr lang="en-GB" sz="4000" dirty="0">
                <a:solidFill>
                  <a:schemeClr val="bg1"/>
                </a:solidFill>
              </a:rPr>
              <a:t>(1) Measurement models at each data collection point</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65845" y="1343818"/>
            <a:ext cx="11833650" cy="1554235"/>
          </a:xfrm>
        </p:spPr>
        <p:txBody>
          <a:bodyPr>
            <a:normAutofit/>
          </a:bodyPr>
          <a:lstStyle/>
          <a:p>
            <a:r>
              <a:rPr lang="en-GB" sz="3200" dirty="0"/>
              <a:t>Latent Class Analysis: Person-centred approach</a:t>
            </a:r>
          </a:p>
        </p:txBody>
      </p:sp>
      <p:graphicFrame>
        <p:nvGraphicFramePr>
          <p:cNvPr id="4" name="Table 3">
            <a:extLst>
              <a:ext uri="{FF2B5EF4-FFF2-40B4-BE49-F238E27FC236}">
                <a16:creationId xmlns:a16="http://schemas.microsoft.com/office/drawing/2014/main" id="{D9D12F34-966E-1FC7-CE1D-846B1E719564}"/>
              </a:ext>
            </a:extLst>
          </p:cNvPr>
          <p:cNvGraphicFramePr>
            <a:graphicFrameLocks noGrp="1"/>
          </p:cNvGraphicFramePr>
          <p:nvPr/>
        </p:nvGraphicFramePr>
        <p:xfrm>
          <a:off x="334294" y="5178112"/>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5" name="Table 4">
            <a:extLst>
              <a:ext uri="{FF2B5EF4-FFF2-40B4-BE49-F238E27FC236}">
                <a16:creationId xmlns:a16="http://schemas.microsoft.com/office/drawing/2014/main" id="{A2267909-155A-C2BA-3A64-08FE9834FA3E}"/>
              </a:ext>
            </a:extLst>
          </p:cNvPr>
          <p:cNvGraphicFramePr>
            <a:graphicFrameLocks noGrp="1"/>
          </p:cNvGraphicFramePr>
          <p:nvPr/>
        </p:nvGraphicFramePr>
        <p:xfrm>
          <a:off x="3952419"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18" name="Table 17">
            <a:extLst>
              <a:ext uri="{FF2B5EF4-FFF2-40B4-BE49-F238E27FC236}">
                <a16:creationId xmlns:a16="http://schemas.microsoft.com/office/drawing/2014/main" id="{2C7F37B6-F78C-3FDC-E53A-7E3DF3216CE7}"/>
              </a:ext>
            </a:extLst>
          </p:cNvPr>
          <p:cNvGraphicFramePr>
            <a:graphicFrameLocks noGrp="1"/>
          </p:cNvGraphicFramePr>
          <p:nvPr/>
        </p:nvGraphicFramePr>
        <p:xfrm>
          <a:off x="2171485" y="5155959"/>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4" name="Rectangle 23">
            <a:extLst>
              <a:ext uri="{FF2B5EF4-FFF2-40B4-BE49-F238E27FC236}">
                <a16:creationId xmlns:a16="http://schemas.microsoft.com/office/drawing/2014/main" id="{62EDCACD-CC7A-8226-CDE1-317CB9A3EC14}"/>
              </a:ext>
            </a:extLst>
          </p:cNvPr>
          <p:cNvSpPr/>
          <p:nvPr/>
        </p:nvSpPr>
        <p:spPr>
          <a:xfrm>
            <a:off x="2071675" y="616360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Age 14</a:t>
            </a:r>
          </a:p>
        </p:txBody>
      </p:sp>
      <p:sp>
        <p:nvSpPr>
          <p:cNvPr id="6" name="Oval 5">
            <a:extLst>
              <a:ext uri="{FF2B5EF4-FFF2-40B4-BE49-F238E27FC236}">
                <a16:creationId xmlns:a16="http://schemas.microsoft.com/office/drawing/2014/main" id="{EA0D384C-C038-862F-7602-BACBBCA072FB}"/>
              </a:ext>
            </a:extLst>
          </p:cNvPr>
          <p:cNvSpPr/>
          <p:nvPr/>
        </p:nvSpPr>
        <p:spPr>
          <a:xfrm rot="182568">
            <a:off x="-160307" y="1918812"/>
            <a:ext cx="5870586" cy="149768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3D999917-3BDD-DB97-A2EB-085FA4D74F2C}"/>
              </a:ext>
            </a:extLst>
          </p:cNvPr>
          <p:cNvSpPr/>
          <p:nvPr/>
        </p:nvSpPr>
        <p:spPr>
          <a:xfrm rot="21333599">
            <a:off x="144261" y="2089700"/>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77EDD340-DD1E-E9EF-E272-1F6ED7F8A365}"/>
              </a:ext>
            </a:extLst>
          </p:cNvPr>
          <p:cNvSpPr/>
          <p:nvPr/>
        </p:nvSpPr>
        <p:spPr>
          <a:xfrm rot="362990">
            <a:off x="3687598" y="2321920"/>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601C916A-96D1-BBA5-C5C7-D7E7B2CF27FD}"/>
              </a:ext>
            </a:extLst>
          </p:cNvPr>
          <p:cNvSpPr/>
          <p:nvPr/>
        </p:nvSpPr>
        <p:spPr>
          <a:xfrm rot="21333599">
            <a:off x="1981288" y="2128175"/>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cxnSp>
        <p:nvCxnSpPr>
          <p:cNvPr id="26" name="Straight Arrow Connector 25">
            <a:extLst>
              <a:ext uri="{FF2B5EF4-FFF2-40B4-BE49-F238E27FC236}">
                <a16:creationId xmlns:a16="http://schemas.microsoft.com/office/drawing/2014/main" id="{3E6B01AC-10FE-BD8C-02BB-A642FE825809}"/>
              </a:ext>
            </a:extLst>
          </p:cNvPr>
          <p:cNvCxnSpPr/>
          <p:nvPr/>
        </p:nvCxnSpPr>
        <p:spPr>
          <a:xfrm flipH="1">
            <a:off x="1213208" y="3000503"/>
            <a:ext cx="23392" cy="191889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Rounded Corners 26">
            <a:extLst>
              <a:ext uri="{FF2B5EF4-FFF2-40B4-BE49-F238E27FC236}">
                <a16:creationId xmlns:a16="http://schemas.microsoft.com/office/drawing/2014/main" id="{4CD7DDF9-EF12-5220-FCFB-5D2C9D66D18E}"/>
              </a:ext>
            </a:extLst>
          </p:cNvPr>
          <p:cNvSpPr/>
          <p:nvPr/>
        </p:nvSpPr>
        <p:spPr>
          <a:xfrm>
            <a:off x="120449" y="4946501"/>
            <a:ext cx="1665936" cy="123948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a:extLst>
              <a:ext uri="{FF2B5EF4-FFF2-40B4-BE49-F238E27FC236}">
                <a16:creationId xmlns:a16="http://schemas.microsoft.com/office/drawing/2014/main" id="{5647C0F9-05B1-6748-E61F-15023FB46E10}"/>
              </a:ext>
            </a:extLst>
          </p:cNvPr>
          <p:cNvCxnSpPr/>
          <p:nvPr/>
        </p:nvCxnSpPr>
        <p:spPr>
          <a:xfrm flipH="1">
            <a:off x="3028971" y="3027611"/>
            <a:ext cx="23392" cy="1918890"/>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a:extLst>
              <a:ext uri="{FF2B5EF4-FFF2-40B4-BE49-F238E27FC236}">
                <a16:creationId xmlns:a16="http://schemas.microsoft.com/office/drawing/2014/main" id="{5D251734-638D-3238-7687-BB0DBBCCC0D0}"/>
              </a:ext>
            </a:extLst>
          </p:cNvPr>
          <p:cNvSpPr/>
          <p:nvPr/>
        </p:nvSpPr>
        <p:spPr>
          <a:xfrm>
            <a:off x="1965816" y="4957422"/>
            <a:ext cx="1666550" cy="1250715"/>
          </a:xfrm>
          <a:prstGeom prst="round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Arrow Connector 33">
            <a:extLst>
              <a:ext uri="{FF2B5EF4-FFF2-40B4-BE49-F238E27FC236}">
                <a16:creationId xmlns:a16="http://schemas.microsoft.com/office/drawing/2014/main" id="{895E0A2D-BF9C-A4D5-7E06-5E97C32F5582}"/>
              </a:ext>
            </a:extLst>
          </p:cNvPr>
          <p:cNvCxnSpPr/>
          <p:nvPr/>
        </p:nvCxnSpPr>
        <p:spPr>
          <a:xfrm flipH="1">
            <a:off x="5022317" y="3084444"/>
            <a:ext cx="23392" cy="19188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2D9E92FF-1150-0F57-F0A5-D90B71A9BC48}"/>
              </a:ext>
            </a:extLst>
          </p:cNvPr>
          <p:cNvSpPr/>
          <p:nvPr/>
        </p:nvSpPr>
        <p:spPr>
          <a:xfrm>
            <a:off x="3929558" y="5030442"/>
            <a:ext cx="1666550" cy="117769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a:extLst>
              <a:ext uri="{FF2B5EF4-FFF2-40B4-BE49-F238E27FC236}">
                <a16:creationId xmlns:a16="http://schemas.microsoft.com/office/drawing/2014/main" id="{5F829073-E492-AF1E-C4C4-B75130C09B00}"/>
              </a:ext>
            </a:extLst>
          </p:cNvPr>
          <p:cNvSpPr txBox="1">
            <a:spLocks/>
          </p:cNvSpPr>
          <p:nvPr/>
        </p:nvSpPr>
        <p:spPr>
          <a:xfrm>
            <a:off x="6096000" y="2669380"/>
            <a:ext cx="5903495" cy="30255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Latent Classes: </a:t>
            </a:r>
          </a:p>
          <a:p>
            <a:pPr lvl="1"/>
            <a:r>
              <a:rPr lang="en-GB" sz="2800" dirty="0"/>
              <a:t>Exhaustive and mutually exclusive;</a:t>
            </a:r>
          </a:p>
          <a:p>
            <a:pPr lvl="1"/>
            <a:r>
              <a:rPr lang="en-GB" sz="2800" dirty="0"/>
              <a:t>Probabilistic:</a:t>
            </a:r>
          </a:p>
          <a:p>
            <a:pPr lvl="2"/>
            <a:r>
              <a:rPr lang="en-GB" sz="2400" dirty="0"/>
              <a:t>Association latent </a:t>
            </a:r>
            <a:r>
              <a:rPr lang="en-GB" sz="2400" dirty="0" err="1"/>
              <a:t>class</a:t>
            </a:r>
            <a:r>
              <a:rPr lang="en-GB" sz="2400" dirty="0" err="1">
                <a:sym typeface="Wingdings" panose="05000000000000000000" pitchFamily="2" charset="2"/>
              </a:rPr>
              <a:t>indicator</a:t>
            </a:r>
            <a:r>
              <a:rPr lang="en-GB" sz="2400" dirty="0">
                <a:sym typeface="Wingdings" panose="05000000000000000000" pitchFamily="2" charset="2"/>
              </a:rPr>
              <a:t> observed with error;</a:t>
            </a:r>
          </a:p>
          <a:p>
            <a:pPr lvl="2"/>
            <a:r>
              <a:rPr lang="en-GB" sz="2400" dirty="0">
                <a:sym typeface="Wingdings" panose="05000000000000000000" pitchFamily="2" charset="2"/>
              </a:rPr>
              <a:t>Individuals’ latent class membership uncertain to some degree.</a:t>
            </a:r>
            <a:endParaRPr lang="en-GB" sz="2400" dirty="0"/>
          </a:p>
        </p:txBody>
      </p:sp>
    </p:spTree>
    <p:extLst>
      <p:ext uri="{BB962C8B-B14F-4D97-AF65-F5344CB8AC3E}">
        <p14:creationId xmlns:p14="http://schemas.microsoft.com/office/powerpoint/2010/main" val="1040978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normAutofit/>
          </a:bodyPr>
          <a:lstStyle/>
          <a:p>
            <a:pPr algn="ctr"/>
            <a:r>
              <a:rPr lang="en-GB" sz="4000" dirty="0">
                <a:solidFill>
                  <a:schemeClr val="bg1"/>
                </a:solidFill>
              </a:rPr>
              <a:t>(1) Measurement models at each data collection point</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65845" y="1343818"/>
            <a:ext cx="11833650" cy="1554235"/>
          </a:xfrm>
        </p:spPr>
        <p:txBody>
          <a:bodyPr>
            <a:normAutofit/>
          </a:bodyPr>
          <a:lstStyle/>
          <a:p>
            <a:r>
              <a:rPr lang="en-GB" sz="3200" dirty="0"/>
              <a:t>Latent Class Analysis</a:t>
            </a:r>
          </a:p>
          <a:p>
            <a:pPr marL="0" indent="0">
              <a:buNone/>
            </a:pPr>
            <a:r>
              <a:rPr lang="en-GB" sz="3200" dirty="0"/>
              <a:t> </a:t>
            </a:r>
          </a:p>
        </p:txBody>
      </p:sp>
      <p:graphicFrame>
        <p:nvGraphicFramePr>
          <p:cNvPr id="4" name="Table 3">
            <a:extLst>
              <a:ext uri="{FF2B5EF4-FFF2-40B4-BE49-F238E27FC236}">
                <a16:creationId xmlns:a16="http://schemas.microsoft.com/office/drawing/2014/main" id="{D9D12F34-966E-1FC7-CE1D-846B1E719564}"/>
              </a:ext>
            </a:extLst>
          </p:cNvPr>
          <p:cNvGraphicFramePr>
            <a:graphicFrameLocks noGrp="1"/>
          </p:cNvGraphicFramePr>
          <p:nvPr/>
        </p:nvGraphicFramePr>
        <p:xfrm>
          <a:off x="369488" y="5155959"/>
          <a:ext cx="1421632" cy="1058472"/>
        </p:xfrm>
        <a:graphic>
          <a:graphicData uri="http://schemas.openxmlformats.org/drawingml/2006/table">
            <a:tbl>
              <a:tblPr>
                <a:tableStyleId>{2D5ABB26-0587-4C30-8999-92F81FD0307C}</a:tableStyleId>
              </a:tblPr>
              <a:tblGrid>
                <a:gridCol w="1049526">
                  <a:extLst>
                    <a:ext uri="{9D8B030D-6E8A-4147-A177-3AD203B41FA5}">
                      <a16:colId xmlns:a16="http://schemas.microsoft.com/office/drawing/2014/main" val="2953012055"/>
                    </a:ext>
                  </a:extLst>
                </a:gridCol>
                <a:gridCol w="372106">
                  <a:extLst>
                    <a:ext uri="{9D8B030D-6E8A-4147-A177-3AD203B41FA5}">
                      <a16:colId xmlns:a16="http://schemas.microsoft.com/office/drawing/2014/main" val="1241079147"/>
                    </a:ext>
                  </a:extLst>
                </a:gridCol>
              </a:tblGrid>
              <a:tr h="264618">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264618">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264618">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264618">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5" name="Table 4">
            <a:extLst>
              <a:ext uri="{FF2B5EF4-FFF2-40B4-BE49-F238E27FC236}">
                <a16:creationId xmlns:a16="http://schemas.microsoft.com/office/drawing/2014/main" id="{A2267909-155A-C2BA-3A64-08FE9834FA3E}"/>
              </a:ext>
            </a:extLst>
          </p:cNvPr>
          <p:cNvGraphicFramePr>
            <a:graphicFrameLocks noGrp="1"/>
          </p:cNvGraphicFramePr>
          <p:nvPr>
            <p:extLst>
              <p:ext uri="{D42A27DB-BD31-4B8C-83A1-F6EECF244321}">
                <p14:modId xmlns:p14="http://schemas.microsoft.com/office/powerpoint/2010/main" val="2051726107"/>
              </p:ext>
            </p:extLst>
          </p:nvPr>
        </p:nvGraphicFramePr>
        <p:xfrm>
          <a:off x="3630219" y="4990597"/>
          <a:ext cx="1421632" cy="1036320"/>
        </p:xfrm>
        <a:graphic>
          <a:graphicData uri="http://schemas.openxmlformats.org/drawingml/2006/table">
            <a:tbl>
              <a:tblPr>
                <a:tableStyleId>{2D5ABB26-0587-4C30-8999-92F81FD0307C}</a:tableStyleId>
              </a:tblPr>
              <a:tblGrid>
                <a:gridCol w="1049526">
                  <a:extLst>
                    <a:ext uri="{9D8B030D-6E8A-4147-A177-3AD203B41FA5}">
                      <a16:colId xmlns:a16="http://schemas.microsoft.com/office/drawing/2014/main" val="2953012055"/>
                    </a:ext>
                  </a:extLst>
                </a:gridCol>
                <a:gridCol w="372106">
                  <a:extLst>
                    <a:ext uri="{9D8B030D-6E8A-4147-A177-3AD203B41FA5}">
                      <a16:colId xmlns:a16="http://schemas.microsoft.com/office/drawing/2014/main" val="1241079147"/>
                    </a:ext>
                  </a:extLst>
                </a:gridCol>
              </a:tblGrid>
              <a:tr h="17695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17695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17695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17695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18" name="Table 17">
            <a:extLst>
              <a:ext uri="{FF2B5EF4-FFF2-40B4-BE49-F238E27FC236}">
                <a16:creationId xmlns:a16="http://schemas.microsoft.com/office/drawing/2014/main" id="{2C7F37B6-F78C-3FDC-E53A-7E3DF3216CE7}"/>
              </a:ext>
            </a:extLst>
          </p:cNvPr>
          <p:cNvGraphicFramePr>
            <a:graphicFrameLocks noGrp="1"/>
          </p:cNvGraphicFramePr>
          <p:nvPr>
            <p:extLst>
              <p:ext uri="{D42A27DB-BD31-4B8C-83A1-F6EECF244321}">
                <p14:modId xmlns:p14="http://schemas.microsoft.com/office/powerpoint/2010/main" val="235565236"/>
              </p:ext>
            </p:extLst>
          </p:nvPr>
        </p:nvGraphicFramePr>
        <p:xfrm>
          <a:off x="2059106" y="5087576"/>
          <a:ext cx="1421632" cy="1036320"/>
        </p:xfrm>
        <a:graphic>
          <a:graphicData uri="http://schemas.openxmlformats.org/drawingml/2006/table">
            <a:tbl>
              <a:tblPr>
                <a:tableStyleId>{2D5ABB26-0587-4C30-8999-92F81FD0307C}</a:tableStyleId>
              </a:tblPr>
              <a:tblGrid>
                <a:gridCol w="1049526">
                  <a:extLst>
                    <a:ext uri="{9D8B030D-6E8A-4147-A177-3AD203B41FA5}">
                      <a16:colId xmlns:a16="http://schemas.microsoft.com/office/drawing/2014/main" val="2953012055"/>
                    </a:ext>
                  </a:extLst>
                </a:gridCol>
                <a:gridCol w="372106">
                  <a:extLst>
                    <a:ext uri="{9D8B030D-6E8A-4147-A177-3AD203B41FA5}">
                      <a16:colId xmlns:a16="http://schemas.microsoft.com/office/drawing/2014/main" val="1241079147"/>
                    </a:ext>
                  </a:extLst>
                </a:gridCol>
              </a:tblGrid>
              <a:tr h="17695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17695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17695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17695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4" name="Rectangle 23">
            <a:extLst>
              <a:ext uri="{FF2B5EF4-FFF2-40B4-BE49-F238E27FC236}">
                <a16:creationId xmlns:a16="http://schemas.microsoft.com/office/drawing/2014/main" id="{62EDCACD-CC7A-8226-CDE1-317CB9A3EC14}"/>
              </a:ext>
            </a:extLst>
          </p:cNvPr>
          <p:cNvSpPr/>
          <p:nvPr/>
        </p:nvSpPr>
        <p:spPr>
          <a:xfrm>
            <a:off x="1992579" y="6296121"/>
            <a:ext cx="1385154" cy="445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Age 14</a:t>
            </a:r>
          </a:p>
        </p:txBody>
      </p:sp>
      <p:sp>
        <p:nvSpPr>
          <p:cNvPr id="6" name="Oval 5">
            <a:extLst>
              <a:ext uri="{FF2B5EF4-FFF2-40B4-BE49-F238E27FC236}">
                <a16:creationId xmlns:a16="http://schemas.microsoft.com/office/drawing/2014/main" id="{EA0D384C-C038-862F-7602-BACBBCA072FB}"/>
              </a:ext>
            </a:extLst>
          </p:cNvPr>
          <p:cNvSpPr/>
          <p:nvPr/>
        </p:nvSpPr>
        <p:spPr>
          <a:xfrm rot="182568">
            <a:off x="12086" y="2436714"/>
            <a:ext cx="5214612" cy="1385741"/>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3D999917-3BDD-DB97-A2EB-085FA4D74F2C}"/>
              </a:ext>
            </a:extLst>
          </p:cNvPr>
          <p:cNvSpPr/>
          <p:nvPr/>
        </p:nvSpPr>
        <p:spPr>
          <a:xfrm rot="21333599">
            <a:off x="305184" y="2593564"/>
            <a:ext cx="1664655" cy="652010"/>
          </a:xfrm>
          <a:prstGeom prst="ellipse">
            <a:avLst/>
          </a:prstGeom>
          <a:solidFill>
            <a:srgbClr val="FF71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77EDD340-DD1E-E9EF-E272-1F6ED7F8A365}"/>
              </a:ext>
            </a:extLst>
          </p:cNvPr>
          <p:cNvSpPr/>
          <p:nvPr/>
        </p:nvSpPr>
        <p:spPr>
          <a:xfrm rot="362990">
            <a:off x="3060953" y="2579055"/>
            <a:ext cx="1817730" cy="660572"/>
          </a:xfrm>
          <a:prstGeom prst="ellipse">
            <a:avLst/>
          </a:prstGeom>
          <a:solidFill>
            <a:schemeClr val="tx1">
              <a:lumMod val="65000"/>
              <a:lumOff val="3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601C916A-96D1-BBA5-C5C7-D7E7B2CF27FD}"/>
              </a:ext>
            </a:extLst>
          </p:cNvPr>
          <p:cNvSpPr/>
          <p:nvPr/>
        </p:nvSpPr>
        <p:spPr>
          <a:xfrm>
            <a:off x="1872329" y="3049837"/>
            <a:ext cx="1495837" cy="65201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cxnSp>
        <p:nvCxnSpPr>
          <p:cNvPr id="26" name="Straight Arrow Connector 25">
            <a:extLst>
              <a:ext uri="{FF2B5EF4-FFF2-40B4-BE49-F238E27FC236}">
                <a16:creationId xmlns:a16="http://schemas.microsoft.com/office/drawing/2014/main" id="{3E6B01AC-10FE-BD8C-02BB-A642FE825809}"/>
              </a:ext>
            </a:extLst>
          </p:cNvPr>
          <p:cNvCxnSpPr>
            <a:cxnSpLocks/>
          </p:cNvCxnSpPr>
          <p:nvPr/>
        </p:nvCxnSpPr>
        <p:spPr>
          <a:xfrm flipH="1">
            <a:off x="1078394" y="3296155"/>
            <a:ext cx="24085" cy="160701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Rounded Corners 26">
            <a:extLst>
              <a:ext uri="{FF2B5EF4-FFF2-40B4-BE49-F238E27FC236}">
                <a16:creationId xmlns:a16="http://schemas.microsoft.com/office/drawing/2014/main" id="{4CD7DDF9-EF12-5220-FCFB-5D2C9D66D18E}"/>
              </a:ext>
            </a:extLst>
          </p:cNvPr>
          <p:cNvSpPr/>
          <p:nvPr/>
        </p:nvSpPr>
        <p:spPr>
          <a:xfrm>
            <a:off x="160695" y="4946500"/>
            <a:ext cx="1625690" cy="123948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a:extLst>
              <a:ext uri="{FF2B5EF4-FFF2-40B4-BE49-F238E27FC236}">
                <a16:creationId xmlns:a16="http://schemas.microsoft.com/office/drawing/2014/main" id="{5647C0F9-05B1-6748-E61F-15023FB46E10}"/>
              </a:ext>
            </a:extLst>
          </p:cNvPr>
          <p:cNvCxnSpPr>
            <a:cxnSpLocks/>
          </p:cNvCxnSpPr>
          <p:nvPr/>
        </p:nvCxnSpPr>
        <p:spPr>
          <a:xfrm flipH="1">
            <a:off x="2529923" y="3701847"/>
            <a:ext cx="26312" cy="1127628"/>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a:extLst>
              <a:ext uri="{FF2B5EF4-FFF2-40B4-BE49-F238E27FC236}">
                <a16:creationId xmlns:a16="http://schemas.microsoft.com/office/drawing/2014/main" id="{5D251734-638D-3238-7687-BB0DBBCCC0D0}"/>
              </a:ext>
            </a:extLst>
          </p:cNvPr>
          <p:cNvSpPr/>
          <p:nvPr/>
        </p:nvSpPr>
        <p:spPr>
          <a:xfrm>
            <a:off x="1830172" y="4915351"/>
            <a:ext cx="1626290" cy="1261636"/>
          </a:xfrm>
          <a:prstGeom prst="round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Arrow Connector 33">
            <a:extLst>
              <a:ext uri="{FF2B5EF4-FFF2-40B4-BE49-F238E27FC236}">
                <a16:creationId xmlns:a16="http://schemas.microsoft.com/office/drawing/2014/main" id="{895E0A2D-BF9C-A4D5-7E06-5E97C32F5582}"/>
              </a:ext>
            </a:extLst>
          </p:cNvPr>
          <p:cNvCxnSpPr>
            <a:cxnSpLocks/>
          </p:cNvCxnSpPr>
          <p:nvPr/>
        </p:nvCxnSpPr>
        <p:spPr>
          <a:xfrm flipH="1">
            <a:off x="4138016" y="3245034"/>
            <a:ext cx="18197" cy="15569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2D9E92FF-1150-0F57-F0A5-D90B71A9BC48}"/>
              </a:ext>
            </a:extLst>
          </p:cNvPr>
          <p:cNvSpPr/>
          <p:nvPr/>
        </p:nvSpPr>
        <p:spPr>
          <a:xfrm>
            <a:off x="3500249" y="4906356"/>
            <a:ext cx="1626290" cy="120480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2" name="Table 41">
            <a:extLst>
              <a:ext uri="{FF2B5EF4-FFF2-40B4-BE49-F238E27FC236}">
                <a16:creationId xmlns:a16="http://schemas.microsoft.com/office/drawing/2014/main" id="{297A0B57-E1CD-1AEA-19D8-E45D01743FB5}"/>
              </a:ext>
            </a:extLst>
          </p:cNvPr>
          <p:cNvGraphicFramePr>
            <a:graphicFrameLocks noGrp="1"/>
          </p:cNvGraphicFramePr>
          <p:nvPr/>
        </p:nvGraphicFramePr>
        <p:xfrm>
          <a:off x="7573711" y="5004847"/>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43" name="Table 42">
            <a:extLst>
              <a:ext uri="{FF2B5EF4-FFF2-40B4-BE49-F238E27FC236}">
                <a16:creationId xmlns:a16="http://schemas.microsoft.com/office/drawing/2014/main" id="{BCE25E32-5B6D-7108-FE87-F034B7EB6FDF}"/>
              </a:ext>
            </a:extLst>
          </p:cNvPr>
          <p:cNvGraphicFramePr>
            <a:graphicFrameLocks noGrp="1"/>
          </p:cNvGraphicFramePr>
          <p:nvPr/>
        </p:nvGraphicFramePr>
        <p:xfrm>
          <a:off x="10679597" y="5061245"/>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44" name="Content Placeholder 4" descr="Man with solid fill">
            <a:extLst>
              <a:ext uri="{FF2B5EF4-FFF2-40B4-BE49-F238E27FC236}">
                <a16:creationId xmlns:a16="http://schemas.microsoft.com/office/drawing/2014/main" id="{BBFDF8D2-FC70-251D-C60F-20B5C21196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81063" y="3520950"/>
            <a:ext cx="549955" cy="549955"/>
          </a:xfrm>
          <a:prstGeom prst="rect">
            <a:avLst/>
          </a:prstGeom>
        </p:spPr>
      </p:pic>
      <p:pic>
        <p:nvPicPr>
          <p:cNvPr id="45" name="Content Placeholder 4" descr="Man with solid fill">
            <a:extLst>
              <a:ext uri="{FF2B5EF4-FFF2-40B4-BE49-F238E27FC236}">
                <a16:creationId xmlns:a16="http://schemas.microsoft.com/office/drawing/2014/main" id="{69807C93-59FE-23AD-FA98-B1D14208E84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53946" y="3827046"/>
            <a:ext cx="549955" cy="549955"/>
          </a:xfrm>
          <a:prstGeom prst="rect">
            <a:avLst/>
          </a:prstGeom>
        </p:spPr>
      </p:pic>
      <p:pic>
        <p:nvPicPr>
          <p:cNvPr id="46" name="Content Placeholder 4" descr="Man with solid fill">
            <a:extLst>
              <a:ext uri="{FF2B5EF4-FFF2-40B4-BE49-F238E27FC236}">
                <a16:creationId xmlns:a16="http://schemas.microsoft.com/office/drawing/2014/main" id="{7A7E5281-BBEB-3CA5-3453-32CA688143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25983" y="3857567"/>
            <a:ext cx="487718" cy="487718"/>
          </a:xfrm>
          <a:prstGeom prst="rect">
            <a:avLst/>
          </a:prstGeom>
        </p:spPr>
      </p:pic>
      <p:pic>
        <p:nvPicPr>
          <p:cNvPr id="47" name="Graphic 46" descr="Woman with solid fill">
            <a:extLst>
              <a:ext uri="{FF2B5EF4-FFF2-40B4-BE49-F238E27FC236}">
                <a16:creationId xmlns:a16="http://schemas.microsoft.com/office/drawing/2014/main" id="{A041CD63-2451-D7DD-0DC7-9F5128659F2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274477" y="4083662"/>
            <a:ext cx="549955" cy="549955"/>
          </a:xfrm>
          <a:prstGeom prst="rect">
            <a:avLst/>
          </a:prstGeom>
        </p:spPr>
      </p:pic>
      <p:pic>
        <p:nvPicPr>
          <p:cNvPr id="48" name="Graphic 47" descr="Woman with solid fill">
            <a:extLst>
              <a:ext uri="{FF2B5EF4-FFF2-40B4-BE49-F238E27FC236}">
                <a16:creationId xmlns:a16="http://schemas.microsoft.com/office/drawing/2014/main" id="{9074298C-3623-8A86-414A-71BAE1FDEE5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837471" y="3971360"/>
            <a:ext cx="487718" cy="487718"/>
          </a:xfrm>
          <a:prstGeom prst="rect">
            <a:avLst/>
          </a:prstGeom>
        </p:spPr>
      </p:pic>
      <p:pic>
        <p:nvPicPr>
          <p:cNvPr id="49" name="Content Placeholder 4" descr="Man with solid fill">
            <a:extLst>
              <a:ext uri="{FF2B5EF4-FFF2-40B4-BE49-F238E27FC236}">
                <a16:creationId xmlns:a16="http://schemas.microsoft.com/office/drawing/2014/main" id="{0526A477-465C-54BC-16B0-042D4A55591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193907" y="4314259"/>
            <a:ext cx="487718" cy="487718"/>
          </a:xfrm>
          <a:prstGeom prst="rect">
            <a:avLst/>
          </a:prstGeom>
        </p:spPr>
      </p:pic>
      <p:pic>
        <p:nvPicPr>
          <p:cNvPr id="50" name="Content Placeholder 4" descr="Man with solid fill">
            <a:extLst>
              <a:ext uri="{FF2B5EF4-FFF2-40B4-BE49-F238E27FC236}">
                <a16:creationId xmlns:a16="http://schemas.microsoft.com/office/drawing/2014/main" id="{81EC0195-DF2E-94F8-E4D5-1F6E157DD5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07605" y="4073019"/>
            <a:ext cx="549955" cy="549955"/>
          </a:xfrm>
          <a:prstGeom prst="rect">
            <a:avLst/>
          </a:prstGeom>
        </p:spPr>
      </p:pic>
      <p:pic>
        <p:nvPicPr>
          <p:cNvPr id="51" name="Graphic 50" descr="Woman with solid fill">
            <a:extLst>
              <a:ext uri="{FF2B5EF4-FFF2-40B4-BE49-F238E27FC236}">
                <a16:creationId xmlns:a16="http://schemas.microsoft.com/office/drawing/2014/main" id="{5B58AE45-0341-F98D-4A20-E17C48E728E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275345" y="4341757"/>
            <a:ext cx="487718" cy="487718"/>
          </a:xfrm>
          <a:prstGeom prst="rect">
            <a:avLst/>
          </a:prstGeom>
        </p:spPr>
      </p:pic>
      <p:pic>
        <p:nvPicPr>
          <p:cNvPr id="52" name="Content Placeholder 4" descr="Man with solid fill">
            <a:extLst>
              <a:ext uri="{FF2B5EF4-FFF2-40B4-BE49-F238E27FC236}">
                <a16:creationId xmlns:a16="http://schemas.microsoft.com/office/drawing/2014/main" id="{36D35F35-85F3-29D1-A225-77917D878C5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625534" y="3571833"/>
            <a:ext cx="487718" cy="487718"/>
          </a:xfrm>
          <a:prstGeom prst="rect">
            <a:avLst/>
          </a:prstGeom>
        </p:spPr>
      </p:pic>
      <p:pic>
        <p:nvPicPr>
          <p:cNvPr id="53" name="Content Placeholder 4" descr="Man with solid fill">
            <a:extLst>
              <a:ext uri="{FF2B5EF4-FFF2-40B4-BE49-F238E27FC236}">
                <a16:creationId xmlns:a16="http://schemas.microsoft.com/office/drawing/2014/main" id="{BCB5EDA9-F19F-66A0-A3CD-BB26BB62546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625534" y="4188070"/>
            <a:ext cx="487718" cy="487718"/>
          </a:xfrm>
          <a:prstGeom prst="rect">
            <a:avLst/>
          </a:prstGeom>
        </p:spPr>
      </p:pic>
      <p:graphicFrame>
        <p:nvGraphicFramePr>
          <p:cNvPr id="54" name="Table 53">
            <a:extLst>
              <a:ext uri="{FF2B5EF4-FFF2-40B4-BE49-F238E27FC236}">
                <a16:creationId xmlns:a16="http://schemas.microsoft.com/office/drawing/2014/main" id="{9B6F4186-C1CC-4D68-4963-8662DF0ED476}"/>
              </a:ext>
            </a:extLst>
          </p:cNvPr>
          <p:cNvGraphicFramePr>
            <a:graphicFrameLocks noGrp="1"/>
          </p:cNvGraphicFramePr>
          <p:nvPr/>
        </p:nvGraphicFramePr>
        <p:xfrm>
          <a:off x="9054813" y="5034812"/>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55" name="Content Placeholder 4" descr="Man with solid fill">
            <a:extLst>
              <a:ext uri="{FF2B5EF4-FFF2-40B4-BE49-F238E27FC236}">
                <a16:creationId xmlns:a16="http://schemas.microsoft.com/office/drawing/2014/main" id="{BE3C39EF-84B7-2FF6-B342-CC3A8AA2F8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652889" y="3952926"/>
            <a:ext cx="549955" cy="549955"/>
          </a:xfrm>
          <a:prstGeom prst="rect">
            <a:avLst/>
          </a:prstGeom>
        </p:spPr>
      </p:pic>
      <p:pic>
        <p:nvPicPr>
          <p:cNvPr id="56" name="Content Placeholder 4" descr="Man with solid fill">
            <a:extLst>
              <a:ext uri="{FF2B5EF4-FFF2-40B4-BE49-F238E27FC236}">
                <a16:creationId xmlns:a16="http://schemas.microsoft.com/office/drawing/2014/main" id="{70D8C6AE-EB3E-79D4-3FA1-5A0683FB92E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198212" y="3907217"/>
            <a:ext cx="549955" cy="549955"/>
          </a:xfrm>
          <a:prstGeom prst="rect">
            <a:avLst/>
          </a:prstGeom>
        </p:spPr>
      </p:pic>
      <p:pic>
        <p:nvPicPr>
          <p:cNvPr id="57" name="Graphic 56" descr="Woman with solid fill">
            <a:extLst>
              <a:ext uri="{FF2B5EF4-FFF2-40B4-BE49-F238E27FC236}">
                <a16:creationId xmlns:a16="http://schemas.microsoft.com/office/drawing/2014/main" id="{840455F6-1890-A839-ABE8-72900B72FD2B}"/>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259746" y="4320145"/>
            <a:ext cx="549955" cy="549955"/>
          </a:xfrm>
          <a:prstGeom prst="rect">
            <a:avLst/>
          </a:prstGeom>
        </p:spPr>
      </p:pic>
      <p:pic>
        <p:nvPicPr>
          <p:cNvPr id="58" name="Graphic 57" descr="Woman with solid fill">
            <a:extLst>
              <a:ext uri="{FF2B5EF4-FFF2-40B4-BE49-F238E27FC236}">
                <a16:creationId xmlns:a16="http://schemas.microsoft.com/office/drawing/2014/main" id="{F789DD3D-BDA0-5A20-466C-01AC3B29AEA5}"/>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888597" y="3632239"/>
            <a:ext cx="549955" cy="549955"/>
          </a:xfrm>
          <a:prstGeom prst="rect">
            <a:avLst/>
          </a:prstGeom>
        </p:spPr>
      </p:pic>
      <p:pic>
        <p:nvPicPr>
          <p:cNvPr id="59" name="Content Placeholder 4" descr="Man with solid fill">
            <a:extLst>
              <a:ext uri="{FF2B5EF4-FFF2-40B4-BE49-F238E27FC236}">
                <a16:creationId xmlns:a16="http://schemas.microsoft.com/office/drawing/2014/main" id="{F2CB04F8-6C33-1E21-BF8B-6E71A979D31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825707" y="3915020"/>
            <a:ext cx="487718" cy="487718"/>
          </a:xfrm>
          <a:prstGeom prst="rect">
            <a:avLst/>
          </a:prstGeom>
        </p:spPr>
      </p:pic>
      <p:pic>
        <p:nvPicPr>
          <p:cNvPr id="60" name="Content Placeholder 4" descr="Man with solid fill">
            <a:extLst>
              <a:ext uri="{FF2B5EF4-FFF2-40B4-BE49-F238E27FC236}">
                <a16:creationId xmlns:a16="http://schemas.microsoft.com/office/drawing/2014/main" id="{3EB743D3-B2C1-55DF-0406-1C2A39EBDB68}"/>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6449032" y="3824863"/>
            <a:ext cx="487718" cy="487718"/>
          </a:xfrm>
          <a:prstGeom prst="rect">
            <a:avLst/>
          </a:prstGeom>
        </p:spPr>
      </p:pic>
      <p:sp>
        <p:nvSpPr>
          <p:cNvPr id="61" name="Rectangle 60">
            <a:extLst>
              <a:ext uri="{FF2B5EF4-FFF2-40B4-BE49-F238E27FC236}">
                <a16:creationId xmlns:a16="http://schemas.microsoft.com/office/drawing/2014/main" id="{2DC03DB6-DC2B-1174-9E4A-475009C5EDF5}"/>
              </a:ext>
            </a:extLst>
          </p:cNvPr>
          <p:cNvSpPr/>
          <p:nvPr/>
        </p:nvSpPr>
        <p:spPr>
          <a:xfrm>
            <a:off x="8241171" y="6166317"/>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Age 15</a:t>
            </a:r>
          </a:p>
        </p:txBody>
      </p:sp>
      <p:graphicFrame>
        <p:nvGraphicFramePr>
          <p:cNvPr id="62" name="Table 61">
            <a:extLst>
              <a:ext uri="{FF2B5EF4-FFF2-40B4-BE49-F238E27FC236}">
                <a16:creationId xmlns:a16="http://schemas.microsoft.com/office/drawing/2014/main" id="{C5ACBE96-D5D8-E257-8E27-3C389E100F67}"/>
              </a:ext>
            </a:extLst>
          </p:cNvPr>
          <p:cNvGraphicFramePr>
            <a:graphicFrameLocks noGrp="1"/>
          </p:cNvGraphicFramePr>
          <p:nvPr/>
        </p:nvGraphicFramePr>
        <p:xfrm>
          <a:off x="6104747" y="5061245"/>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b="1" dirty="0">
                          <a:solidFill>
                            <a:srgbClr val="9933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  </a:t>
                      </a:r>
                      <a:r>
                        <a:rPr lang="en-GB" sz="1100" b="1" dirty="0">
                          <a:solidFill>
                            <a:srgbClr val="9933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63" name="Content Placeholder 4" descr="Man with solid fill">
            <a:extLst>
              <a:ext uri="{FF2B5EF4-FFF2-40B4-BE49-F238E27FC236}">
                <a16:creationId xmlns:a16="http://schemas.microsoft.com/office/drawing/2014/main" id="{EE40EC6C-2A35-4468-0582-32377D0E665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55419" y="3717871"/>
            <a:ext cx="487718" cy="487718"/>
          </a:xfrm>
          <a:prstGeom prst="rect">
            <a:avLst/>
          </a:prstGeom>
        </p:spPr>
      </p:pic>
      <p:pic>
        <p:nvPicPr>
          <p:cNvPr id="64" name="Graphic 63" descr="Woman with solid fill">
            <a:extLst>
              <a:ext uri="{FF2B5EF4-FFF2-40B4-BE49-F238E27FC236}">
                <a16:creationId xmlns:a16="http://schemas.microsoft.com/office/drawing/2014/main" id="{F48DF864-D6DD-6534-A9D6-5782F41CC9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937558" y="4391979"/>
            <a:ext cx="487718" cy="487718"/>
          </a:xfrm>
          <a:prstGeom prst="rect">
            <a:avLst/>
          </a:prstGeom>
        </p:spPr>
      </p:pic>
    </p:spTree>
    <p:extLst>
      <p:ext uri="{BB962C8B-B14F-4D97-AF65-F5344CB8AC3E}">
        <p14:creationId xmlns:p14="http://schemas.microsoft.com/office/powerpoint/2010/main" val="1290330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normAutofit/>
          </a:bodyPr>
          <a:lstStyle/>
          <a:p>
            <a:pPr algn="ctr"/>
            <a:r>
              <a:rPr lang="en-GB" sz="4000" dirty="0">
                <a:solidFill>
                  <a:schemeClr val="bg1"/>
                </a:solidFill>
              </a:rPr>
              <a:t>(1) Measurement models at each data collection point</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65845" y="1343818"/>
            <a:ext cx="11833650" cy="1554235"/>
          </a:xfrm>
        </p:spPr>
        <p:txBody>
          <a:bodyPr>
            <a:normAutofit/>
          </a:bodyPr>
          <a:lstStyle/>
          <a:p>
            <a:r>
              <a:rPr lang="en-GB" sz="3200" dirty="0"/>
              <a:t>Latent Class Analysis</a:t>
            </a:r>
          </a:p>
          <a:p>
            <a:pPr marL="0" indent="0">
              <a:buNone/>
            </a:pPr>
            <a:r>
              <a:rPr lang="en-GB" sz="3200" dirty="0"/>
              <a:t> </a:t>
            </a:r>
          </a:p>
        </p:txBody>
      </p:sp>
      <p:graphicFrame>
        <p:nvGraphicFramePr>
          <p:cNvPr id="4" name="Table 3">
            <a:extLst>
              <a:ext uri="{FF2B5EF4-FFF2-40B4-BE49-F238E27FC236}">
                <a16:creationId xmlns:a16="http://schemas.microsoft.com/office/drawing/2014/main" id="{D9D12F34-966E-1FC7-CE1D-846B1E719564}"/>
              </a:ext>
            </a:extLst>
          </p:cNvPr>
          <p:cNvGraphicFramePr>
            <a:graphicFrameLocks noGrp="1"/>
          </p:cNvGraphicFramePr>
          <p:nvPr/>
        </p:nvGraphicFramePr>
        <p:xfrm>
          <a:off x="369488" y="5155959"/>
          <a:ext cx="1421632" cy="1058472"/>
        </p:xfrm>
        <a:graphic>
          <a:graphicData uri="http://schemas.openxmlformats.org/drawingml/2006/table">
            <a:tbl>
              <a:tblPr>
                <a:tableStyleId>{2D5ABB26-0587-4C30-8999-92F81FD0307C}</a:tableStyleId>
              </a:tblPr>
              <a:tblGrid>
                <a:gridCol w="1049526">
                  <a:extLst>
                    <a:ext uri="{9D8B030D-6E8A-4147-A177-3AD203B41FA5}">
                      <a16:colId xmlns:a16="http://schemas.microsoft.com/office/drawing/2014/main" val="2953012055"/>
                    </a:ext>
                  </a:extLst>
                </a:gridCol>
                <a:gridCol w="372106">
                  <a:extLst>
                    <a:ext uri="{9D8B030D-6E8A-4147-A177-3AD203B41FA5}">
                      <a16:colId xmlns:a16="http://schemas.microsoft.com/office/drawing/2014/main" val="1241079147"/>
                    </a:ext>
                  </a:extLst>
                </a:gridCol>
              </a:tblGrid>
              <a:tr h="264618">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264618">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264618">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264618">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5" name="Table 4">
            <a:extLst>
              <a:ext uri="{FF2B5EF4-FFF2-40B4-BE49-F238E27FC236}">
                <a16:creationId xmlns:a16="http://schemas.microsoft.com/office/drawing/2014/main" id="{A2267909-155A-C2BA-3A64-08FE9834FA3E}"/>
              </a:ext>
            </a:extLst>
          </p:cNvPr>
          <p:cNvGraphicFramePr>
            <a:graphicFrameLocks noGrp="1"/>
          </p:cNvGraphicFramePr>
          <p:nvPr/>
        </p:nvGraphicFramePr>
        <p:xfrm>
          <a:off x="3630219" y="4990597"/>
          <a:ext cx="1421632" cy="1036320"/>
        </p:xfrm>
        <a:graphic>
          <a:graphicData uri="http://schemas.openxmlformats.org/drawingml/2006/table">
            <a:tbl>
              <a:tblPr>
                <a:tableStyleId>{2D5ABB26-0587-4C30-8999-92F81FD0307C}</a:tableStyleId>
              </a:tblPr>
              <a:tblGrid>
                <a:gridCol w="1049526">
                  <a:extLst>
                    <a:ext uri="{9D8B030D-6E8A-4147-A177-3AD203B41FA5}">
                      <a16:colId xmlns:a16="http://schemas.microsoft.com/office/drawing/2014/main" val="2953012055"/>
                    </a:ext>
                  </a:extLst>
                </a:gridCol>
                <a:gridCol w="372106">
                  <a:extLst>
                    <a:ext uri="{9D8B030D-6E8A-4147-A177-3AD203B41FA5}">
                      <a16:colId xmlns:a16="http://schemas.microsoft.com/office/drawing/2014/main" val="1241079147"/>
                    </a:ext>
                  </a:extLst>
                </a:gridCol>
              </a:tblGrid>
              <a:tr h="17695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17695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17695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17695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18" name="Table 17">
            <a:extLst>
              <a:ext uri="{FF2B5EF4-FFF2-40B4-BE49-F238E27FC236}">
                <a16:creationId xmlns:a16="http://schemas.microsoft.com/office/drawing/2014/main" id="{2C7F37B6-F78C-3FDC-E53A-7E3DF3216CE7}"/>
              </a:ext>
            </a:extLst>
          </p:cNvPr>
          <p:cNvGraphicFramePr>
            <a:graphicFrameLocks noGrp="1"/>
          </p:cNvGraphicFramePr>
          <p:nvPr/>
        </p:nvGraphicFramePr>
        <p:xfrm>
          <a:off x="2059106" y="5087576"/>
          <a:ext cx="1421632" cy="1036320"/>
        </p:xfrm>
        <a:graphic>
          <a:graphicData uri="http://schemas.openxmlformats.org/drawingml/2006/table">
            <a:tbl>
              <a:tblPr>
                <a:tableStyleId>{2D5ABB26-0587-4C30-8999-92F81FD0307C}</a:tableStyleId>
              </a:tblPr>
              <a:tblGrid>
                <a:gridCol w="1049526">
                  <a:extLst>
                    <a:ext uri="{9D8B030D-6E8A-4147-A177-3AD203B41FA5}">
                      <a16:colId xmlns:a16="http://schemas.microsoft.com/office/drawing/2014/main" val="2953012055"/>
                    </a:ext>
                  </a:extLst>
                </a:gridCol>
                <a:gridCol w="372106">
                  <a:extLst>
                    <a:ext uri="{9D8B030D-6E8A-4147-A177-3AD203B41FA5}">
                      <a16:colId xmlns:a16="http://schemas.microsoft.com/office/drawing/2014/main" val="1241079147"/>
                    </a:ext>
                  </a:extLst>
                </a:gridCol>
              </a:tblGrid>
              <a:tr h="17695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17695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17695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17695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4" name="Rectangle 23">
            <a:extLst>
              <a:ext uri="{FF2B5EF4-FFF2-40B4-BE49-F238E27FC236}">
                <a16:creationId xmlns:a16="http://schemas.microsoft.com/office/drawing/2014/main" id="{62EDCACD-CC7A-8226-CDE1-317CB9A3EC14}"/>
              </a:ext>
            </a:extLst>
          </p:cNvPr>
          <p:cNvSpPr/>
          <p:nvPr/>
        </p:nvSpPr>
        <p:spPr>
          <a:xfrm>
            <a:off x="1992579" y="6296121"/>
            <a:ext cx="1385154" cy="445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Age 14</a:t>
            </a:r>
          </a:p>
        </p:txBody>
      </p:sp>
      <p:sp>
        <p:nvSpPr>
          <p:cNvPr id="6" name="Oval 5">
            <a:extLst>
              <a:ext uri="{FF2B5EF4-FFF2-40B4-BE49-F238E27FC236}">
                <a16:creationId xmlns:a16="http://schemas.microsoft.com/office/drawing/2014/main" id="{EA0D384C-C038-862F-7602-BACBBCA072FB}"/>
              </a:ext>
            </a:extLst>
          </p:cNvPr>
          <p:cNvSpPr/>
          <p:nvPr/>
        </p:nvSpPr>
        <p:spPr>
          <a:xfrm rot="182568">
            <a:off x="12086" y="2436714"/>
            <a:ext cx="5214612" cy="1385741"/>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3D999917-3BDD-DB97-A2EB-085FA4D74F2C}"/>
              </a:ext>
            </a:extLst>
          </p:cNvPr>
          <p:cNvSpPr/>
          <p:nvPr/>
        </p:nvSpPr>
        <p:spPr>
          <a:xfrm rot="21333599">
            <a:off x="305184" y="2593564"/>
            <a:ext cx="1664655" cy="652010"/>
          </a:xfrm>
          <a:prstGeom prst="ellipse">
            <a:avLst/>
          </a:prstGeom>
          <a:solidFill>
            <a:srgbClr val="FF71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77EDD340-DD1E-E9EF-E272-1F6ED7F8A365}"/>
              </a:ext>
            </a:extLst>
          </p:cNvPr>
          <p:cNvSpPr/>
          <p:nvPr/>
        </p:nvSpPr>
        <p:spPr>
          <a:xfrm rot="362990">
            <a:off x="3060953" y="2579055"/>
            <a:ext cx="1817730" cy="660572"/>
          </a:xfrm>
          <a:prstGeom prst="ellipse">
            <a:avLst/>
          </a:prstGeom>
          <a:solidFill>
            <a:schemeClr val="tx1">
              <a:lumMod val="65000"/>
              <a:lumOff val="3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601C916A-96D1-BBA5-C5C7-D7E7B2CF27FD}"/>
              </a:ext>
            </a:extLst>
          </p:cNvPr>
          <p:cNvSpPr/>
          <p:nvPr/>
        </p:nvSpPr>
        <p:spPr>
          <a:xfrm>
            <a:off x="1872329" y="3049837"/>
            <a:ext cx="1495837" cy="65201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cxnSp>
        <p:nvCxnSpPr>
          <p:cNvPr id="26" name="Straight Arrow Connector 25">
            <a:extLst>
              <a:ext uri="{FF2B5EF4-FFF2-40B4-BE49-F238E27FC236}">
                <a16:creationId xmlns:a16="http://schemas.microsoft.com/office/drawing/2014/main" id="{3E6B01AC-10FE-BD8C-02BB-A642FE825809}"/>
              </a:ext>
            </a:extLst>
          </p:cNvPr>
          <p:cNvCxnSpPr>
            <a:cxnSpLocks/>
          </p:cNvCxnSpPr>
          <p:nvPr/>
        </p:nvCxnSpPr>
        <p:spPr>
          <a:xfrm flipH="1">
            <a:off x="1078394" y="3296155"/>
            <a:ext cx="24085" cy="160701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Rounded Corners 26">
            <a:extLst>
              <a:ext uri="{FF2B5EF4-FFF2-40B4-BE49-F238E27FC236}">
                <a16:creationId xmlns:a16="http://schemas.microsoft.com/office/drawing/2014/main" id="{4CD7DDF9-EF12-5220-FCFB-5D2C9D66D18E}"/>
              </a:ext>
            </a:extLst>
          </p:cNvPr>
          <p:cNvSpPr/>
          <p:nvPr/>
        </p:nvSpPr>
        <p:spPr>
          <a:xfrm>
            <a:off x="160695" y="4946500"/>
            <a:ext cx="1625690" cy="123948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a:extLst>
              <a:ext uri="{FF2B5EF4-FFF2-40B4-BE49-F238E27FC236}">
                <a16:creationId xmlns:a16="http://schemas.microsoft.com/office/drawing/2014/main" id="{5647C0F9-05B1-6748-E61F-15023FB46E10}"/>
              </a:ext>
            </a:extLst>
          </p:cNvPr>
          <p:cNvCxnSpPr>
            <a:cxnSpLocks/>
          </p:cNvCxnSpPr>
          <p:nvPr/>
        </p:nvCxnSpPr>
        <p:spPr>
          <a:xfrm flipH="1">
            <a:off x="2529923" y="3701847"/>
            <a:ext cx="26312" cy="1127628"/>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a:extLst>
              <a:ext uri="{FF2B5EF4-FFF2-40B4-BE49-F238E27FC236}">
                <a16:creationId xmlns:a16="http://schemas.microsoft.com/office/drawing/2014/main" id="{5D251734-638D-3238-7687-BB0DBBCCC0D0}"/>
              </a:ext>
            </a:extLst>
          </p:cNvPr>
          <p:cNvSpPr/>
          <p:nvPr/>
        </p:nvSpPr>
        <p:spPr>
          <a:xfrm>
            <a:off x="1830172" y="4915351"/>
            <a:ext cx="1626290" cy="1261636"/>
          </a:xfrm>
          <a:prstGeom prst="round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Arrow Connector 33">
            <a:extLst>
              <a:ext uri="{FF2B5EF4-FFF2-40B4-BE49-F238E27FC236}">
                <a16:creationId xmlns:a16="http://schemas.microsoft.com/office/drawing/2014/main" id="{895E0A2D-BF9C-A4D5-7E06-5E97C32F5582}"/>
              </a:ext>
            </a:extLst>
          </p:cNvPr>
          <p:cNvCxnSpPr>
            <a:cxnSpLocks/>
          </p:cNvCxnSpPr>
          <p:nvPr/>
        </p:nvCxnSpPr>
        <p:spPr>
          <a:xfrm flipH="1">
            <a:off x="4138016" y="3245034"/>
            <a:ext cx="18197" cy="15569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2D9E92FF-1150-0F57-F0A5-D90B71A9BC48}"/>
              </a:ext>
            </a:extLst>
          </p:cNvPr>
          <p:cNvSpPr/>
          <p:nvPr/>
        </p:nvSpPr>
        <p:spPr>
          <a:xfrm>
            <a:off x="3500249" y="4906356"/>
            <a:ext cx="1626290" cy="120480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2" name="Table 41">
            <a:extLst>
              <a:ext uri="{FF2B5EF4-FFF2-40B4-BE49-F238E27FC236}">
                <a16:creationId xmlns:a16="http://schemas.microsoft.com/office/drawing/2014/main" id="{297A0B57-E1CD-1AEA-19D8-E45D01743FB5}"/>
              </a:ext>
            </a:extLst>
          </p:cNvPr>
          <p:cNvGraphicFramePr>
            <a:graphicFrameLocks noGrp="1"/>
          </p:cNvGraphicFramePr>
          <p:nvPr/>
        </p:nvGraphicFramePr>
        <p:xfrm>
          <a:off x="7573711" y="5004847"/>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rgbClr val="C000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43" name="Table 42">
            <a:extLst>
              <a:ext uri="{FF2B5EF4-FFF2-40B4-BE49-F238E27FC236}">
                <a16:creationId xmlns:a16="http://schemas.microsoft.com/office/drawing/2014/main" id="{BCE25E32-5B6D-7108-FE87-F034B7EB6FDF}"/>
              </a:ext>
            </a:extLst>
          </p:cNvPr>
          <p:cNvGraphicFramePr>
            <a:graphicFrameLocks noGrp="1"/>
          </p:cNvGraphicFramePr>
          <p:nvPr/>
        </p:nvGraphicFramePr>
        <p:xfrm>
          <a:off x="10679597" y="5061245"/>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graphicFrame>
        <p:nvGraphicFramePr>
          <p:cNvPr id="54" name="Table 53">
            <a:extLst>
              <a:ext uri="{FF2B5EF4-FFF2-40B4-BE49-F238E27FC236}">
                <a16:creationId xmlns:a16="http://schemas.microsoft.com/office/drawing/2014/main" id="{9B6F4186-C1CC-4D68-4963-8662DF0ED476}"/>
              </a:ext>
            </a:extLst>
          </p:cNvPr>
          <p:cNvGraphicFramePr>
            <a:graphicFrameLocks noGrp="1"/>
          </p:cNvGraphicFramePr>
          <p:nvPr/>
        </p:nvGraphicFramePr>
        <p:xfrm>
          <a:off x="9054813" y="5034812"/>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dirty="0">
                          <a:solidFill>
                            <a:schemeClr val="accent2">
                              <a:lumMod val="75000"/>
                            </a:schemeClr>
                          </a:solidFill>
                        </a:rPr>
                        <a:t>OR</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1" name="Rectangle 60">
            <a:extLst>
              <a:ext uri="{FF2B5EF4-FFF2-40B4-BE49-F238E27FC236}">
                <a16:creationId xmlns:a16="http://schemas.microsoft.com/office/drawing/2014/main" id="{2DC03DB6-DC2B-1174-9E4A-475009C5EDF5}"/>
              </a:ext>
            </a:extLst>
          </p:cNvPr>
          <p:cNvSpPr/>
          <p:nvPr/>
        </p:nvSpPr>
        <p:spPr>
          <a:xfrm>
            <a:off x="8241171" y="6166317"/>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Age 15</a:t>
            </a:r>
          </a:p>
        </p:txBody>
      </p:sp>
      <p:graphicFrame>
        <p:nvGraphicFramePr>
          <p:cNvPr id="62" name="Table 61">
            <a:extLst>
              <a:ext uri="{FF2B5EF4-FFF2-40B4-BE49-F238E27FC236}">
                <a16:creationId xmlns:a16="http://schemas.microsoft.com/office/drawing/2014/main" id="{C5ACBE96-D5D8-E257-8E27-3C389E100F67}"/>
              </a:ext>
            </a:extLst>
          </p:cNvPr>
          <p:cNvGraphicFramePr>
            <a:graphicFrameLocks noGrp="1"/>
          </p:cNvGraphicFramePr>
          <p:nvPr>
            <p:extLst>
              <p:ext uri="{D42A27DB-BD31-4B8C-83A1-F6EECF244321}">
                <p14:modId xmlns:p14="http://schemas.microsoft.com/office/powerpoint/2010/main" val="1221772999"/>
              </p:ext>
            </p:extLst>
          </p:nvPr>
        </p:nvGraphicFramePr>
        <p:xfrm>
          <a:off x="6072718" y="4959854"/>
          <a:ext cx="1456826" cy="1036320"/>
        </p:xfrm>
        <a:graphic>
          <a:graphicData uri="http://schemas.openxmlformats.org/drawingml/2006/table">
            <a:tbl>
              <a:tblPr>
                <a:tableStyleId>{2D5ABB26-0587-4C30-8999-92F81FD0307C}</a:tableStyleId>
              </a:tblPr>
              <a:tblGrid>
                <a:gridCol w="1075508">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  </a:t>
                      </a:r>
                      <a:r>
                        <a:rPr lang="en-GB" sz="1100" b="1" dirty="0">
                          <a:solidFill>
                            <a:srgbClr val="9933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  </a:t>
                      </a:r>
                      <a:r>
                        <a:rPr lang="en-GB" sz="1100" b="1" dirty="0">
                          <a:solidFill>
                            <a:srgbClr val="993300"/>
                          </a:solidFill>
                        </a:rPr>
                        <a:t>AND</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7" name="Oval 6">
            <a:extLst>
              <a:ext uri="{FF2B5EF4-FFF2-40B4-BE49-F238E27FC236}">
                <a16:creationId xmlns:a16="http://schemas.microsoft.com/office/drawing/2014/main" id="{0A8B1251-C21A-A67A-ABC3-57C759251D2C}"/>
              </a:ext>
            </a:extLst>
          </p:cNvPr>
          <p:cNvSpPr/>
          <p:nvPr/>
        </p:nvSpPr>
        <p:spPr>
          <a:xfrm rot="182568">
            <a:off x="6079152" y="1427567"/>
            <a:ext cx="5870586" cy="203061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8" name="Oval 7">
            <a:extLst>
              <a:ext uri="{FF2B5EF4-FFF2-40B4-BE49-F238E27FC236}">
                <a16:creationId xmlns:a16="http://schemas.microsoft.com/office/drawing/2014/main" id="{292EF6AF-8E41-D4CC-C567-F47997111111}"/>
              </a:ext>
            </a:extLst>
          </p:cNvPr>
          <p:cNvSpPr/>
          <p:nvPr/>
        </p:nvSpPr>
        <p:spPr>
          <a:xfrm rot="21333599">
            <a:off x="7773026" y="1537008"/>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9" name="Oval 8">
            <a:extLst>
              <a:ext uri="{FF2B5EF4-FFF2-40B4-BE49-F238E27FC236}">
                <a16:creationId xmlns:a16="http://schemas.microsoft.com/office/drawing/2014/main" id="{AF36AC29-2C48-5AC4-C8DF-A9DEC336812E}"/>
              </a:ext>
            </a:extLst>
          </p:cNvPr>
          <p:cNvSpPr/>
          <p:nvPr/>
        </p:nvSpPr>
        <p:spPr>
          <a:xfrm rot="210789">
            <a:off x="8834968" y="2373634"/>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10" name="Oval 9">
            <a:extLst>
              <a:ext uri="{FF2B5EF4-FFF2-40B4-BE49-F238E27FC236}">
                <a16:creationId xmlns:a16="http://schemas.microsoft.com/office/drawing/2014/main" id="{E7C5CE96-75F1-675A-AB14-92E80CA471F0}"/>
              </a:ext>
            </a:extLst>
          </p:cNvPr>
          <p:cNvSpPr/>
          <p:nvPr/>
        </p:nvSpPr>
        <p:spPr>
          <a:xfrm rot="583254">
            <a:off x="10078833" y="1864805"/>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11" name="Oval 10">
            <a:extLst>
              <a:ext uri="{FF2B5EF4-FFF2-40B4-BE49-F238E27FC236}">
                <a16:creationId xmlns:a16="http://schemas.microsoft.com/office/drawing/2014/main" id="{6EEAD6A2-07DB-9C13-ABD1-50CCC13882C9}"/>
              </a:ext>
            </a:extLst>
          </p:cNvPr>
          <p:cNvSpPr/>
          <p:nvPr/>
        </p:nvSpPr>
        <p:spPr>
          <a:xfrm rot="308970">
            <a:off x="6179894" y="1898390"/>
            <a:ext cx="1705865" cy="954635"/>
          </a:xfrm>
          <a:prstGeom prst="ellipse">
            <a:avLst/>
          </a:prstGeom>
          <a:solidFill>
            <a:srgbClr val="99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cxnSp>
        <p:nvCxnSpPr>
          <p:cNvPr id="12" name="Straight Arrow Connector 11">
            <a:extLst>
              <a:ext uri="{FF2B5EF4-FFF2-40B4-BE49-F238E27FC236}">
                <a16:creationId xmlns:a16="http://schemas.microsoft.com/office/drawing/2014/main" id="{A4E844D4-1742-836B-6E16-26349B94A8A6}"/>
              </a:ext>
            </a:extLst>
          </p:cNvPr>
          <p:cNvCxnSpPr>
            <a:cxnSpLocks/>
          </p:cNvCxnSpPr>
          <p:nvPr/>
        </p:nvCxnSpPr>
        <p:spPr>
          <a:xfrm>
            <a:off x="10990089" y="2872503"/>
            <a:ext cx="18819" cy="18441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Rounded Corners 12">
            <a:extLst>
              <a:ext uri="{FF2B5EF4-FFF2-40B4-BE49-F238E27FC236}">
                <a16:creationId xmlns:a16="http://schemas.microsoft.com/office/drawing/2014/main" id="{9BC6D361-A271-6E4A-0BA8-D62992FA3724}"/>
              </a:ext>
            </a:extLst>
          </p:cNvPr>
          <p:cNvSpPr/>
          <p:nvPr/>
        </p:nvSpPr>
        <p:spPr>
          <a:xfrm>
            <a:off x="10592079" y="4985851"/>
            <a:ext cx="1464310" cy="117769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a:extLst>
              <a:ext uri="{FF2B5EF4-FFF2-40B4-BE49-F238E27FC236}">
                <a16:creationId xmlns:a16="http://schemas.microsoft.com/office/drawing/2014/main" id="{827EAAEB-6E3B-066D-D9B4-81E081793364}"/>
              </a:ext>
            </a:extLst>
          </p:cNvPr>
          <p:cNvCxnSpPr>
            <a:cxnSpLocks/>
          </p:cNvCxnSpPr>
          <p:nvPr/>
        </p:nvCxnSpPr>
        <p:spPr>
          <a:xfrm>
            <a:off x="9687988" y="3330312"/>
            <a:ext cx="0" cy="1386385"/>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4E84361C-72E2-7A35-5889-622F735A929E}"/>
              </a:ext>
            </a:extLst>
          </p:cNvPr>
          <p:cNvSpPr/>
          <p:nvPr/>
        </p:nvSpPr>
        <p:spPr>
          <a:xfrm>
            <a:off x="9097977" y="5019473"/>
            <a:ext cx="1370497" cy="1066997"/>
          </a:xfrm>
          <a:prstGeom prst="round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Arrow Connector 16">
            <a:extLst>
              <a:ext uri="{FF2B5EF4-FFF2-40B4-BE49-F238E27FC236}">
                <a16:creationId xmlns:a16="http://schemas.microsoft.com/office/drawing/2014/main" id="{24DCB25F-8A50-0FFC-ADB0-9509FC3F2F37}"/>
              </a:ext>
            </a:extLst>
          </p:cNvPr>
          <p:cNvCxnSpPr>
            <a:cxnSpLocks/>
            <a:stCxn id="8" idx="4"/>
          </p:cNvCxnSpPr>
          <p:nvPr/>
        </p:nvCxnSpPr>
        <p:spPr>
          <a:xfrm flipH="1">
            <a:off x="8200240" y="2490210"/>
            <a:ext cx="462671" cy="2311767"/>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C7D4D4C4-D00C-F9E7-1DAC-CB29512B2EBD}"/>
              </a:ext>
            </a:extLst>
          </p:cNvPr>
          <p:cNvSpPr/>
          <p:nvPr/>
        </p:nvSpPr>
        <p:spPr>
          <a:xfrm>
            <a:off x="7575135" y="4978110"/>
            <a:ext cx="1332072" cy="1094105"/>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Arrow Connector 19">
            <a:extLst>
              <a:ext uri="{FF2B5EF4-FFF2-40B4-BE49-F238E27FC236}">
                <a16:creationId xmlns:a16="http://schemas.microsoft.com/office/drawing/2014/main" id="{DC252321-8048-6C98-EF3F-99985DEF1A61}"/>
              </a:ext>
            </a:extLst>
          </p:cNvPr>
          <p:cNvCxnSpPr>
            <a:cxnSpLocks/>
          </p:cNvCxnSpPr>
          <p:nvPr/>
        </p:nvCxnSpPr>
        <p:spPr>
          <a:xfrm flipH="1">
            <a:off x="6687246" y="2856485"/>
            <a:ext cx="410582" cy="1956447"/>
          </a:xfrm>
          <a:prstGeom prst="straightConnector1">
            <a:avLst/>
          </a:prstGeom>
          <a:ln>
            <a:solidFill>
              <a:srgbClr val="993300"/>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Rounded Corners 20">
            <a:extLst>
              <a:ext uri="{FF2B5EF4-FFF2-40B4-BE49-F238E27FC236}">
                <a16:creationId xmlns:a16="http://schemas.microsoft.com/office/drawing/2014/main" id="{680E7B68-678E-655F-04D4-37E1B752854E}"/>
              </a:ext>
            </a:extLst>
          </p:cNvPr>
          <p:cNvSpPr/>
          <p:nvPr/>
        </p:nvSpPr>
        <p:spPr>
          <a:xfrm>
            <a:off x="6089987" y="4999116"/>
            <a:ext cx="1332072" cy="1094105"/>
          </a:xfrm>
          <a:prstGeom prst="roundRect">
            <a:avLst/>
          </a:prstGeom>
          <a:no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5207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lstStyle/>
          <a:p>
            <a:pPr algn="ctr"/>
            <a:r>
              <a:rPr lang="en-GB" dirty="0">
                <a:solidFill>
                  <a:schemeClr val="bg1"/>
                </a:solidFill>
              </a:rPr>
              <a:t>(2) Structural model across time</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51445" y="1343818"/>
            <a:ext cx="10515600" cy="4351338"/>
          </a:xfrm>
        </p:spPr>
        <p:txBody>
          <a:bodyPr/>
          <a:lstStyle/>
          <a:p>
            <a:endParaRPr lang="en-GB" dirty="0"/>
          </a:p>
        </p:txBody>
      </p:sp>
      <p:sp>
        <p:nvSpPr>
          <p:cNvPr id="6" name="Oval 5">
            <a:extLst>
              <a:ext uri="{FF2B5EF4-FFF2-40B4-BE49-F238E27FC236}">
                <a16:creationId xmlns:a16="http://schemas.microsoft.com/office/drawing/2014/main" id="{1392A426-5E6B-A1DC-5D9E-C420CC313E14}"/>
              </a:ext>
            </a:extLst>
          </p:cNvPr>
          <p:cNvSpPr/>
          <p:nvPr/>
        </p:nvSpPr>
        <p:spPr>
          <a:xfrm rot="182568">
            <a:off x="83774" y="3030312"/>
            <a:ext cx="5349611" cy="243568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FAFB9A23-6636-9DFE-358B-8A3746284195}"/>
              </a:ext>
            </a:extLst>
          </p:cNvPr>
          <p:cNvSpPr/>
          <p:nvPr/>
        </p:nvSpPr>
        <p:spPr>
          <a:xfrm rot="21333599">
            <a:off x="715109" y="3617465"/>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81010F53-A4F1-34C4-6B59-DB585676BBF8}"/>
              </a:ext>
            </a:extLst>
          </p:cNvPr>
          <p:cNvSpPr/>
          <p:nvPr/>
        </p:nvSpPr>
        <p:spPr>
          <a:xfrm rot="246329">
            <a:off x="3392471" y="3723381"/>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F03AA622-F8E0-4F6C-6EFC-7D897D29D975}"/>
              </a:ext>
            </a:extLst>
          </p:cNvPr>
          <p:cNvSpPr/>
          <p:nvPr/>
        </p:nvSpPr>
        <p:spPr>
          <a:xfrm rot="21333599">
            <a:off x="1862942" y="4494950"/>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26" name="Oval 25">
            <a:extLst>
              <a:ext uri="{FF2B5EF4-FFF2-40B4-BE49-F238E27FC236}">
                <a16:creationId xmlns:a16="http://schemas.microsoft.com/office/drawing/2014/main" id="{7A82B94A-419E-E098-68D0-E0275468259B}"/>
              </a:ext>
            </a:extLst>
          </p:cNvPr>
          <p:cNvSpPr/>
          <p:nvPr/>
        </p:nvSpPr>
        <p:spPr>
          <a:xfrm rot="182568">
            <a:off x="6130974" y="3477691"/>
            <a:ext cx="5870586" cy="2587624"/>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37" name="Oval 36">
            <a:extLst>
              <a:ext uri="{FF2B5EF4-FFF2-40B4-BE49-F238E27FC236}">
                <a16:creationId xmlns:a16="http://schemas.microsoft.com/office/drawing/2014/main" id="{B543B192-03A7-CC7A-031A-0A940C36F1FE}"/>
              </a:ext>
            </a:extLst>
          </p:cNvPr>
          <p:cNvSpPr/>
          <p:nvPr/>
        </p:nvSpPr>
        <p:spPr>
          <a:xfrm rot="21333599">
            <a:off x="7527437" y="4814243"/>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57" name="Oval 56">
            <a:extLst>
              <a:ext uri="{FF2B5EF4-FFF2-40B4-BE49-F238E27FC236}">
                <a16:creationId xmlns:a16="http://schemas.microsoft.com/office/drawing/2014/main" id="{1EBDA544-ADF7-C2E2-45EB-BF8A2C910AD8}"/>
              </a:ext>
            </a:extLst>
          </p:cNvPr>
          <p:cNvSpPr/>
          <p:nvPr/>
        </p:nvSpPr>
        <p:spPr>
          <a:xfrm rot="210789">
            <a:off x="8757703" y="3693023"/>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58" name="Oval 57">
            <a:extLst>
              <a:ext uri="{FF2B5EF4-FFF2-40B4-BE49-F238E27FC236}">
                <a16:creationId xmlns:a16="http://schemas.microsoft.com/office/drawing/2014/main" id="{BF9D20FB-652E-3AA8-6424-91034505752D}"/>
              </a:ext>
            </a:extLst>
          </p:cNvPr>
          <p:cNvSpPr/>
          <p:nvPr/>
        </p:nvSpPr>
        <p:spPr>
          <a:xfrm rot="583254">
            <a:off x="9647766" y="4713507"/>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59" name="Oval 58">
            <a:extLst>
              <a:ext uri="{FF2B5EF4-FFF2-40B4-BE49-F238E27FC236}">
                <a16:creationId xmlns:a16="http://schemas.microsoft.com/office/drawing/2014/main" id="{C1C5867E-DA27-F4DC-F0A5-DFBF14E54F2E}"/>
              </a:ext>
            </a:extLst>
          </p:cNvPr>
          <p:cNvSpPr/>
          <p:nvPr/>
        </p:nvSpPr>
        <p:spPr>
          <a:xfrm rot="308970">
            <a:off x="6386470" y="3953035"/>
            <a:ext cx="1705865" cy="954635"/>
          </a:xfrm>
          <a:prstGeom prst="ellipse">
            <a:avLst/>
          </a:prstGeom>
          <a:solidFill>
            <a:srgbClr val="99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sp>
        <p:nvSpPr>
          <p:cNvPr id="62" name="Rectangle 61">
            <a:extLst>
              <a:ext uri="{FF2B5EF4-FFF2-40B4-BE49-F238E27FC236}">
                <a16:creationId xmlns:a16="http://schemas.microsoft.com/office/drawing/2014/main" id="{83B4971F-4775-FC64-B5E0-DF96A7FAFD40}"/>
              </a:ext>
            </a:extLst>
          </p:cNvPr>
          <p:cNvSpPr/>
          <p:nvPr/>
        </p:nvSpPr>
        <p:spPr>
          <a:xfrm>
            <a:off x="2183754" y="624636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14</a:t>
            </a:r>
          </a:p>
        </p:txBody>
      </p:sp>
      <p:sp>
        <p:nvSpPr>
          <p:cNvPr id="65" name="Rectangle 64">
            <a:extLst>
              <a:ext uri="{FF2B5EF4-FFF2-40B4-BE49-F238E27FC236}">
                <a16:creationId xmlns:a16="http://schemas.microsoft.com/office/drawing/2014/main" id="{42659B3C-824B-64D2-BC5E-B9C744301F71}"/>
              </a:ext>
            </a:extLst>
          </p:cNvPr>
          <p:cNvSpPr/>
          <p:nvPr/>
        </p:nvSpPr>
        <p:spPr>
          <a:xfrm>
            <a:off x="8412262" y="636594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15</a:t>
            </a:r>
          </a:p>
        </p:txBody>
      </p:sp>
      <p:sp>
        <p:nvSpPr>
          <p:cNvPr id="4" name="Arrow: Right 3">
            <a:extLst>
              <a:ext uri="{FF2B5EF4-FFF2-40B4-BE49-F238E27FC236}">
                <a16:creationId xmlns:a16="http://schemas.microsoft.com/office/drawing/2014/main" id="{889C4A89-32B6-4470-F51E-F12AE30DAF42}"/>
              </a:ext>
            </a:extLst>
          </p:cNvPr>
          <p:cNvSpPr/>
          <p:nvPr/>
        </p:nvSpPr>
        <p:spPr>
          <a:xfrm rot="744934">
            <a:off x="5420819" y="4148148"/>
            <a:ext cx="716298" cy="667327"/>
          </a:xfrm>
          <a:prstGeom prst="rightArrow">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5907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D9A1E-CA7D-8FDD-FDEA-01D0AB958D70}"/>
              </a:ext>
            </a:extLst>
          </p:cNvPr>
          <p:cNvSpPr>
            <a:spLocks noGrp="1"/>
          </p:cNvSpPr>
          <p:nvPr>
            <p:ph type="title"/>
          </p:nvPr>
        </p:nvSpPr>
        <p:spPr>
          <a:xfrm>
            <a:off x="0" y="297890"/>
            <a:ext cx="12192000" cy="1325563"/>
          </a:xfrm>
          <a:solidFill>
            <a:srgbClr val="C00000"/>
          </a:solidFill>
        </p:spPr>
        <p:txBody>
          <a:bodyPr/>
          <a:lstStyle/>
          <a:p>
            <a:r>
              <a:rPr lang="en-GB" dirty="0">
                <a:solidFill>
                  <a:schemeClr val="bg1"/>
                </a:solidFill>
              </a:rPr>
              <a:t>	Outline </a:t>
            </a:r>
          </a:p>
        </p:txBody>
      </p:sp>
      <p:sp>
        <p:nvSpPr>
          <p:cNvPr id="3" name="Content Placeholder 2">
            <a:extLst>
              <a:ext uri="{FF2B5EF4-FFF2-40B4-BE49-F238E27FC236}">
                <a16:creationId xmlns:a16="http://schemas.microsoft.com/office/drawing/2014/main" id="{81B2EEA8-2FAE-5284-1C99-21DF7FA9AADD}"/>
              </a:ext>
            </a:extLst>
          </p:cNvPr>
          <p:cNvSpPr>
            <a:spLocks noGrp="1"/>
          </p:cNvSpPr>
          <p:nvPr>
            <p:ph idx="1"/>
          </p:nvPr>
        </p:nvSpPr>
        <p:spPr/>
        <p:txBody>
          <a:bodyPr/>
          <a:lstStyle/>
          <a:p>
            <a:r>
              <a:rPr lang="en-GB" dirty="0"/>
              <a:t>Example of a problem</a:t>
            </a:r>
          </a:p>
          <a:p>
            <a:r>
              <a:rPr lang="en-GB" dirty="0"/>
              <a:t>Purposes of Latent Transition Analysis (LTA)</a:t>
            </a:r>
          </a:p>
          <a:p>
            <a:r>
              <a:rPr lang="en-GB" dirty="0"/>
              <a:t>Person-centred approach to repeated/longitudinal measures:</a:t>
            </a:r>
          </a:p>
          <a:p>
            <a:pPr lvl="1"/>
            <a:r>
              <a:rPr lang="en-GB" dirty="0"/>
              <a:t>Measurement models</a:t>
            </a:r>
          </a:p>
          <a:p>
            <a:pPr lvl="1"/>
            <a:r>
              <a:rPr lang="en-GB" dirty="0"/>
              <a:t>Structural model</a:t>
            </a:r>
          </a:p>
          <a:p>
            <a:endParaRPr lang="en-GB" dirty="0"/>
          </a:p>
        </p:txBody>
      </p:sp>
    </p:spTree>
    <p:extLst>
      <p:ext uri="{BB962C8B-B14F-4D97-AF65-F5344CB8AC3E}">
        <p14:creationId xmlns:p14="http://schemas.microsoft.com/office/powerpoint/2010/main" val="2249221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lstStyle/>
          <a:p>
            <a:pPr algn="ctr"/>
            <a:r>
              <a:rPr lang="en-GB" dirty="0">
                <a:solidFill>
                  <a:schemeClr val="bg1"/>
                </a:solidFill>
              </a:rPr>
              <a:t>(2) Structural model across time</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51445" y="1343818"/>
            <a:ext cx="10515600" cy="4351338"/>
          </a:xfrm>
        </p:spPr>
        <p:txBody>
          <a:bodyPr/>
          <a:lstStyle/>
          <a:p>
            <a:r>
              <a:rPr lang="en-GB" dirty="0"/>
              <a:t>Continuity </a:t>
            </a:r>
          </a:p>
        </p:txBody>
      </p:sp>
      <p:sp>
        <p:nvSpPr>
          <p:cNvPr id="6" name="Oval 5">
            <a:extLst>
              <a:ext uri="{FF2B5EF4-FFF2-40B4-BE49-F238E27FC236}">
                <a16:creationId xmlns:a16="http://schemas.microsoft.com/office/drawing/2014/main" id="{1392A426-5E6B-A1DC-5D9E-C420CC313E14}"/>
              </a:ext>
            </a:extLst>
          </p:cNvPr>
          <p:cNvSpPr/>
          <p:nvPr/>
        </p:nvSpPr>
        <p:spPr>
          <a:xfrm rot="182568">
            <a:off x="83774" y="3030312"/>
            <a:ext cx="5349611" cy="243568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FAFB9A23-6636-9DFE-358B-8A3746284195}"/>
              </a:ext>
            </a:extLst>
          </p:cNvPr>
          <p:cNvSpPr/>
          <p:nvPr/>
        </p:nvSpPr>
        <p:spPr>
          <a:xfrm rot="21333599">
            <a:off x="715109" y="3617465"/>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81010F53-A4F1-34C4-6B59-DB585676BBF8}"/>
              </a:ext>
            </a:extLst>
          </p:cNvPr>
          <p:cNvSpPr/>
          <p:nvPr/>
        </p:nvSpPr>
        <p:spPr>
          <a:xfrm rot="246329">
            <a:off x="3392471" y="3723381"/>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F03AA622-F8E0-4F6C-6EFC-7D897D29D975}"/>
              </a:ext>
            </a:extLst>
          </p:cNvPr>
          <p:cNvSpPr/>
          <p:nvPr/>
        </p:nvSpPr>
        <p:spPr>
          <a:xfrm rot="21333599">
            <a:off x="1862942" y="4494950"/>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26" name="Oval 25">
            <a:extLst>
              <a:ext uri="{FF2B5EF4-FFF2-40B4-BE49-F238E27FC236}">
                <a16:creationId xmlns:a16="http://schemas.microsoft.com/office/drawing/2014/main" id="{7A82B94A-419E-E098-68D0-E0275468259B}"/>
              </a:ext>
            </a:extLst>
          </p:cNvPr>
          <p:cNvSpPr/>
          <p:nvPr/>
        </p:nvSpPr>
        <p:spPr>
          <a:xfrm rot="182568">
            <a:off x="6130974" y="3477691"/>
            <a:ext cx="5870586" cy="2587624"/>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37" name="Oval 36">
            <a:extLst>
              <a:ext uri="{FF2B5EF4-FFF2-40B4-BE49-F238E27FC236}">
                <a16:creationId xmlns:a16="http://schemas.microsoft.com/office/drawing/2014/main" id="{B543B192-03A7-CC7A-031A-0A940C36F1FE}"/>
              </a:ext>
            </a:extLst>
          </p:cNvPr>
          <p:cNvSpPr/>
          <p:nvPr/>
        </p:nvSpPr>
        <p:spPr>
          <a:xfrm rot="21333599">
            <a:off x="7527437" y="4814243"/>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57" name="Oval 56">
            <a:extLst>
              <a:ext uri="{FF2B5EF4-FFF2-40B4-BE49-F238E27FC236}">
                <a16:creationId xmlns:a16="http://schemas.microsoft.com/office/drawing/2014/main" id="{1EBDA544-ADF7-C2E2-45EB-BF8A2C910AD8}"/>
              </a:ext>
            </a:extLst>
          </p:cNvPr>
          <p:cNvSpPr/>
          <p:nvPr/>
        </p:nvSpPr>
        <p:spPr>
          <a:xfrm rot="210789">
            <a:off x="8757703" y="3693023"/>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58" name="Oval 57">
            <a:extLst>
              <a:ext uri="{FF2B5EF4-FFF2-40B4-BE49-F238E27FC236}">
                <a16:creationId xmlns:a16="http://schemas.microsoft.com/office/drawing/2014/main" id="{BF9D20FB-652E-3AA8-6424-91034505752D}"/>
              </a:ext>
            </a:extLst>
          </p:cNvPr>
          <p:cNvSpPr/>
          <p:nvPr/>
        </p:nvSpPr>
        <p:spPr>
          <a:xfrm rot="583254">
            <a:off x="9647766" y="4713507"/>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59" name="Oval 58">
            <a:extLst>
              <a:ext uri="{FF2B5EF4-FFF2-40B4-BE49-F238E27FC236}">
                <a16:creationId xmlns:a16="http://schemas.microsoft.com/office/drawing/2014/main" id="{C1C5867E-DA27-F4DC-F0A5-DFBF14E54F2E}"/>
              </a:ext>
            </a:extLst>
          </p:cNvPr>
          <p:cNvSpPr/>
          <p:nvPr/>
        </p:nvSpPr>
        <p:spPr>
          <a:xfrm rot="308970">
            <a:off x="6386470" y="3953035"/>
            <a:ext cx="1705865" cy="954635"/>
          </a:xfrm>
          <a:prstGeom prst="ellipse">
            <a:avLst/>
          </a:prstGeom>
          <a:solidFill>
            <a:srgbClr val="99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sp>
        <p:nvSpPr>
          <p:cNvPr id="62" name="Rectangle 61">
            <a:extLst>
              <a:ext uri="{FF2B5EF4-FFF2-40B4-BE49-F238E27FC236}">
                <a16:creationId xmlns:a16="http://schemas.microsoft.com/office/drawing/2014/main" id="{83B4971F-4775-FC64-B5E0-DF96A7FAFD40}"/>
              </a:ext>
            </a:extLst>
          </p:cNvPr>
          <p:cNvSpPr/>
          <p:nvPr/>
        </p:nvSpPr>
        <p:spPr>
          <a:xfrm>
            <a:off x="2183754" y="624636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14</a:t>
            </a:r>
          </a:p>
        </p:txBody>
      </p:sp>
      <p:sp>
        <p:nvSpPr>
          <p:cNvPr id="65" name="Rectangle 64">
            <a:extLst>
              <a:ext uri="{FF2B5EF4-FFF2-40B4-BE49-F238E27FC236}">
                <a16:creationId xmlns:a16="http://schemas.microsoft.com/office/drawing/2014/main" id="{42659B3C-824B-64D2-BC5E-B9C744301F71}"/>
              </a:ext>
            </a:extLst>
          </p:cNvPr>
          <p:cNvSpPr/>
          <p:nvPr/>
        </p:nvSpPr>
        <p:spPr>
          <a:xfrm>
            <a:off x="8412262" y="636594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15</a:t>
            </a:r>
          </a:p>
        </p:txBody>
      </p:sp>
      <p:sp>
        <p:nvSpPr>
          <p:cNvPr id="4" name="Arrow: Right 3">
            <a:extLst>
              <a:ext uri="{FF2B5EF4-FFF2-40B4-BE49-F238E27FC236}">
                <a16:creationId xmlns:a16="http://schemas.microsoft.com/office/drawing/2014/main" id="{889C4A89-32B6-4470-F51E-F12AE30DAF42}"/>
              </a:ext>
            </a:extLst>
          </p:cNvPr>
          <p:cNvSpPr/>
          <p:nvPr/>
        </p:nvSpPr>
        <p:spPr>
          <a:xfrm rot="744934">
            <a:off x="5420819" y="4148148"/>
            <a:ext cx="716298" cy="667327"/>
          </a:xfrm>
          <a:prstGeom prst="rightArrow">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nector: Curved 7">
            <a:extLst>
              <a:ext uri="{FF2B5EF4-FFF2-40B4-BE49-F238E27FC236}">
                <a16:creationId xmlns:a16="http://schemas.microsoft.com/office/drawing/2014/main" id="{95A4006A-47EB-9889-B3A0-9F49B2424B26}"/>
              </a:ext>
            </a:extLst>
          </p:cNvPr>
          <p:cNvCxnSpPr>
            <a:cxnSpLocks/>
            <a:stCxn id="23" idx="0"/>
            <a:endCxn id="58" idx="0"/>
          </p:cNvCxnSpPr>
          <p:nvPr/>
        </p:nvCxnSpPr>
        <p:spPr>
          <a:xfrm rot="16200000" flipH="1">
            <a:off x="7011706" y="1071373"/>
            <a:ext cx="995828" cy="6302327"/>
          </a:xfrm>
          <a:prstGeom prst="curvedConnector3">
            <a:avLst>
              <a:gd name="adj1" fmla="val -151955"/>
            </a:avLst>
          </a:prstGeom>
          <a:ln w="762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2199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lstStyle/>
          <a:p>
            <a:pPr algn="ctr"/>
            <a:r>
              <a:rPr lang="en-GB" dirty="0">
                <a:solidFill>
                  <a:schemeClr val="bg1"/>
                </a:solidFill>
              </a:rPr>
              <a:t>(2) Structural model across time</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51445" y="1343818"/>
            <a:ext cx="10515600" cy="4351338"/>
          </a:xfrm>
        </p:spPr>
        <p:txBody>
          <a:bodyPr/>
          <a:lstStyle/>
          <a:p>
            <a:r>
              <a:rPr lang="en-GB" dirty="0"/>
              <a:t>Continuity  vs. Discontinuity</a:t>
            </a:r>
          </a:p>
        </p:txBody>
      </p:sp>
      <p:sp>
        <p:nvSpPr>
          <p:cNvPr id="6" name="Oval 5">
            <a:extLst>
              <a:ext uri="{FF2B5EF4-FFF2-40B4-BE49-F238E27FC236}">
                <a16:creationId xmlns:a16="http://schemas.microsoft.com/office/drawing/2014/main" id="{1392A426-5E6B-A1DC-5D9E-C420CC313E14}"/>
              </a:ext>
            </a:extLst>
          </p:cNvPr>
          <p:cNvSpPr/>
          <p:nvPr/>
        </p:nvSpPr>
        <p:spPr>
          <a:xfrm rot="182568">
            <a:off x="83774" y="3030312"/>
            <a:ext cx="5349611" cy="243568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FAFB9A23-6636-9DFE-358B-8A3746284195}"/>
              </a:ext>
            </a:extLst>
          </p:cNvPr>
          <p:cNvSpPr/>
          <p:nvPr/>
        </p:nvSpPr>
        <p:spPr>
          <a:xfrm rot="21333599">
            <a:off x="715109" y="3617465"/>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81010F53-A4F1-34C4-6B59-DB585676BBF8}"/>
              </a:ext>
            </a:extLst>
          </p:cNvPr>
          <p:cNvSpPr/>
          <p:nvPr/>
        </p:nvSpPr>
        <p:spPr>
          <a:xfrm rot="246329">
            <a:off x="3392471" y="3723381"/>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F03AA622-F8E0-4F6C-6EFC-7D897D29D975}"/>
              </a:ext>
            </a:extLst>
          </p:cNvPr>
          <p:cNvSpPr/>
          <p:nvPr/>
        </p:nvSpPr>
        <p:spPr>
          <a:xfrm rot="21333599">
            <a:off x="1862942" y="4494950"/>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26" name="Oval 25">
            <a:extLst>
              <a:ext uri="{FF2B5EF4-FFF2-40B4-BE49-F238E27FC236}">
                <a16:creationId xmlns:a16="http://schemas.microsoft.com/office/drawing/2014/main" id="{7A82B94A-419E-E098-68D0-E0275468259B}"/>
              </a:ext>
            </a:extLst>
          </p:cNvPr>
          <p:cNvSpPr/>
          <p:nvPr/>
        </p:nvSpPr>
        <p:spPr>
          <a:xfrm rot="182568">
            <a:off x="6130974" y="3477691"/>
            <a:ext cx="5870586" cy="2587624"/>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37" name="Oval 36">
            <a:extLst>
              <a:ext uri="{FF2B5EF4-FFF2-40B4-BE49-F238E27FC236}">
                <a16:creationId xmlns:a16="http://schemas.microsoft.com/office/drawing/2014/main" id="{B543B192-03A7-CC7A-031A-0A940C36F1FE}"/>
              </a:ext>
            </a:extLst>
          </p:cNvPr>
          <p:cNvSpPr/>
          <p:nvPr/>
        </p:nvSpPr>
        <p:spPr>
          <a:xfrm rot="21333599">
            <a:off x="7527437" y="4814243"/>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57" name="Oval 56">
            <a:extLst>
              <a:ext uri="{FF2B5EF4-FFF2-40B4-BE49-F238E27FC236}">
                <a16:creationId xmlns:a16="http://schemas.microsoft.com/office/drawing/2014/main" id="{1EBDA544-ADF7-C2E2-45EB-BF8A2C910AD8}"/>
              </a:ext>
            </a:extLst>
          </p:cNvPr>
          <p:cNvSpPr/>
          <p:nvPr/>
        </p:nvSpPr>
        <p:spPr>
          <a:xfrm rot="210789">
            <a:off x="8757703" y="3693023"/>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58" name="Oval 57">
            <a:extLst>
              <a:ext uri="{FF2B5EF4-FFF2-40B4-BE49-F238E27FC236}">
                <a16:creationId xmlns:a16="http://schemas.microsoft.com/office/drawing/2014/main" id="{BF9D20FB-652E-3AA8-6424-91034505752D}"/>
              </a:ext>
            </a:extLst>
          </p:cNvPr>
          <p:cNvSpPr/>
          <p:nvPr/>
        </p:nvSpPr>
        <p:spPr>
          <a:xfrm rot="583254">
            <a:off x="9647766" y="4713507"/>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59" name="Oval 58">
            <a:extLst>
              <a:ext uri="{FF2B5EF4-FFF2-40B4-BE49-F238E27FC236}">
                <a16:creationId xmlns:a16="http://schemas.microsoft.com/office/drawing/2014/main" id="{C1C5867E-DA27-F4DC-F0A5-DFBF14E54F2E}"/>
              </a:ext>
            </a:extLst>
          </p:cNvPr>
          <p:cNvSpPr/>
          <p:nvPr/>
        </p:nvSpPr>
        <p:spPr>
          <a:xfrm rot="308970">
            <a:off x="6386470" y="3953035"/>
            <a:ext cx="1705865" cy="954635"/>
          </a:xfrm>
          <a:prstGeom prst="ellipse">
            <a:avLst/>
          </a:prstGeom>
          <a:solidFill>
            <a:srgbClr val="99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sp>
        <p:nvSpPr>
          <p:cNvPr id="62" name="Rectangle 61">
            <a:extLst>
              <a:ext uri="{FF2B5EF4-FFF2-40B4-BE49-F238E27FC236}">
                <a16:creationId xmlns:a16="http://schemas.microsoft.com/office/drawing/2014/main" id="{83B4971F-4775-FC64-B5E0-DF96A7FAFD40}"/>
              </a:ext>
            </a:extLst>
          </p:cNvPr>
          <p:cNvSpPr/>
          <p:nvPr/>
        </p:nvSpPr>
        <p:spPr>
          <a:xfrm>
            <a:off x="2183754" y="624636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14</a:t>
            </a:r>
          </a:p>
        </p:txBody>
      </p:sp>
      <p:sp>
        <p:nvSpPr>
          <p:cNvPr id="65" name="Rectangle 64">
            <a:extLst>
              <a:ext uri="{FF2B5EF4-FFF2-40B4-BE49-F238E27FC236}">
                <a16:creationId xmlns:a16="http://schemas.microsoft.com/office/drawing/2014/main" id="{42659B3C-824B-64D2-BC5E-B9C744301F71}"/>
              </a:ext>
            </a:extLst>
          </p:cNvPr>
          <p:cNvSpPr/>
          <p:nvPr/>
        </p:nvSpPr>
        <p:spPr>
          <a:xfrm>
            <a:off x="8412262" y="6365949"/>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15</a:t>
            </a:r>
          </a:p>
        </p:txBody>
      </p:sp>
      <p:sp>
        <p:nvSpPr>
          <p:cNvPr id="4" name="Arrow: Right 3">
            <a:extLst>
              <a:ext uri="{FF2B5EF4-FFF2-40B4-BE49-F238E27FC236}">
                <a16:creationId xmlns:a16="http://schemas.microsoft.com/office/drawing/2014/main" id="{889C4A89-32B6-4470-F51E-F12AE30DAF42}"/>
              </a:ext>
            </a:extLst>
          </p:cNvPr>
          <p:cNvSpPr/>
          <p:nvPr/>
        </p:nvSpPr>
        <p:spPr>
          <a:xfrm rot="744934">
            <a:off x="5420819" y="4148148"/>
            <a:ext cx="716298" cy="667327"/>
          </a:xfrm>
          <a:prstGeom prst="rightArrow">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nector: Curved 7">
            <a:extLst>
              <a:ext uri="{FF2B5EF4-FFF2-40B4-BE49-F238E27FC236}">
                <a16:creationId xmlns:a16="http://schemas.microsoft.com/office/drawing/2014/main" id="{95A4006A-47EB-9889-B3A0-9F49B2424B26}"/>
              </a:ext>
            </a:extLst>
          </p:cNvPr>
          <p:cNvCxnSpPr>
            <a:cxnSpLocks/>
            <a:stCxn id="23" idx="0"/>
            <a:endCxn id="58" idx="0"/>
          </p:cNvCxnSpPr>
          <p:nvPr/>
        </p:nvCxnSpPr>
        <p:spPr>
          <a:xfrm rot="16200000" flipH="1">
            <a:off x="7011706" y="1071373"/>
            <a:ext cx="995828" cy="6302327"/>
          </a:xfrm>
          <a:prstGeom prst="curvedConnector3">
            <a:avLst>
              <a:gd name="adj1" fmla="val -151955"/>
            </a:avLst>
          </a:prstGeom>
          <a:ln w="571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 name="Connector: Curved 4">
            <a:extLst>
              <a:ext uri="{FF2B5EF4-FFF2-40B4-BE49-F238E27FC236}">
                <a16:creationId xmlns:a16="http://schemas.microsoft.com/office/drawing/2014/main" id="{9B68ACB0-22A7-D978-7232-3BF8F654FA3E}"/>
              </a:ext>
            </a:extLst>
          </p:cNvPr>
          <p:cNvCxnSpPr>
            <a:cxnSpLocks/>
            <a:stCxn id="23" idx="7"/>
          </p:cNvCxnSpPr>
          <p:nvPr/>
        </p:nvCxnSpPr>
        <p:spPr>
          <a:xfrm rot="5400000" flipH="1" flipV="1">
            <a:off x="6941635" y="1860230"/>
            <a:ext cx="116384" cy="3989250"/>
          </a:xfrm>
          <a:prstGeom prst="curvedConnector4">
            <a:avLst>
              <a:gd name="adj1" fmla="val 447398"/>
              <a:gd name="adj2" fmla="val 96748"/>
            </a:avLst>
          </a:prstGeom>
          <a:ln w="571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0" name="Connector: Curved 9">
            <a:extLst>
              <a:ext uri="{FF2B5EF4-FFF2-40B4-BE49-F238E27FC236}">
                <a16:creationId xmlns:a16="http://schemas.microsoft.com/office/drawing/2014/main" id="{B00F4C87-128F-AB83-F18F-9D8B9589FF53}"/>
              </a:ext>
            </a:extLst>
          </p:cNvPr>
          <p:cNvCxnSpPr>
            <a:cxnSpLocks/>
            <a:endCxn id="37" idx="3"/>
          </p:cNvCxnSpPr>
          <p:nvPr/>
        </p:nvCxnSpPr>
        <p:spPr>
          <a:xfrm>
            <a:off x="4107694" y="4661823"/>
            <a:ext cx="3697500" cy="1012929"/>
          </a:xfrm>
          <a:prstGeom prst="curvedConnector4">
            <a:avLst>
              <a:gd name="adj1" fmla="val -812"/>
              <a:gd name="adj2" fmla="val 143882"/>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1" name="Connector: Curved 20">
            <a:extLst>
              <a:ext uri="{FF2B5EF4-FFF2-40B4-BE49-F238E27FC236}">
                <a16:creationId xmlns:a16="http://schemas.microsoft.com/office/drawing/2014/main" id="{4768B22E-6215-A525-385C-A630ADD0942D}"/>
              </a:ext>
            </a:extLst>
          </p:cNvPr>
          <p:cNvCxnSpPr>
            <a:cxnSpLocks/>
            <a:stCxn id="23" idx="4"/>
            <a:endCxn id="59" idx="4"/>
          </p:cNvCxnSpPr>
          <p:nvPr/>
        </p:nvCxnSpPr>
        <p:spPr>
          <a:xfrm rot="16200000" flipH="1">
            <a:off x="5634672" y="3343854"/>
            <a:ext cx="216433" cy="2907346"/>
          </a:xfrm>
          <a:prstGeom prst="curvedConnector3">
            <a:avLst>
              <a:gd name="adj1" fmla="val 329736"/>
            </a:avLst>
          </a:prstGeom>
          <a:ln w="2857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0465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lstStyle/>
          <a:p>
            <a:pPr algn="ctr"/>
            <a:r>
              <a:rPr lang="en-GB" dirty="0">
                <a:solidFill>
                  <a:schemeClr val="bg1"/>
                </a:solidFill>
              </a:rPr>
              <a:t>(2) Structural model across time</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22285" y="1380580"/>
            <a:ext cx="10515600" cy="4351338"/>
          </a:xfrm>
        </p:spPr>
        <p:txBody>
          <a:bodyPr>
            <a:normAutofit/>
          </a:bodyPr>
          <a:lstStyle/>
          <a:p>
            <a:pPr lvl="1">
              <a:tabLst>
                <a:tab pos="4394200" algn="l"/>
              </a:tabLst>
            </a:pPr>
            <a:r>
              <a:rPr lang="en-GB" sz="3600" dirty="0"/>
              <a:t>Covariates</a:t>
            </a:r>
          </a:p>
        </p:txBody>
      </p:sp>
      <p:sp>
        <p:nvSpPr>
          <p:cNvPr id="6" name="Oval 5">
            <a:extLst>
              <a:ext uri="{FF2B5EF4-FFF2-40B4-BE49-F238E27FC236}">
                <a16:creationId xmlns:a16="http://schemas.microsoft.com/office/drawing/2014/main" id="{1392A426-5E6B-A1DC-5D9E-C420CC313E14}"/>
              </a:ext>
            </a:extLst>
          </p:cNvPr>
          <p:cNvSpPr/>
          <p:nvPr/>
        </p:nvSpPr>
        <p:spPr>
          <a:xfrm rot="182568">
            <a:off x="60875" y="3383240"/>
            <a:ext cx="5349611" cy="243568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FAFB9A23-6636-9DFE-358B-8A3746284195}"/>
              </a:ext>
            </a:extLst>
          </p:cNvPr>
          <p:cNvSpPr/>
          <p:nvPr/>
        </p:nvSpPr>
        <p:spPr>
          <a:xfrm rot="21333599">
            <a:off x="692210" y="3970393"/>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81010F53-A4F1-34C4-6B59-DB585676BBF8}"/>
              </a:ext>
            </a:extLst>
          </p:cNvPr>
          <p:cNvSpPr/>
          <p:nvPr/>
        </p:nvSpPr>
        <p:spPr>
          <a:xfrm rot="246329">
            <a:off x="3369572" y="4076309"/>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F03AA622-F8E0-4F6C-6EFC-7D897D29D975}"/>
              </a:ext>
            </a:extLst>
          </p:cNvPr>
          <p:cNvSpPr/>
          <p:nvPr/>
        </p:nvSpPr>
        <p:spPr>
          <a:xfrm rot="21333599">
            <a:off x="1840043" y="4847878"/>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26" name="Oval 25">
            <a:extLst>
              <a:ext uri="{FF2B5EF4-FFF2-40B4-BE49-F238E27FC236}">
                <a16:creationId xmlns:a16="http://schemas.microsoft.com/office/drawing/2014/main" id="{7A82B94A-419E-E098-68D0-E0275468259B}"/>
              </a:ext>
            </a:extLst>
          </p:cNvPr>
          <p:cNvSpPr/>
          <p:nvPr/>
        </p:nvSpPr>
        <p:spPr>
          <a:xfrm rot="182568">
            <a:off x="6108075" y="3830619"/>
            <a:ext cx="5870586" cy="2587624"/>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37" name="Oval 36">
            <a:extLst>
              <a:ext uri="{FF2B5EF4-FFF2-40B4-BE49-F238E27FC236}">
                <a16:creationId xmlns:a16="http://schemas.microsoft.com/office/drawing/2014/main" id="{B543B192-03A7-CC7A-031A-0A940C36F1FE}"/>
              </a:ext>
            </a:extLst>
          </p:cNvPr>
          <p:cNvSpPr/>
          <p:nvPr/>
        </p:nvSpPr>
        <p:spPr>
          <a:xfrm rot="21333599">
            <a:off x="7504538" y="5167171"/>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57" name="Oval 56">
            <a:extLst>
              <a:ext uri="{FF2B5EF4-FFF2-40B4-BE49-F238E27FC236}">
                <a16:creationId xmlns:a16="http://schemas.microsoft.com/office/drawing/2014/main" id="{1EBDA544-ADF7-C2E2-45EB-BF8A2C910AD8}"/>
              </a:ext>
            </a:extLst>
          </p:cNvPr>
          <p:cNvSpPr/>
          <p:nvPr/>
        </p:nvSpPr>
        <p:spPr>
          <a:xfrm rot="210789">
            <a:off x="8734804" y="4045951"/>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58" name="Oval 57">
            <a:extLst>
              <a:ext uri="{FF2B5EF4-FFF2-40B4-BE49-F238E27FC236}">
                <a16:creationId xmlns:a16="http://schemas.microsoft.com/office/drawing/2014/main" id="{BF9D20FB-652E-3AA8-6424-91034505752D}"/>
              </a:ext>
            </a:extLst>
          </p:cNvPr>
          <p:cNvSpPr/>
          <p:nvPr/>
        </p:nvSpPr>
        <p:spPr>
          <a:xfrm rot="583254">
            <a:off x="9624867" y="5066435"/>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59" name="Oval 58">
            <a:extLst>
              <a:ext uri="{FF2B5EF4-FFF2-40B4-BE49-F238E27FC236}">
                <a16:creationId xmlns:a16="http://schemas.microsoft.com/office/drawing/2014/main" id="{C1C5867E-DA27-F4DC-F0A5-DFBF14E54F2E}"/>
              </a:ext>
            </a:extLst>
          </p:cNvPr>
          <p:cNvSpPr/>
          <p:nvPr/>
        </p:nvSpPr>
        <p:spPr>
          <a:xfrm rot="308970">
            <a:off x="6363571" y="4305963"/>
            <a:ext cx="1705865" cy="954635"/>
          </a:xfrm>
          <a:prstGeom prst="ellipse">
            <a:avLst/>
          </a:prstGeom>
          <a:solidFill>
            <a:srgbClr val="99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sp>
        <p:nvSpPr>
          <p:cNvPr id="62" name="Rectangle 61">
            <a:extLst>
              <a:ext uri="{FF2B5EF4-FFF2-40B4-BE49-F238E27FC236}">
                <a16:creationId xmlns:a16="http://schemas.microsoft.com/office/drawing/2014/main" id="{83B4971F-4775-FC64-B5E0-DF96A7FAFD40}"/>
              </a:ext>
            </a:extLst>
          </p:cNvPr>
          <p:cNvSpPr/>
          <p:nvPr/>
        </p:nvSpPr>
        <p:spPr>
          <a:xfrm>
            <a:off x="2120317" y="6219404"/>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14</a:t>
            </a:r>
          </a:p>
        </p:txBody>
      </p:sp>
      <p:sp>
        <p:nvSpPr>
          <p:cNvPr id="65" name="Rectangle 64">
            <a:extLst>
              <a:ext uri="{FF2B5EF4-FFF2-40B4-BE49-F238E27FC236}">
                <a16:creationId xmlns:a16="http://schemas.microsoft.com/office/drawing/2014/main" id="{42659B3C-824B-64D2-BC5E-B9C744301F71}"/>
              </a:ext>
            </a:extLst>
          </p:cNvPr>
          <p:cNvSpPr/>
          <p:nvPr/>
        </p:nvSpPr>
        <p:spPr>
          <a:xfrm>
            <a:off x="8333645" y="6346403"/>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15</a:t>
            </a:r>
          </a:p>
        </p:txBody>
      </p:sp>
      <p:sp>
        <p:nvSpPr>
          <p:cNvPr id="4" name="Arrow: Right 3">
            <a:extLst>
              <a:ext uri="{FF2B5EF4-FFF2-40B4-BE49-F238E27FC236}">
                <a16:creationId xmlns:a16="http://schemas.microsoft.com/office/drawing/2014/main" id="{889C4A89-32B6-4470-F51E-F12AE30DAF42}"/>
              </a:ext>
            </a:extLst>
          </p:cNvPr>
          <p:cNvSpPr/>
          <p:nvPr/>
        </p:nvSpPr>
        <p:spPr>
          <a:xfrm rot="744934">
            <a:off x="5397920" y="4501076"/>
            <a:ext cx="716298" cy="667327"/>
          </a:xfrm>
          <a:prstGeom prst="rightArrow">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7E5F750D-D613-41B0-29F6-06AB67B85B42}"/>
              </a:ext>
            </a:extLst>
          </p:cNvPr>
          <p:cNvSpPr/>
          <p:nvPr/>
        </p:nvSpPr>
        <p:spPr>
          <a:xfrm>
            <a:off x="122285" y="6095729"/>
            <a:ext cx="1209210" cy="652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Gender</a:t>
            </a:r>
          </a:p>
        </p:txBody>
      </p:sp>
      <p:cxnSp>
        <p:nvCxnSpPr>
          <p:cNvPr id="10" name="Straight Arrow Connector 9">
            <a:extLst>
              <a:ext uri="{FF2B5EF4-FFF2-40B4-BE49-F238E27FC236}">
                <a16:creationId xmlns:a16="http://schemas.microsoft.com/office/drawing/2014/main" id="{8F133AD7-E7F8-BAA6-8D64-089EFCC269E2}"/>
              </a:ext>
            </a:extLst>
          </p:cNvPr>
          <p:cNvCxnSpPr/>
          <p:nvPr/>
        </p:nvCxnSpPr>
        <p:spPr>
          <a:xfrm flipV="1">
            <a:off x="802407" y="5519282"/>
            <a:ext cx="288591" cy="48478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3FA896D-B78F-826C-4F98-CC98663FE0ED}"/>
              </a:ext>
            </a:extLst>
          </p:cNvPr>
          <p:cNvCxnSpPr>
            <a:cxnSpLocks/>
          </p:cNvCxnSpPr>
          <p:nvPr/>
        </p:nvCxnSpPr>
        <p:spPr>
          <a:xfrm flipV="1">
            <a:off x="1402789" y="5867111"/>
            <a:ext cx="5350074" cy="47539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936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18255"/>
            <a:ext cx="12192000" cy="1325563"/>
          </a:xfrm>
          <a:solidFill>
            <a:srgbClr val="C00000"/>
          </a:solidFill>
        </p:spPr>
        <p:txBody>
          <a:bodyPr/>
          <a:lstStyle/>
          <a:p>
            <a:pPr algn="ctr"/>
            <a:r>
              <a:rPr lang="en-GB" dirty="0">
                <a:solidFill>
                  <a:schemeClr val="bg1"/>
                </a:solidFill>
              </a:rPr>
              <a:t>(2) Structural model across time</a:t>
            </a:r>
          </a:p>
        </p:txBody>
      </p:sp>
      <p:sp>
        <p:nvSpPr>
          <p:cNvPr id="3" name="Content Placeholder 2">
            <a:extLst>
              <a:ext uri="{FF2B5EF4-FFF2-40B4-BE49-F238E27FC236}">
                <a16:creationId xmlns:a16="http://schemas.microsoft.com/office/drawing/2014/main" id="{02836D05-AB06-05CA-68CB-3B3BA3E0E834}"/>
              </a:ext>
            </a:extLst>
          </p:cNvPr>
          <p:cNvSpPr>
            <a:spLocks noGrp="1"/>
          </p:cNvSpPr>
          <p:nvPr>
            <p:ph idx="1"/>
          </p:nvPr>
        </p:nvSpPr>
        <p:spPr>
          <a:xfrm>
            <a:off x="122285" y="1380580"/>
            <a:ext cx="10515600" cy="4351338"/>
          </a:xfrm>
        </p:spPr>
        <p:txBody>
          <a:bodyPr>
            <a:normAutofit/>
          </a:bodyPr>
          <a:lstStyle/>
          <a:p>
            <a:pPr lvl="1">
              <a:tabLst>
                <a:tab pos="4394200" algn="l"/>
              </a:tabLst>
            </a:pPr>
            <a:r>
              <a:rPr lang="en-GB" sz="3600" dirty="0"/>
              <a:t>Covariates</a:t>
            </a:r>
          </a:p>
          <a:p>
            <a:pPr lvl="2">
              <a:tabLst>
                <a:tab pos="4394200" algn="l"/>
              </a:tabLst>
            </a:pPr>
            <a:r>
              <a:rPr lang="en-GB" sz="3200" dirty="0"/>
              <a:t>Moderation</a:t>
            </a:r>
          </a:p>
        </p:txBody>
      </p:sp>
      <p:sp>
        <p:nvSpPr>
          <p:cNvPr id="6" name="Oval 5">
            <a:extLst>
              <a:ext uri="{FF2B5EF4-FFF2-40B4-BE49-F238E27FC236}">
                <a16:creationId xmlns:a16="http://schemas.microsoft.com/office/drawing/2014/main" id="{1392A426-5E6B-A1DC-5D9E-C420CC313E14}"/>
              </a:ext>
            </a:extLst>
          </p:cNvPr>
          <p:cNvSpPr/>
          <p:nvPr/>
        </p:nvSpPr>
        <p:spPr>
          <a:xfrm rot="182568">
            <a:off x="60875" y="3383240"/>
            <a:ext cx="5349611" cy="243568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5" name="Oval 14">
            <a:extLst>
              <a:ext uri="{FF2B5EF4-FFF2-40B4-BE49-F238E27FC236}">
                <a16:creationId xmlns:a16="http://schemas.microsoft.com/office/drawing/2014/main" id="{FAFB9A23-6636-9DFE-358B-8A3746284195}"/>
              </a:ext>
            </a:extLst>
          </p:cNvPr>
          <p:cNvSpPr/>
          <p:nvPr/>
        </p:nvSpPr>
        <p:spPr>
          <a:xfrm rot="21333599">
            <a:off x="692210" y="3970393"/>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23" name="Oval 22">
            <a:extLst>
              <a:ext uri="{FF2B5EF4-FFF2-40B4-BE49-F238E27FC236}">
                <a16:creationId xmlns:a16="http://schemas.microsoft.com/office/drawing/2014/main" id="{81010F53-A4F1-34C4-6B59-DB585676BBF8}"/>
              </a:ext>
            </a:extLst>
          </p:cNvPr>
          <p:cNvSpPr/>
          <p:nvPr/>
        </p:nvSpPr>
        <p:spPr>
          <a:xfrm rot="246329">
            <a:off x="3369572" y="4076309"/>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5" name="Oval 24">
            <a:extLst>
              <a:ext uri="{FF2B5EF4-FFF2-40B4-BE49-F238E27FC236}">
                <a16:creationId xmlns:a16="http://schemas.microsoft.com/office/drawing/2014/main" id="{F03AA622-F8E0-4F6C-6EFC-7D897D29D975}"/>
              </a:ext>
            </a:extLst>
          </p:cNvPr>
          <p:cNvSpPr/>
          <p:nvPr/>
        </p:nvSpPr>
        <p:spPr>
          <a:xfrm rot="21333599">
            <a:off x="1840043" y="4847878"/>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26" name="Oval 25">
            <a:extLst>
              <a:ext uri="{FF2B5EF4-FFF2-40B4-BE49-F238E27FC236}">
                <a16:creationId xmlns:a16="http://schemas.microsoft.com/office/drawing/2014/main" id="{7A82B94A-419E-E098-68D0-E0275468259B}"/>
              </a:ext>
            </a:extLst>
          </p:cNvPr>
          <p:cNvSpPr/>
          <p:nvPr/>
        </p:nvSpPr>
        <p:spPr>
          <a:xfrm rot="182568">
            <a:off x="6108075" y="3830619"/>
            <a:ext cx="5870586" cy="2587624"/>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37" name="Oval 36">
            <a:extLst>
              <a:ext uri="{FF2B5EF4-FFF2-40B4-BE49-F238E27FC236}">
                <a16:creationId xmlns:a16="http://schemas.microsoft.com/office/drawing/2014/main" id="{B543B192-03A7-CC7A-031A-0A940C36F1FE}"/>
              </a:ext>
            </a:extLst>
          </p:cNvPr>
          <p:cNvSpPr/>
          <p:nvPr/>
        </p:nvSpPr>
        <p:spPr>
          <a:xfrm rot="21333599">
            <a:off x="7504538" y="5167171"/>
            <a:ext cx="1705865" cy="95463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Users</a:t>
            </a:r>
          </a:p>
        </p:txBody>
      </p:sp>
      <p:sp>
        <p:nvSpPr>
          <p:cNvPr id="57" name="Oval 56">
            <a:extLst>
              <a:ext uri="{FF2B5EF4-FFF2-40B4-BE49-F238E27FC236}">
                <a16:creationId xmlns:a16="http://schemas.microsoft.com/office/drawing/2014/main" id="{1EBDA544-ADF7-C2E2-45EB-BF8A2C910AD8}"/>
              </a:ext>
            </a:extLst>
          </p:cNvPr>
          <p:cNvSpPr/>
          <p:nvPr/>
        </p:nvSpPr>
        <p:spPr>
          <a:xfrm rot="210789">
            <a:off x="8734804" y="4045951"/>
            <a:ext cx="1705865" cy="95463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Experimenters</a:t>
            </a:r>
          </a:p>
        </p:txBody>
      </p:sp>
      <p:sp>
        <p:nvSpPr>
          <p:cNvPr id="58" name="Oval 57">
            <a:extLst>
              <a:ext uri="{FF2B5EF4-FFF2-40B4-BE49-F238E27FC236}">
                <a16:creationId xmlns:a16="http://schemas.microsoft.com/office/drawing/2014/main" id="{BF9D20FB-652E-3AA8-6424-91034505752D}"/>
              </a:ext>
            </a:extLst>
          </p:cNvPr>
          <p:cNvSpPr/>
          <p:nvPr/>
        </p:nvSpPr>
        <p:spPr>
          <a:xfrm rot="583254">
            <a:off x="9624867" y="5066435"/>
            <a:ext cx="1862730" cy="967171"/>
          </a:xfrm>
          <a:prstGeom prst="ellipse">
            <a:avLst/>
          </a:prstGeom>
          <a:solidFill>
            <a:schemeClr val="tx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59" name="Oval 58">
            <a:extLst>
              <a:ext uri="{FF2B5EF4-FFF2-40B4-BE49-F238E27FC236}">
                <a16:creationId xmlns:a16="http://schemas.microsoft.com/office/drawing/2014/main" id="{C1C5867E-DA27-F4DC-F0A5-DFBF14E54F2E}"/>
              </a:ext>
            </a:extLst>
          </p:cNvPr>
          <p:cNvSpPr/>
          <p:nvPr/>
        </p:nvSpPr>
        <p:spPr>
          <a:xfrm rot="308970">
            <a:off x="6363571" y="4305963"/>
            <a:ext cx="1705865" cy="954635"/>
          </a:xfrm>
          <a:prstGeom prst="ellipse">
            <a:avLst/>
          </a:prstGeom>
          <a:solidFill>
            <a:srgbClr val="99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sp>
        <p:nvSpPr>
          <p:cNvPr id="62" name="Rectangle 61">
            <a:extLst>
              <a:ext uri="{FF2B5EF4-FFF2-40B4-BE49-F238E27FC236}">
                <a16:creationId xmlns:a16="http://schemas.microsoft.com/office/drawing/2014/main" id="{83B4971F-4775-FC64-B5E0-DF96A7FAFD40}"/>
              </a:ext>
            </a:extLst>
          </p:cNvPr>
          <p:cNvSpPr/>
          <p:nvPr/>
        </p:nvSpPr>
        <p:spPr>
          <a:xfrm>
            <a:off x="2120317" y="6219404"/>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14</a:t>
            </a:r>
          </a:p>
        </p:txBody>
      </p:sp>
      <p:sp>
        <p:nvSpPr>
          <p:cNvPr id="65" name="Rectangle 64">
            <a:extLst>
              <a:ext uri="{FF2B5EF4-FFF2-40B4-BE49-F238E27FC236}">
                <a16:creationId xmlns:a16="http://schemas.microsoft.com/office/drawing/2014/main" id="{42659B3C-824B-64D2-BC5E-B9C744301F71}"/>
              </a:ext>
            </a:extLst>
          </p:cNvPr>
          <p:cNvSpPr/>
          <p:nvPr/>
        </p:nvSpPr>
        <p:spPr>
          <a:xfrm>
            <a:off x="8333645" y="6346403"/>
            <a:ext cx="1419445" cy="652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Age 15</a:t>
            </a:r>
          </a:p>
        </p:txBody>
      </p:sp>
      <p:sp>
        <p:nvSpPr>
          <p:cNvPr id="4" name="Arrow: Right 3">
            <a:extLst>
              <a:ext uri="{FF2B5EF4-FFF2-40B4-BE49-F238E27FC236}">
                <a16:creationId xmlns:a16="http://schemas.microsoft.com/office/drawing/2014/main" id="{889C4A89-32B6-4470-F51E-F12AE30DAF42}"/>
              </a:ext>
            </a:extLst>
          </p:cNvPr>
          <p:cNvSpPr/>
          <p:nvPr/>
        </p:nvSpPr>
        <p:spPr>
          <a:xfrm rot="744934">
            <a:off x="5397920" y="4501076"/>
            <a:ext cx="716298" cy="667327"/>
          </a:xfrm>
          <a:prstGeom prst="rightArrow">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7E5F750D-D613-41B0-29F6-06AB67B85B42}"/>
              </a:ext>
            </a:extLst>
          </p:cNvPr>
          <p:cNvSpPr/>
          <p:nvPr/>
        </p:nvSpPr>
        <p:spPr>
          <a:xfrm>
            <a:off x="122285" y="6095729"/>
            <a:ext cx="1209210" cy="652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Gender</a:t>
            </a:r>
          </a:p>
        </p:txBody>
      </p:sp>
      <p:cxnSp>
        <p:nvCxnSpPr>
          <p:cNvPr id="10" name="Straight Arrow Connector 9">
            <a:extLst>
              <a:ext uri="{FF2B5EF4-FFF2-40B4-BE49-F238E27FC236}">
                <a16:creationId xmlns:a16="http://schemas.microsoft.com/office/drawing/2014/main" id="{8F133AD7-E7F8-BAA6-8D64-089EFCC269E2}"/>
              </a:ext>
            </a:extLst>
          </p:cNvPr>
          <p:cNvCxnSpPr/>
          <p:nvPr/>
        </p:nvCxnSpPr>
        <p:spPr>
          <a:xfrm flipV="1">
            <a:off x="802407" y="5519282"/>
            <a:ext cx="288591" cy="48478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3FA896D-B78F-826C-4F98-CC98663FE0ED}"/>
              </a:ext>
            </a:extLst>
          </p:cNvPr>
          <p:cNvCxnSpPr>
            <a:cxnSpLocks/>
          </p:cNvCxnSpPr>
          <p:nvPr/>
        </p:nvCxnSpPr>
        <p:spPr>
          <a:xfrm flipV="1">
            <a:off x="1402789" y="5867111"/>
            <a:ext cx="5350074" cy="47539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056D4454-0DD8-1B76-6A36-C13C1328C9DB}"/>
              </a:ext>
            </a:extLst>
          </p:cNvPr>
          <p:cNvCxnSpPr>
            <a:cxnSpLocks/>
          </p:cNvCxnSpPr>
          <p:nvPr/>
        </p:nvCxnSpPr>
        <p:spPr>
          <a:xfrm flipV="1">
            <a:off x="1213283" y="5081292"/>
            <a:ext cx="4166802" cy="1138112"/>
          </a:xfrm>
          <a:prstGeom prst="straightConnector1">
            <a:avLst/>
          </a:prstGeom>
          <a:ln w="76200">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668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Summary: Latent Transition Analysis (LTA)</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171451" y="1743006"/>
            <a:ext cx="7353300" cy="490544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600" b="1" dirty="0"/>
              <a:t>Measurement models </a:t>
            </a:r>
            <a:r>
              <a:rPr lang="en-GB" sz="3600" dirty="0"/>
              <a:t>applied to different measurement occasions:</a:t>
            </a:r>
          </a:p>
          <a:p>
            <a:pPr lvl="1"/>
            <a:r>
              <a:rPr lang="en-GB" sz="3200" dirty="0"/>
              <a:t>Person centred-approach</a:t>
            </a:r>
          </a:p>
          <a:p>
            <a:pPr lvl="1"/>
            <a:r>
              <a:rPr lang="en-GB" sz="3200" dirty="0"/>
              <a:t>A mixture of individuals with different propensities for behaviour patterns</a:t>
            </a:r>
          </a:p>
          <a:p>
            <a:pPr lvl="1"/>
            <a:r>
              <a:rPr lang="en-GB" sz="3200" dirty="0"/>
              <a:t>Different classes may emerge across time</a:t>
            </a:r>
          </a:p>
          <a:p>
            <a:r>
              <a:rPr lang="en-GB" sz="3600" dirty="0"/>
              <a:t> </a:t>
            </a:r>
            <a:r>
              <a:rPr lang="en-GB" sz="3600" b="1" dirty="0"/>
              <a:t>Structural model </a:t>
            </a:r>
            <a:r>
              <a:rPr lang="en-GB" sz="3600" dirty="0"/>
              <a:t>applied </a:t>
            </a:r>
            <a:r>
              <a:rPr lang="en-GB" sz="3600" i="1" dirty="0"/>
              <a:t>across</a:t>
            </a:r>
            <a:r>
              <a:rPr lang="en-GB" sz="3600" dirty="0"/>
              <a:t> measurement occasions</a:t>
            </a:r>
          </a:p>
          <a:p>
            <a:pPr lvl="1"/>
            <a:r>
              <a:rPr lang="en-GB" sz="3200" dirty="0"/>
              <a:t>Continuity vs. Discontinuity</a:t>
            </a:r>
          </a:p>
          <a:p>
            <a:pPr lvl="1"/>
            <a:r>
              <a:rPr lang="en-GB" sz="3200" dirty="0"/>
              <a:t>Stage-like development</a:t>
            </a:r>
          </a:p>
          <a:p>
            <a:pPr lvl="1"/>
            <a:endParaRPr lang="en-GB" dirty="0"/>
          </a:p>
        </p:txBody>
      </p:sp>
    </p:spTree>
    <p:extLst>
      <p:ext uri="{BB962C8B-B14F-4D97-AF65-F5344CB8AC3E}">
        <p14:creationId xmlns:p14="http://schemas.microsoft.com/office/powerpoint/2010/main" val="4082371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US" sz="2400" dirty="0">
                <a:solidFill>
                  <a:schemeClr val="bg1"/>
                </a:solidFill>
              </a:rPr>
              <a:t>www.ncrm.ac.uk</a:t>
            </a:r>
          </a:p>
        </p:txBody>
      </p:sp>
    </p:spTree>
    <p:extLst>
      <p:ext uri="{BB962C8B-B14F-4D97-AF65-F5344CB8AC3E}">
        <p14:creationId xmlns:p14="http://schemas.microsoft.com/office/powerpoint/2010/main" val="297920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Man with solid fill">
            <a:extLst>
              <a:ext uri="{FF2B5EF4-FFF2-40B4-BE49-F238E27FC236}">
                <a16:creationId xmlns:a16="http://schemas.microsoft.com/office/drawing/2014/main" id="{139F7A7C-2A0C-C468-7B9B-86BE004C2D5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3752" y="1198647"/>
            <a:ext cx="542523" cy="542523"/>
          </a:xfrm>
        </p:spPr>
      </p:pic>
      <p:graphicFrame>
        <p:nvGraphicFramePr>
          <p:cNvPr id="5" name="Table 4">
            <a:extLst>
              <a:ext uri="{FF2B5EF4-FFF2-40B4-BE49-F238E27FC236}">
                <a16:creationId xmlns:a16="http://schemas.microsoft.com/office/drawing/2014/main" id="{8A185FEA-E20C-7A7D-2274-36C2B923D85D}"/>
              </a:ext>
            </a:extLst>
          </p:cNvPr>
          <p:cNvGraphicFramePr>
            <a:graphicFrameLocks noGrp="1"/>
          </p:cNvGraphicFramePr>
          <p:nvPr/>
        </p:nvGraphicFramePr>
        <p:xfrm>
          <a:off x="3052041" y="8965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 name="TextBox 5">
            <a:extLst>
              <a:ext uri="{FF2B5EF4-FFF2-40B4-BE49-F238E27FC236}">
                <a16:creationId xmlns:a16="http://schemas.microsoft.com/office/drawing/2014/main" id="{4C308DE8-14DE-B00C-A74E-72C8D1CD6B7F}"/>
              </a:ext>
            </a:extLst>
          </p:cNvPr>
          <p:cNvSpPr txBox="1"/>
          <p:nvPr/>
        </p:nvSpPr>
        <p:spPr>
          <a:xfrm>
            <a:off x="1896703" y="268226"/>
            <a:ext cx="1387175" cy="369332"/>
          </a:xfrm>
          <a:prstGeom prst="rect">
            <a:avLst/>
          </a:prstGeom>
          <a:noFill/>
        </p:spPr>
        <p:txBody>
          <a:bodyPr wrap="none" rtlCol="0">
            <a:spAutoFit/>
          </a:bodyPr>
          <a:lstStyle/>
          <a:p>
            <a:r>
              <a:rPr lang="en-GB" b="1" dirty="0"/>
              <a:t>Age 14 Years</a:t>
            </a:r>
          </a:p>
        </p:txBody>
      </p:sp>
      <p:pic>
        <p:nvPicPr>
          <p:cNvPr id="7" name="Graphic 6" descr="Woman with solid fill">
            <a:extLst>
              <a:ext uri="{FF2B5EF4-FFF2-40B4-BE49-F238E27FC236}">
                <a16:creationId xmlns:a16="http://schemas.microsoft.com/office/drawing/2014/main" id="{86D60F54-6010-DE2F-BDB7-F2DC6DC75C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5996" y="2350785"/>
            <a:ext cx="542523" cy="542523"/>
          </a:xfrm>
          <a:prstGeom prst="rect">
            <a:avLst/>
          </a:prstGeom>
        </p:spPr>
      </p:pic>
      <p:graphicFrame>
        <p:nvGraphicFramePr>
          <p:cNvPr id="8" name="Table 7">
            <a:extLst>
              <a:ext uri="{FF2B5EF4-FFF2-40B4-BE49-F238E27FC236}">
                <a16:creationId xmlns:a16="http://schemas.microsoft.com/office/drawing/2014/main" id="{4B785912-B76C-4AD8-E079-B00D2326D5D3}"/>
              </a:ext>
            </a:extLst>
          </p:cNvPr>
          <p:cNvGraphicFramePr>
            <a:graphicFrameLocks noGrp="1"/>
          </p:cNvGraphicFramePr>
          <p:nvPr/>
        </p:nvGraphicFramePr>
        <p:xfrm>
          <a:off x="1168290" y="2119084"/>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9" name="Content Placeholder 4" descr="Man with solid fill">
            <a:extLst>
              <a:ext uri="{FF2B5EF4-FFF2-40B4-BE49-F238E27FC236}">
                <a16:creationId xmlns:a16="http://schemas.microsoft.com/office/drawing/2014/main" id="{934585BE-AC98-2DBE-8009-7EAE6EED80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41355" y="2496874"/>
            <a:ext cx="542523" cy="542523"/>
          </a:xfrm>
          <a:prstGeom prst="rect">
            <a:avLst/>
          </a:prstGeom>
        </p:spPr>
      </p:pic>
      <p:graphicFrame>
        <p:nvGraphicFramePr>
          <p:cNvPr id="11" name="Table 10">
            <a:extLst>
              <a:ext uri="{FF2B5EF4-FFF2-40B4-BE49-F238E27FC236}">
                <a16:creationId xmlns:a16="http://schemas.microsoft.com/office/drawing/2014/main" id="{3996A558-C4A8-5213-E8C2-6C6DE4354141}"/>
              </a:ext>
            </a:extLst>
          </p:cNvPr>
          <p:cNvGraphicFramePr>
            <a:graphicFrameLocks noGrp="1"/>
          </p:cNvGraphicFramePr>
          <p:nvPr/>
        </p:nvGraphicFramePr>
        <p:xfrm>
          <a:off x="3337672" y="216795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2" name="Graphic 11" descr="Woman with solid fill">
            <a:extLst>
              <a:ext uri="{FF2B5EF4-FFF2-40B4-BE49-F238E27FC236}">
                <a16:creationId xmlns:a16="http://schemas.microsoft.com/office/drawing/2014/main" id="{FC8316AD-9B80-BCCD-9337-6CC6634FDB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2224" y="1082135"/>
            <a:ext cx="542523" cy="542523"/>
          </a:xfrm>
          <a:prstGeom prst="rect">
            <a:avLst/>
          </a:prstGeom>
        </p:spPr>
      </p:pic>
      <p:graphicFrame>
        <p:nvGraphicFramePr>
          <p:cNvPr id="13" name="Table 12">
            <a:extLst>
              <a:ext uri="{FF2B5EF4-FFF2-40B4-BE49-F238E27FC236}">
                <a16:creationId xmlns:a16="http://schemas.microsoft.com/office/drawing/2014/main" id="{CD4C5B20-8483-4620-4F71-931A51DBD506}"/>
              </a:ext>
            </a:extLst>
          </p:cNvPr>
          <p:cNvGraphicFramePr>
            <a:graphicFrameLocks noGrp="1"/>
          </p:cNvGraphicFramePr>
          <p:nvPr/>
        </p:nvGraphicFramePr>
        <p:xfrm>
          <a:off x="1018519"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4" name="Graphic 13" descr="Woman with solid fill">
            <a:extLst>
              <a:ext uri="{FF2B5EF4-FFF2-40B4-BE49-F238E27FC236}">
                <a16:creationId xmlns:a16="http://schemas.microsoft.com/office/drawing/2014/main" id="{4B3F7D89-CACC-504C-4623-B8BD89CB7FB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74773" y="5301557"/>
            <a:ext cx="542523" cy="542523"/>
          </a:xfrm>
          <a:prstGeom prst="rect">
            <a:avLst/>
          </a:prstGeom>
        </p:spPr>
      </p:pic>
      <p:graphicFrame>
        <p:nvGraphicFramePr>
          <p:cNvPr id="15" name="Table 14">
            <a:extLst>
              <a:ext uri="{FF2B5EF4-FFF2-40B4-BE49-F238E27FC236}">
                <a16:creationId xmlns:a16="http://schemas.microsoft.com/office/drawing/2014/main" id="{0FE2C036-75C2-9215-889C-D9DBF395ACB4}"/>
              </a:ext>
            </a:extLst>
          </p:cNvPr>
          <p:cNvGraphicFramePr>
            <a:graphicFrameLocks noGrp="1"/>
          </p:cNvGraphicFramePr>
          <p:nvPr/>
        </p:nvGraphicFramePr>
        <p:xfrm>
          <a:off x="3217296" y="50546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6" name="Content Placeholder 4" descr="Man with solid fill">
            <a:extLst>
              <a:ext uri="{FF2B5EF4-FFF2-40B4-BE49-F238E27FC236}">
                <a16:creationId xmlns:a16="http://schemas.microsoft.com/office/drawing/2014/main" id="{BD6A1EF5-4065-D7F9-71A9-A15C94C365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18" y="5883157"/>
            <a:ext cx="542523" cy="542523"/>
          </a:xfrm>
          <a:prstGeom prst="rect">
            <a:avLst/>
          </a:prstGeom>
        </p:spPr>
      </p:pic>
      <p:graphicFrame>
        <p:nvGraphicFramePr>
          <p:cNvPr id="17" name="Table 16">
            <a:extLst>
              <a:ext uri="{FF2B5EF4-FFF2-40B4-BE49-F238E27FC236}">
                <a16:creationId xmlns:a16="http://schemas.microsoft.com/office/drawing/2014/main" id="{27FCD2CE-D3C2-89DC-A292-7D8789442CC1}"/>
              </a:ext>
            </a:extLst>
          </p:cNvPr>
          <p:cNvGraphicFramePr>
            <a:graphicFrameLocks noGrp="1"/>
          </p:cNvGraphicFramePr>
          <p:nvPr/>
        </p:nvGraphicFramePr>
        <p:xfrm>
          <a:off x="869593" y="56362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8" name="Content Placeholder 4" descr="Man with solid fill">
            <a:extLst>
              <a:ext uri="{FF2B5EF4-FFF2-40B4-BE49-F238E27FC236}">
                <a16:creationId xmlns:a16="http://schemas.microsoft.com/office/drawing/2014/main" id="{E400C6BF-C216-2836-DC66-0B446BDA75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40525" y="3612685"/>
            <a:ext cx="542523" cy="542523"/>
          </a:xfrm>
          <a:prstGeom prst="rect">
            <a:avLst/>
          </a:prstGeom>
        </p:spPr>
      </p:pic>
      <p:graphicFrame>
        <p:nvGraphicFramePr>
          <p:cNvPr id="19" name="Table 18">
            <a:extLst>
              <a:ext uri="{FF2B5EF4-FFF2-40B4-BE49-F238E27FC236}">
                <a16:creationId xmlns:a16="http://schemas.microsoft.com/office/drawing/2014/main" id="{B41B329E-A6B8-5A8E-838D-13C922CE245E}"/>
              </a:ext>
            </a:extLst>
          </p:cNvPr>
          <p:cNvGraphicFramePr>
            <a:graphicFrameLocks noGrp="1"/>
          </p:cNvGraphicFramePr>
          <p:nvPr/>
        </p:nvGraphicFramePr>
        <p:xfrm>
          <a:off x="2590290" y="343618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20" name="Graphic 19" descr="Woman with solid fill">
            <a:extLst>
              <a:ext uri="{FF2B5EF4-FFF2-40B4-BE49-F238E27FC236}">
                <a16:creationId xmlns:a16="http://schemas.microsoft.com/office/drawing/2014/main" id="{68BA4F2E-E972-E05A-BA3B-7825397F1CD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86" y="3481891"/>
            <a:ext cx="542523" cy="542523"/>
          </a:xfrm>
          <a:prstGeom prst="rect">
            <a:avLst/>
          </a:prstGeom>
        </p:spPr>
      </p:pic>
      <p:graphicFrame>
        <p:nvGraphicFramePr>
          <p:cNvPr id="21" name="Table 20">
            <a:extLst>
              <a:ext uri="{FF2B5EF4-FFF2-40B4-BE49-F238E27FC236}">
                <a16:creationId xmlns:a16="http://schemas.microsoft.com/office/drawing/2014/main" id="{5205C610-FAA9-EE6B-1B78-AD71667BFB11}"/>
              </a:ext>
            </a:extLst>
          </p:cNvPr>
          <p:cNvGraphicFramePr>
            <a:graphicFrameLocks noGrp="1"/>
          </p:cNvGraphicFramePr>
          <p:nvPr/>
        </p:nvGraphicFramePr>
        <p:xfrm>
          <a:off x="525138" y="32763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2" name="TextBox 21">
            <a:extLst>
              <a:ext uri="{FF2B5EF4-FFF2-40B4-BE49-F238E27FC236}">
                <a16:creationId xmlns:a16="http://schemas.microsoft.com/office/drawing/2014/main" id="{446B3D12-63BC-C9E8-85B0-196E48456928}"/>
              </a:ext>
            </a:extLst>
          </p:cNvPr>
          <p:cNvSpPr txBox="1"/>
          <p:nvPr/>
        </p:nvSpPr>
        <p:spPr>
          <a:xfrm>
            <a:off x="343518" y="1575914"/>
            <a:ext cx="711229" cy="307777"/>
          </a:xfrm>
          <a:prstGeom prst="rect">
            <a:avLst/>
          </a:prstGeom>
          <a:noFill/>
        </p:spPr>
        <p:txBody>
          <a:bodyPr wrap="square" rtlCol="0">
            <a:spAutoFit/>
          </a:bodyPr>
          <a:lstStyle/>
          <a:p>
            <a:r>
              <a:rPr lang="en-GB" sz="1400" dirty="0"/>
              <a:t>N = 59</a:t>
            </a:r>
          </a:p>
        </p:txBody>
      </p:sp>
      <p:sp>
        <p:nvSpPr>
          <p:cNvPr id="23" name="TextBox 22">
            <a:extLst>
              <a:ext uri="{FF2B5EF4-FFF2-40B4-BE49-F238E27FC236}">
                <a16:creationId xmlns:a16="http://schemas.microsoft.com/office/drawing/2014/main" id="{D8C170D7-7EEA-CAA4-33C3-CB203E8F1B50}"/>
              </a:ext>
            </a:extLst>
          </p:cNvPr>
          <p:cNvSpPr txBox="1"/>
          <p:nvPr/>
        </p:nvSpPr>
        <p:spPr>
          <a:xfrm>
            <a:off x="2442648" y="1728693"/>
            <a:ext cx="711229" cy="307777"/>
          </a:xfrm>
          <a:prstGeom prst="rect">
            <a:avLst/>
          </a:prstGeom>
          <a:noFill/>
        </p:spPr>
        <p:txBody>
          <a:bodyPr wrap="square" rtlCol="0">
            <a:spAutoFit/>
          </a:bodyPr>
          <a:lstStyle/>
          <a:p>
            <a:r>
              <a:rPr lang="en-GB" sz="1400" dirty="0"/>
              <a:t>N = 86</a:t>
            </a:r>
          </a:p>
        </p:txBody>
      </p:sp>
      <p:sp>
        <p:nvSpPr>
          <p:cNvPr id="24" name="TextBox 23">
            <a:extLst>
              <a:ext uri="{FF2B5EF4-FFF2-40B4-BE49-F238E27FC236}">
                <a16:creationId xmlns:a16="http://schemas.microsoft.com/office/drawing/2014/main" id="{DFA98859-FFEA-CC28-4BEF-CBCE22B28DD8}"/>
              </a:ext>
            </a:extLst>
          </p:cNvPr>
          <p:cNvSpPr txBox="1"/>
          <p:nvPr/>
        </p:nvSpPr>
        <p:spPr>
          <a:xfrm>
            <a:off x="2597557" y="2995748"/>
            <a:ext cx="830117" cy="307777"/>
          </a:xfrm>
          <a:prstGeom prst="rect">
            <a:avLst/>
          </a:prstGeom>
          <a:noFill/>
        </p:spPr>
        <p:txBody>
          <a:bodyPr wrap="square" rtlCol="0">
            <a:spAutoFit/>
          </a:bodyPr>
          <a:lstStyle/>
          <a:p>
            <a:r>
              <a:rPr lang="en-GB" sz="1400" dirty="0"/>
              <a:t>N = 156</a:t>
            </a:r>
          </a:p>
        </p:txBody>
      </p:sp>
      <p:sp>
        <p:nvSpPr>
          <p:cNvPr id="25" name="TextBox 24">
            <a:extLst>
              <a:ext uri="{FF2B5EF4-FFF2-40B4-BE49-F238E27FC236}">
                <a16:creationId xmlns:a16="http://schemas.microsoft.com/office/drawing/2014/main" id="{B4F734CF-C1D1-8710-954C-453ACC1AB068}"/>
              </a:ext>
            </a:extLst>
          </p:cNvPr>
          <p:cNvSpPr txBox="1"/>
          <p:nvPr/>
        </p:nvSpPr>
        <p:spPr>
          <a:xfrm>
            <a:off x="334534" y="2857222"/>
            <a:ext cx="830117" cy="307777"/>
          </a:xfrm>
          <a:prstGeom prst="rect">
            <a:avLst/>
          </a:prstGeom>
          <a:noFill/>
        </p:spPr>
        <p:txBody>
          <a:bodyPr wrap="square" rtlCol="0">
            <a:spAutoFit/>
          </a:bodyPr>
          <a:lstStyle/>
          <a:p>
            <a:r>
              <a:rPr lang="en-GB" sz="1400" dirty="0"/>
              <a:t>N = 47</a:t>
            </a:r>
          </a:p>
        </p:txBody>
      </p:sp>
      <p:sp>
        <p:nvSpPr>
          <p:cNvPr id="26" name="TextBox 25">
            <a:extLst>
              <a:ext uri="{FF2B5EF4-FFF2-40B4-BE49-F238E27FC236}">
                <a16:creationId xmlns:a16="http://schemas.microsoft.com/office/drawing/2014/main" id="{BEB8E528-D3CC-FF1D-3432-6AD983E2D096}"/>
              </a:ext>
            </a:extLst>
          </p:cNvPr>
          <p:cNvSpPr txBox="1"/>
          <p:nvPr/>
        </p:nvSpPr>
        <p:spPr>
          <a:xfrm>
            <a:off x="2578593" y="5783201"/>
            <a:ext cx="830117" cy="307777"/>
          </a:xfrm>
          <a:prstGeom prst="rect">
            <a:avLst/>
          </a:prstGeom>
          <a:noFill/>
        </p:spPr>
        <p:txBody>
          <a:bodyPr wrap="square" rtlCol="0">
            <a:spAutoFit/>
          </a:bodyPr>
          <a:lstStyle/>
          <a:p>
            <a:r>
              <a:rPr lang="en-GB" sz="1400" dirty="0"/>
              <a:t>N = 542</a:t>
            </a:r>
          </a:p>
        </p:txBody>
      </p:sp>
      <p:sp>
        <p:nvSpPr>
          <p:cNvPr id="27" name="TextBox 26">
            <a:extLst>
              <a:ext uri="{FF2B5EF4-FFF2-40B4-BE49-F238E27FC236}">
                <a16:creationId xmlns:a16="http://schemas.microsoft.com/office/drawing/2014/main" id="{C1431731-F54C-C67C-C1AC-3459B4DB0C0F}"/>
              </a:ext>
            </a:extLst>
          </p:cNvPr>
          <p:cNvSpPr txBox="1"/>
          <p:nvPr/>
        </p:nvSpPr>
        <p:spPr>
          <a:xfrm>
            <a:off x="151596" y="6395241"/>
            <a:ext cx="830117" cy="307777"/>
          </a:xfrm>
          <a:prstGeom prst="rect">
            <a:avLst/>
          </a:prstGeom>
          <a:noFill/>
        </p:spPr>
        <p:txBody>
          <a:bodyPr wrap="square" rtlCol="0">
            <a:spAutoFit/>
          </a:bodyPr>
          <a:lstStyle/>
          <a:p>
            <a:r>
              <a:rPr lang="en-GB" sz="1400" dirty="0"/>
              <a:t>N = 456</a:t>
            </a:r>
          </a:p>
        </p:txBody>
      </p:sp>
      <p:pic>
        <p:nvPicPr>
          <p:cNvPr id="28" name="Graphic 27" descr="Woman with solid fill">
            <a:extLst>
              <a:ext uri="{FF2B5EF4-FFF2-40B4-BE49-F238E27FC236}">
                <a16:creationId xmlns:a16="http://schemas.microsoft.com/office/drawing/2014/main" id="{F9D389E2-FE83-F7D9-64CD-A8AD2EBF34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3805" y="4636054"/>
            <a:ext cx="542523" cy="542523"/>
          </a:xfrm>
          <a:prstGeom prst="rect">
            <a:avLst/>
          </a:prstGeom>
        </p:spPr>
      </p:pic>
      <p:graphicFrame>
        <p:nvGraphicFramePr>
          <p:cNvPr id="29" name="Table 28">
            <a:extLst>
              <a:ext uri="{FF2B5EF4-FFF2-40B4-BE49-F238E27FC236}">
                <a16:creationId xmlns:a16="http://schemas.microsoft.com/office/drawing/2014/main" id="{BA2D1CA6-B0DD-E39B-CB84-40F7E29FE6BC}"/>
              </a:ext>
            </a:extLst>
          </p:cNvPr>
          <p:cNvGraphicFramePr>
            <a:graphicFrameLocks noGrp="1"/>
          </p:cNvGraphicFramePr>
          <p:nvPr/>
        </p:nvGraphicFramePr>
        <p:xfrm>
          <a:off x="869592" y="44645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0" name="TextBox 29">
            <a:extLst>
              <a:ext uri="{FF2B5EF4-FFF2-40B4-BE49-F238E27FC236}">
                <a16:creationId xmlns:a16="http://schemas.microsoft.com/office/drawing/2014/main" id="{458DE983-17D7-E460-C784-1B51DF921CED}"/>
              </a:ext>
            </a:extLst>
          </p:cNvPr>
          <p:cNvSpPr txBox="1"/>
          <p:nvPr/>
        </p:nvSpPr>
        <p:spPr>
          <a:xfrm>
            <a:off x="-46632" y="3998072"/>
            <a:ext cx="830117" cy="307777"/>
          </a:xfrm>
          <a:prstGeom prst="rect">
            <a:avLst/>
          </a:prstGeom>
          <a:noFill/>
        </p:spPr>
        <p:txBody>
          <a:bodyPr wrap="square" rtlCol="0">
            <a:spAutoFit/>
          </a:bodyPr>
          <a:lstStyle/>
          <a:p>
            <a:r>
              <a:rPr lang="en-GB" sz="1400" dirty="0"/>
              <a:t>N = 84</a:t>
            </a:r>
          </a:p>
        </p:txBody>
      </p:sp>
      <p:sp>
        <p:nvSpPr>
          <p:cNvPr id="31" name="TextBox 30">
            <a:extLst>
              <a:ext uri="{FF2B5EF4-FFF2-40B4-BE49-F238E27FC236}">
                <a16:creationId xmlns:a16="http://schemas.microsoft.com/office/drawing/2014/main" id="{A0619E67-F1E1-227E-8CC4-B23EC4C9443C}"/>
              </a:ext>
            </a:extLst>
          </p:cNvPr>
          <p:cNvSpPr txBox="1"/>
          <p:nvPr/>
        </p:nvSpPr>
        <p:spPr>
          <a:xfrm>
            <a:off x="291454" y="5192366"/>
            <a:ext cx="830117" cy="307777"/>
          </a:xfrm>
          <a:prstGeom prst="rect">
            <a:avLst/>
          </a:prstGeom>
          <a:noFill/>
        </p:spPr>
        <p:txBody>
          <a:bodyPr wrap="square" rtlCol="0">
            <a:spAutoFit/>
          </a:bodyPr>
          <a:lstStyle/>
          <a:p>
            <a:r>
              <a:rPr lang="en-GB" sz="1400" dirty="0"/>
              <a:t>N = 15</a:t>
            </a:r>
          </a:p>
        </p:txBody>
      </p:sp>
      <p:sp>
        <p:nvSpPr>
          <p:cNvPr id="32" name="TextBox 31">
            <a:extLst>
              <a:ext uri="{FF2B5EF4-FFF2-40B4-BE49-F238E27FC236}">
                <a16:creationId xmlns:a16="http://schemas.microsoft.com/office/drawing/2014/main" id="{812B1C28-9DED-5236-FDA4-9CE240A6DF00}"/>
              </a:ext>
            </a:extLst>
          </p:cNvPr>
          <p:cNvSpPr txBox="1"/>
          <p:nvPr/>
        </p:nvSpPr>
        <p:spPr>
          <a:xfrm>
            <a:off x="2004057" y="4112446"/>
            <a:ext cx="830117" cy="307777"/>
          </a:xfrm>
          <a:prstGeom prst="rect">
            <a:avLst/>
          </a:prstGeom>
          <a:noFill/>
        </p:spPr>
        <p:txBody>
          <a:bodyPr wrap="square" rtlCol="0">
            <a:spAutoFit/>
          </a:bodyPr>
          <a:lstStyle/>
          <a:p>
            <a:r>
              <a:rPr lang="en-GB" sz="1400" dirty="0"/>
              <a:t>N = 62</a:t>
            </a:r>
          </a:p>
        </p:txBody>
      </p:sp>
    </p:spTree>
    <p:extLst>
      <p:ext uri="{BB962C8B-B14F-4D97-AF65-F5344CB8AC3E}">
        <p14:creationId xmlns:p14="http://schemas.microsoft.com/office/powerpoint/2010/main" val="3461537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Man with solid fill">
            <a:extLst>
              <a:ext uri="{FF2B5EF4-FFF2-40B4-BE49-F238E27FC236}">
                <a16:creationId xmlns:a16="http://schemas.microsoft.com/office/drawing/2014/main" id="{139F7A7C-2A0C-C468-7B9B-86BE004C2D5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3752" y="1198647"/>
            <a:ext cx="542523" cy="542523"/>
          </a:xfrm>
        </p:spPr>
      </p:pic>
      <p:graphicFrame>
        <p:nvGraphicFramePr>
          <p:cNvPr id="5" name="Table 4">
            <a:extLst>
              <a:ext uri="{FF2B5EF4-FFF2-40B4-BE49-F238E27FC236}">
                <a16:creationId xmlns:a16="http://schemas.microsoft.com/office/drawing/2014/main" id="{8A185FEA-E20C-7A7D-2274-36C2B923D85D}"/>
              </a:ext>
            </a:extLst>
          </p:cNvPr>
          <p:cNvGraphicFramePr>
            <a:graphicFrameLocks noGrp="1"/>
          </p:cNvGraphicFramePr>
          <p:nvPr/>
        </p:nvGraphicFramePr>
        <p:xfrm>
          <a:off x="3052041" y="8965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 name="TextBox 5">
            <a:extLst>
              <a:ext uri="{FF2B5EF4-FFF2-40B4-BE49-F238E27FC236}">
                <a16:creationId xmlns:a16="http://schemas.microsoft.com/office/drawing/2014/main" id="{4C308DE8-14DE-B00C-A74E-72C8D1CD6B7F}"/>
              </a:ext>
            </a:extLst>
          </p:cNvPr>
          <p:cNvSpPr txBox="1"/>
          <p:nvPr/>
        </p:nvSpPr>
        <p:spPr>
          <a:xfrm>
            <a:off x="1896703" y="268226"/>
            <a:ext cx="1387175" cy="369332"/>
          </a:xfrm>
          <a:prstGeom prst="rect">
            <a:avLst/>
          </a:prstGeom>
          <a:noFill/>
        </p:spPr>
        <p:txBody>
          <a:bodyPr wrap="none" rtlCol="0">
            <a:spAutoFit/>
          </a:bodyPr>
          <a:lstStyle/>
          <a:p>
            <a:r>
              <a:rPr lang="en-GB" b="1" dirty="0"/>
              <a:t>Age 14 Years</a:t>
            </a:r>
          </a:p>
        </p:txBody>
      </p:sp>
      <p:pic>
        <p:nvPicPr>
          <p:cNvPr id="7" name="Graphic 6" descr="Woman with solid fill">
            <a:extLst>
              <a:ext uri="{FF2B5EF4-FFF2-40B4-BE49-F238E27FC236}">
                <a16:creationId xmlns:a16="http://schemas.microsoft.com/office/drawing/2014/main" id="{86D60F54-6010-DE2F-BDB7-F2DC6DC75C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5996" y="2350785"/>
            <a:ext cx="542523" cy="542523"/>
          </a:xfrm>
          <a:prstGeom prst="rect">
            <a:avLst/>
          </a:prstGeom>
        </p:spPr>
      </p:pic>
      <p:graphicFrame>
        <p:nvGraphicFramePr>
          <p:cNvPr id="8" name="Table 7">
            <a:extLst>
              <a:ext uri="{FF2B5EF4-FFF2-40B4-BE49-F238E27FC236}">
                <a16:creationId xmlns:a16="http://schemas.microsoft.com/office/drawing/2014/main" id="{4B785912-B76C-4AD8-E079-B00D2326D5D3}"/>
              </a:ext>
            </a:extLst>
          </p:cNvPr>
          <p:cNvGraphicFramePr>
            <a:graphicFrameLocks noGrp="1"/>
          </p:cNvGraphicFramePr>
          <p:nvPr/>
        </p:nvGraphicFramePr>
        <p:xfrm>
          <a:off x="1168290" y="2119084"/>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9" name="Content Placeholder 4" descr="Man with solid fill">
            <a:extLst>
              <a:ext uri="{FF2B5EF4-FFF2-40B4-BE49-F238E27FC236}">
                <a16:creationId xmlns:a16="http://schemas.microsoft.com/office/drawing/2014/main" id="{934585BE-AC98-2DBE-8009-7EAE6EED80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41355" y="2496874"/>
            <a:ext cx="542523" cy="542523"/>
          </a:xfrm>
          <a:prstGeom prst="rect">
            <a:avLst/>
          </a:prstGeom>
        </p:spPr>
      </p:pic>
      <p:graphicFrame>
        <p:nvGraphicFramePr>
          <p:cNvPr id="11" name="Table 10">
            <a:extLst>
              <a:ext uri="{FF2B5EF4-FFF2-40B4-BE49-F238E27FC236}">
                <a16:creationId xmlns:a16="http://schemas.microsoft.com/office/drawing/2014/main" id="{3996A558-C4A8-5213-E8C2-6C6DE4354141}"/>
              </a:ext>
            </a:extLst>
          </p:cNvPr>
          <p:cNvGraphicFramePr>
            <a:graphicFrameLocks noGrp="1"/>
          </p:cNvGraphicFramePr>
          <p:nvPr/>
        </p:nvGraphicFramePr>
        <p:xfrm>
          <a:off x="3337672" y="216795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2" name="Graphic 11" descr="Woman with solid fill">
            <a:extLst>
              <a:ext uri="{FF2B5EF4-FFF2-40B4-BE49-F238E27FC236}">
                <a16:creationId xmlns:a16="http://schemas.microsoft.com/office/drawing/2014/main" id="{FC8316AD-9B80-BCCD-9337-6CC6634FDB5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12224" y="1082135"/>
            <a:ext cx="542523" cy="542523"/>
          </a:xfrm>
          <a:prstGeom prst="rect">
            <a:avLst/>
          </a:prstGeom>
        </p:spPr>
      </p:pic>
      <p:graphicFrame>
        <p:nvGraphicFramePr>
          <p:cNvPr id="13" name="Table 12">
            <a:extLst>
              <a:ext uri="{FF2B5EF4-FFF2-40B4-BE49-F238E27FC236}">
                <a16:creationId xmlns:a16="http://schemas.microsoft.com/office/drawing/2014/main" id="{CD4C5B20-8483-4620-4F71-931A51DBD506}"/>
              </a:ext>
            </a:extLst>
          </p:cNvPr>
          <p:cNvGraphicFramePr>
            <a:graphicFrameLocks noGrp="1"/>
          </p:cNvGraphicFramePr>
          <p:nvPr/>
        </p:nvGraphicFramePr>
        <p:xfrm>
          <a:off x="1018519"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4" name="Graphic 13" descr="Woman with solid fill">
            <a:extLst>
              <a:ext uri="{FF2B5EF4-FFF2-40B4-BE49-F238E27FC236}">
                <a16:creationId xmlns:a16="http://schemas.microsoft.com/office/drawing/2014/main" id="{4B3F7D89-CACC-504C-4623-B8BD89CB7FB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74773" y="5301557"/>
            <a:ext cx="542523" cy="542523"/>
          </a:xfrm>
          <a:prstGeom prst="rect">
            <a:avLst/>
          </a:prstGeom>
        </p:spPr>
      </p:pic>
      <p:graphicFrame>
        <p:nvGraphicFramePr>
          <p:cNvPr id="15" name="Table 14">
            <a:extLst>
              <a:ext uri="{FF2B5EF4-FFF2-40B4-BE49-F238E27FC236}">
                <a16:creationId xmlns:a16="http://schemas.microsoft.com/office/drawing/2014/main" id="{0FE2C036-75C2-9215-889C-D9DBF395ACB4}"/>
              </a:ext>
            </a:extLst>
          </p:cNvPr>
          <p:cNvGraphicFramePr>
            <a:graphicFrameLocks noGrp="1"/>
          </p:cNvGraphicFramePr>
          <p:nvPr/>
        </p:nvGraphicFramePr>
        <p:xfrm>
          <a:off x="3217296" y="50546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6" name="Content Placeholder 4" descr="Man with solid fill">
            <a:extLst>
              <a:ext uri="{FF2B5EF4-FFF2-40B4-BE49-F238E27FC236}">
                <a16:creationId xmlns:a16="http://schemas.microsoft.com/office/drawing/2014/main" id="{BD6A1EF5-4065-D7F9-71A9-A15C94C365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3518" y="5883157"/>
            <a:ext cx="542523" cy="542523"/>
          </a:xfrm>
          <a:prstGeom prst="rect">
            <a:avLst/>
          </a:prstGeom>
        </p:spPr>
      </p:pic>
      <p:graphicFrame>
        <p:nvGraphicFramePr>
          <p:cNvPr id="17" name="Table 16">
            <a:extLst>
              <a:ext uri="{FF2B5EF4-FFF2-40B4-BE49-F238E27FC236}">
                <a16:creationId xmlns:a16="http://schemas.microsoft.com/office/drawing/2014/main" id="{27FCD2CE-D3C2-89DC-A292-7D8789442CC1}"/>
              </a:ext>
            </a:extLst>
          </p:cNvPr>
          <p:cNvGraphicFramePr>
            <a:graphicFrameLocks noGrp="1"/>
          </p:cNvGraphicFramePr>
          <p:nvPr/>
        </p:nvGraphicFramePr>
        <p:xfrm>
          <a:off x="869593" y="56362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8" name="Content Placeholder 4" descr="Man with solid fill">
            <a:extLst>
              <a:ext uri="{FF2B5EF4-FFF2-40B4-BE49-F238E27FC236}">
                <a16:creationId xmlns:a16="http://schemas.microsoft.com/office/drawing/2014/main" id="{E400C6BF-C216-2836-DC66-0B446BDA75A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40525" y="3612685"/>
            <a:ext cx="542523" cy="542523"/>
          </a:xfrm>
          <a:prstGeom prst="rect">
            <a:avLst/>
          </a:prstGeom>
        </p:spPr>
      </p:pic>
      <p:graphicFrame>
        <p:nvGraphicFramePr>
          <p:cNvPr id="19" name="Table 18">
            <a:extLst>
              <a:ext uri="{FF2B5EF4-FFF2-40B4-BE49-F238E27FC236}">
                <a16:creationId xmlns:a16="http://schemas.microsoft.com/office/drawing/2014/main" id="{B41B329E-A6B8-5A8E-838D-13C922CE245E}"/>
              </a:ext>
            </a:extLst>
          </p:cNvPr>
          <p:cNvGraphicFramePr>
            <a:graphicFrameLocks noGrp="1"/>
          </p:cNvGraphicFramePr>
          <p:nvPr/>
        </p:nvGraphicFramePr>
        <p:xfrm>
          <a:off x="2590290" y="343618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20" name="Graphic 19" descr="Woman with solid fill">
            <a:extLst>
              <a:ext uri="{FF2B5EF4-FFF2-40B4-BE49-F238E27FC236}">
                <a16:creationId xmlns:a16="http://schemas.microsoft.com/office/drawing/2014/main" id="{68BA4F2E-E972-E05A-BA3B-7825397F1CD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986" y="3481891"/>
            <a:ext cx="542523" cy="542523"/>
          </a:xfrm>
          <a:prstGeom prst="rect">
            <a:avLst/>
          </a:prstGeom>
        </p:spPr>
      </p:pic>
      <p:graphicFrame>
        <p:nvGraphicFramePr>
          <p:cNvPr id="21" name="Table 20">
            <a:extLst>
              <a:ext uri="{FF2B5EF4-FFF2-40B4-BE49-F238E27FC236}">
                <a16:creationId xmlns:a16="http://schemas.microsoft.com/office/drawing/2014/main" id="{5205C610-FAA9-EE6B-1B78-AD71667BFB11}"/>
              </a:ext>
            </a:extLst>
          </p:cNvPr>
          <p:cNvGraphicFramePr>
            <a:graphicFrameLocks noGrp="1"/>
          </p:cNvGraphicFramePr>
          <p:nvPr/>
        </p:nvGraphicFramePr>
        <p:xfrm>
          <a:off x="525138" y="32763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2" name="TextBox 21">
            <a:extLst>
              <a:ext uri="{FF2B5EF4-FFF2-40B4-BE49-F238E27FC236}">
                <a16:creationId xmlns:a16="http://schemas.microsoft.com/office/drawing/2014/main" id="{446B3D12-63BC-C9E8-85B0-196E48456928}"/>
              </a:ext>
            </a:extLst>
          </p:cNvPr>
          <p:cNvSpPr txBox="1"/>
          <p:nvPr/>
        </p:nvSpPr>
        <p:spPr>
          <a:xfrm>
            <a:off x="343518" y="1575914"/>
            <a:ext cx="711229" cy="307777"/>
          </a:xfrm>
          <a:prstGeom prst="rect">
            <a:avLst/>
          </a:prstGeom>
          <a:noFill/>
        </p:spPr>
        <p:txBody>
          <a:bodyPr wrap="square" rtlCol="0">
            <a:spAutoFit/>
          </a:bodyPr>
          <a:lstStyle/>
          <a:p>
            <a:r>
              <a:rPr lang="en-GB" sz="1400" dirty="0"/>
              <a:t>N = 59</a:t>
            </a:r>
          </a:p>
        </p:txBody>
      </p:sp>
      <p:sp>
        <p:nvSpPr>
          <p:cNvPr id="23" name="TextBox 22">
            <a:extLst>
              <a:ext uri="{FF2B5EF4-FFF2-40B4-BE49-F238E27FC236}">
                <a16:creationId xmlns:a16="http://schemas.microsoft.com/office/drawing/2014/main" id="{D8C170D7-7EEA-CAA4-33C3-CB203E8F1B50}"/>
              </a:ext>
            </a:extLst>
          </p:cNvPr>
          <p:cNvSpPr txBox="1"/>
          <p:nvPr/>
        </p:nvSpPr>
        <p:spPr>
          <a:xfrm>
            <a:off x="2442648" y="1728693"/>
            <a:ext cx="711229" cy="307777"/>
          </a:xfrm>
          <a:prstGeom prst="rect">
            <a:avLst/>
          </a:prstGeom>
          <a:noFill/>
        </p:spPr>
        <p:txBody>
          <a:bodyPr wrap="square" rtlCol="0">
            <a:spAutoFit/>
          </a:bodyPr>
          <a:lstStyle/>
          <a:p>
            <a:r>
              <a:rPr lang="en-GB" sz="1400" dirty="0"/>
              <a:t>N = 86</a:t>
            </a:r>
          </a:p>
        </p:txBody>
      </p:sp>
      <p:sp>
        <p:nvSpPr>
          <p:cNvPr id="24" name="TextBox 23">
            <a:extLst>
              <a:ext uri="{FF2B5EF4-FFF2-40B4-BE49-F238E27FC236}">
                <a16:creationId xmlns:a16="http://schemas.microsoft.com/office/drawing/2014/main" id="{DFA98859-FFEA-CC28-4BEF-CBCE22B28DD8}"/>
              </a:ext>
            </a:extLst>
          </p:cNvPr>
          <p:cNvSpPr txBox="1"/>
          <p:nvPr/>
        </p:nvSpPr>
        <p:spPr>
          <a:xfrm>
            <a:off x="2597557" y="2995748"/>
            <a:ext cx="830117" cy="307777"/>
          </a:xfrm>
          <a:prstGeom prst="rect">
            <a:avLst/>
          </a:prstGeom>
          <a:noFill/>
        </p:spPr>
        <p:txBody>
          <a:bodyPr wrap="square" rtlCol="0">
            <a:spAutoFit/>
          </a:bodyPr>
          <a:lstStyle/>
          <a:p>
            <a:r>
              <a:rPr lang="en-GB" sz="1400" dirty="0"/>
              <a:t>N = 156</a:t>
            </a:r>
          </a:p>
        </p:txBody>
      </p:sp>
      <p:sp>
        <p:nvSpPr>
          <p:cNvPr id="25" name="TextBox 24">
            <a:extLst>
              <a:ext uri="{FF2B5EF4-FFF2-40B4-BE49-F238E27FC236}">
                <a16:creationId xmlns:a16="http://schemas.microsoft.com/office/drawing/2014/main" id="{B4F734CF-C1D1-8710-954C-453ACC1AB068}"/>
              </a:ext>
            </a:extLst>
          </p:cNvPr>
          <p:cNvSpPr txBox="1"/>
          <p:nvPr/>
        </p:nvSpPr>
        <p:spPr>
          <a:xfrm>
            <a:off x="334534" y="2857222"/>
            <a:ext cx="830117" cy="307777"/>
          </a:xfrm>
          <a:prstGeom prst="rect">
            <a:avLst/>
          </a:prstGeom>
          <a:noFill/>
        </p:spPr>
        <p:txBody>
          <a:bodyPr wrap="square" rtlCol="0">
            <a:spAutoFit/>
          </a:bodyPr>
          <a:lstStyle/>
          <a:p>
            <a:r>
              <a:rPr lang="en-GB" sz="1400" dirty="0"/>
              <a:t>N = 47</a:t>
            </a:r>
          </a:p>
        </p:txBody>
      </p:sp>
      <p:sp>
        <p:nvSpPr>
          <p:cNvPr id="26" name="TextBox 25">
            <a:extLst>
              <a:ext uri="{FF2B5EF4-FFF2-40B4-BE49-F238E27FC236}">
                <a16:creationId xmlns:a16="http://schemas.microsoft.com/office/drawing/2014/main" id="{BEB8E528-D3CC-FF1D-3432-6AD983E2D096}"/>
              </a:ext>
            </a:extLst>
          </p:cNvPr>
          <p:cNvSpPr txBox="1"/>
          <p:nvPr/>
        </p:nvSpPr>
        <p:spPr>
          <a:xfrm>
            <a:off x="2578593" y="5783201"/>
            <a:ext cx="830117" cy="307777"/>
          </a:xfrm>
          <a:prstGeom prst="rect">
            <a:avLst/>
          </a:prstGeom>
          <a:noFill/>
        </p:spPr>
        <p:txBody>
          <a:bodyPr wrap="square" rtlCol="0">
            <a:spAutoFit/>
          </a:bodyPr>
          <a:lstStyle/>
          <a:p>
            <a:r>
              <a:rPr lang="en-GB" sz="1400" dirty="0"/>
              <a:t>N = 542</a:t>
            </a:r>
          </a:p>
        </p:txBody>
      </p:sp>
      <p:sp>
        <p:nvSpPr>
          <p:cNvPr id="27" name="TextBox 26">
            <a:extLst>
              <a:ext uri="{FF2B5EF4-FFF2-40B4-BE49-F238E27FC236}">
                <a16:creationId xmlns:a16="http://schemas.microsoft.com/office/drawing/2014/main" id="{C1431731-F54C-C67C-C1AC-3459B4DB0C0F}"/>
              </a:ext>
            </a:extLst>
          </p:cNvPr>
          <p:cNvSpPr txBox="1"/>
          <p:nvPr/>
        </p:nvSpPr>
        <p:spPr>
          <a:xfrm>
            <a:off x="151596" y="6395241"/>
            <a:ext cx="830117" cy="307777"/>
          </a:xfrm>
          <a:prstGeom prst="rect">
            <a:avLst/>
          </a:prstGeom>
          <a:noFill/>
        </p:spPr>
        <p:txBody>
          <a:bodyPr wrap="square" rtlCol="0">
            <a:spAutoFit/>
          </a:bodyPr>
          <a:lstStyle/>
          <a:p>
            <a:r>
              <a:rPr lang="en-GB" sz="1400" dirty="0"/>
              <a:t>N = 456</a:t>
            </a:r>
          </a:p>
        </p:txBody>
      </p:sp>
      <p:pic>
        <p:nvPicPr>
          <p:cNvPr id="28" name="Graphic 27" descr="Woman with solid fill">
            <a:extLst>
              <a:ext uri="{FF2B5EF4-FFF2-40B4-BE49-F238E27FC236}">
                <a16:creationId xmlns:a16="http://schemas.microsoft.com/office/drawing/2014/main" id="{F9D389E2-FE83-F7D9-64CD-A8AD2EBF34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3805" y="4636054"/>
            <a:ext cx="542523" cy="542523"/>
          </a:xfrm>
          <a:prstGeom prst="rect">
            <a:avLst/>
          </a:prstGeom>
        </p:spPr>
      </p:pic>
      <p:graphicFrame>
        <p:nvGraphicFramePr>
          <p:cNvPr id="29" name="Table 28">
            <a:extLst>
              <a:ext uri="{FF2B5EF4-FFF2-40B4-BE49-F238E27FC236}">
                <a16:creationId xmlns:a16="http://schemas.microsoft.com/office/drawing/2014/main" id="{BA2D1CA6-B0DD-E39B-CB84-40F7E29FE6BC}"/>
              </a:ext>
            </a:extLst>
          </p:cNvPr>
          <p:cNvGraphicFramePr>
            <a:graphicFrameLocks noGrp="1"/>
          </p:cNvGraphicFramePr>
          <p:nvPr/>
        </p:nvGraphicFramePr>
        <p:xfrm>
          <a:off x="869592" y="44645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0" name="TextBox 29">
            <a:extLst>
              <a:ext uri="{FF2B5EF4-FFF2-40B4-BE49-F238E27FC236}">
                <a16:creationId xmlns:a16="http://schemas.microsoft.com/office/drawing/2014/main" id="{458DE983-17D7-E460-C784-1B51DF921CED}"/>
              </a:ext>
            </a:extLst>
          </p:cNvPr>
          <p:cNvSpPr txBox="1"/>
          <p:nvPr/>
        </p:nvSpPr>
        <p:spPr>
          <a:xfrm>
            <a:off x="-46632" y="3998072"/>
            <a:ext cx="830117" cy="307777"/>
          </a:xfrm>
          <a:prstGeom prst="rect">
            <a:avLst/>
          </a:prstGeom>
          <a:noFill/>
        </p:spPr>
        <p:txBody>
          <a:bodyPr wrap="square" rtlCol="0">
            <a:spAutoFit/>
          </a:bodyPr>
          <a:lstStyle/>
          <a:p>
            <a:r>
              <a:rPr lang="en-GB" sz="1400" dirty="0"/>
              <a:t>N = 84</a:t>
            </a:r>
          </a:p>
        </p:txBody>
      </p:sp>
      <p:sp>
        <p:nvSpPr>
          <p:cNvPr id="31" name="TextBox 30">
            <a:extLst>
              <a:ext uri="{FF2B5EF4-FFF2-40B4-BE49-F238E27FC236}">
                <a16:creationId xmlns:a16="http://schemas.microsoft.com/office/drawing/2014/main" id="{A0619E67-F1E1-227E-8CC4-B23EC4C9443C}"/>
              </a:ext>
            </a:extLst>
          </p:cNvPr>
          <p:cNvSpPr txBox="1"/>
          <p:nvPr/>
        </p:nvSpPr>
        <p:spPr>
          <a:xfrm>
            <a:off x="291454" y="5192366"/>
            <a:ext cx="830117" cy="307777"/>
          </a:xfrm>
          <a:prstGeom prst="rect">
            <a:avLst/>
          </a:prstGeom>
          <a:noFill/>
        </p:spPr>
        <p:txBody>
          <a:bodyPr wrap="square" rtlCol="0">
            <a:spAutoFit/>
          </a:bodyPr>
          <a:lstStyle/>
          <a:p>
            <a:r>
              <a:rPr lang="en-GB" sz="1400" dirty="0"/>
              <a:t>N = 15</a:t>
            </a:r>
          </a:p>
        </p:txBody>
      </p:sp>
      <p:sp>
        <p:nvSpPr>
          <p:cNvPr id="32" name="TextBox 31">
            <a:extLst>
              <a:ext uri="{FF2B5EF4-FFF2-40B4-BE49-F238E27FC236}">
                <a16:creationId xmlns:a16="http://schemas.microsoft.com/office/drawing/2014/main" id="{812B1C28-9DED-5236-FDA4-9CE240A6DF00}"/>
              </a:ext>
            </a:extLst>
          </p:cNvPr>
          <p:cNvSpPr txBox="1"/>
          <p:nvPr/>
        </p:nvSpPr>
        <p:spPr>
          <a:xfrm>
            <a:off x="2004057" y="4112446"/>
            <a:ext cx="830117" cy="307777"/>
          </a:xfrm>
          <a:prstGeom prst="rect">
            <a:avLst/>
          </a:prstGeom>
          <a:noFill/>
        </p:spPr>
        <p:txBody>
          <a:bodyPr wrap="square" rtlCol="0">
            <a:spAutoFit/>
          </a:bodyPr>
          <a:lstStyle/>
          <a:p>
            <a:r>
              <a:rPr lang="en-GB" sz="1400" dirty="0"/>
              <a:t>N = 62</a:t>
            </a:r>
          </a:p>
        </p:txBody>
      </p:sp>
    </p:spTree>
    <p:extLst>
      <p:ext uri="{BB962C8B-B14F-4D97-AF65-F5344CB8AC3E}">
        <p14:creationId xmlns:p14="http://schemas.microsoft.com/office/powerpoint/2010/main" val="515625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Man with solid fill">
            <a:extLst>
              <a:ext uri="{FF2B5EF4-FFF2-40B4-BE49-F238E27FC236}">
                <a16:creationId xmlns:a16="http://schemas.microsoft.com/office/drawing/2014/main" id="{139F7A7C-2A0C-C468-7B9B-86BE004C2D5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3752" y="1198647"/>
            <a:ext cx="542523" cy="542523"/>
          </a:xfrm>
        </p:spPr>
      </p:pic>
      <p:graphicFrame>
        <p:nvGraphicFramePr>
          <p:cNvPr id="5" name="Table 4">
            <a:extLst>
              <a:ext uri="{FF2B5EF4-FFF2-40B4-BE49-F238E27FC236}">
                <a16:creationId xmlns:a16="http://schemas.microsoft.com/office/drawing/2014/main" id="{8A185FEA-E20C-7A7D-2274-36C2B923D85D}"/>
              </a:ext>
            </a:extLst>
          </p:cNvPr>
          <p:cNvGraphicFramePr>
            <a:graphicFrameLocks noGrp="1"/>
          </p:cNvGraphicFramePr>
          <p:nvPr/>
        </p:nvGraphicFramePr>
        <p:xfrm>
          <a:off x="3052041" y="8965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 name="TextBox 5">
            <a:extLst>
              <a:ext uri="{FF2B5EF4-FFF2-40B4-BE49-F238E27FC236}">
                <a16:creationId xmlns:a16="http://schemas.microsoft.com/office/drawing/2014/main" id="{4C308DE8-14DE-B00C-A74E-72C8D1CD6B7F}"/>
              </a:ext>
            </a:extLst>
          </p:cNvPr>
          <p:cNvSpPr txBox="1"/>
          <p:nvPr/>
        </p:nvSpPr>
        <p:spPr>
          <a:xfrm>
            <a:off x="1896703" y="268226"/>
            <a:ext cx="1387175" cy="369332"/>
          </a:xfrm>
          <a:prstGeom prst="rect">
            <a:avLst/>
          </a:prstGeom>
          <a:noFill/>
        </p:spPr>
        <p:txBody>
          <a:bodyPr wrap="none" rtlCol="0">
            <a:spAutoFit/>
          </a:bodyPr>
          <a:lstStyle/>
          <a:p>
            <a:r>
              <a:rPr lang="en-GB" b="1" dirty="0"/>
              <a:t>Age 14 Years</a:t>
            </a:r>
          </a:p>
        </p:txBody>
      </p:sp>
      <p:pic>
        <p:nvPicPr>
          <p:cNvPr id="7" name="Graphic 6" descr="Woman with solid fill">
            <a:extLst>
              <a:ext uri="{FF2B5EF4-FFF2-40B4-BE49-F238E27FC236}">
                <a16:creationId xmlns:a16="http://schemas.microsoft.com/office/drawing/2014/main" id="{86D60F54-6010-DE2F-BDB7-F2DC6DC75C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5996" y="2350785"/>
            <a:ext cx="542523" cy="542523"/>
          </a:xfrm>
          <a:prstGeom prst="rect">
            <a:avLst/>
          </a:prstGeom>
        </p:spPr>
      </p:pic>
      <p:graphicFrame>
        <p:nvGraphicFramePr>
          <p:cNvPr id="8" name="Table 7">
            <a:extLst>
              <a:ext uri="{FF2B5EF4-FFF2-40B4-BE49-F238E27FC236}">
                <a16:creationId xmlns:a16="http://schemas.microsoft.com/office/drawing/2014/main" id="{4B785912-B76C-4AD8-E079-B00D2326D5D3}"/>
              </a:ext>
            </a:extLst>
          </p:cNvPr>
          <p:cNvGraphicFramePr>
            <a:graphicFrameLocks noGrp="1"/>
          </p:cNvGraphicFramePr>
          <p:nvPr/>
        </p:nvGraphicFramePr>
        <p:xfrm>
          <a:off x="1168290" y="2119084"/>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9" name="Content Placeholder 4" descr="Man with solid fill">
            <a:extLst>
              <a:ext uri="{FF2B5EF4-FFF2-40B4-BE49-F238E27FC236}">
                <a16:creationId xmlns:a16="http://schemas.microsoft.com/office/drawing/2014/main" id="{934585BE-AC98-2DBE-8009-7EAE6EED80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41355" y="2496874"/>
            <a:ext cx="542523" cy="542523"/>
          </a:xfrm>
          <a:prstGeom prst="rect">
            <a:avLst/>
          </a:prstGeom>
        </p:spPr>
      </p:pic>
      <p:graphicFrame>
        <p:nvGraphicFramePr>
          <p:cNvPr id="11" name="Table 10">
            <a:extLst>
              <a:ext uri="{FF2B5EF4-FFF2-40B4-BE49-F238E27FC236}">
                <a16:creationId xmlns:a16="http://schemas.microsoft.com/office/drawing/2014/main" id="{3996A558-C4A8-5213-E8C2-6C6DE4354141}"/>
              </a:ext>
            </a:extLst>
          </p:cNvPr>
          <p:cNvGraphicFramePr>
            <a:graphicFrameLocks noGrp="1"/>
          </p:cNvGraphicFramePr>
          <p:nvPr/>
        </p:nvGraphicFramePr>
        <p:xfrm>
          <a:off x="3337672" y="216795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2" name="Graphic 11" descr="Woman with solid fill">
            <a:extLst>
              <a:ext uri="{FF2B5EF4-FFF2-40B4-BE49-F238E27FC236}">
                <a16:creationId xmlns:a16="http://schemas.microsoft.com/office/drawing/2014/main" id="{FC8316AD-9B80-BCCD-9337-6CC6634FDB5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12224" y="1082135"/>
            <a:ext cx="542523" cy="542523"/>
          </a:xfrm>
          <a:prstGeom prst="rect">
            <a:avLst/>
          </a:prstGeom>
        </p:spPr>
      </p:pic>
      <p:graphicFrame>
        <p:nvGraphicFramePr>
          <p:cNvPr id="13" name="Table 12">
            <a:extLst>
              <a:ext uri="{FF2B5EF4-FFF2-40B4-BE49-F238E27FC236}">
                <a16:creationId xmlns:a16="http://schemas.microsoft.com/office/drawing/2014/main" id="{CD4C5B20-8483-4620-4F71-931A51DBD506}"/>
              </a:ext>
            </a:extLst>
          </p:cNvPr>
          <p:cNvGraphicFramePr>
            <a:graphicFrameLocks noGrp="1"/>
          </p:cNvGraphicFramePr>
          <p:nvPr/>
        </p:nvGraphicFramePr>
        <p:xfrm>
          <a:off x="1018519"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4" name="Graphic 13" descr="Woman with solid fill">
            <a:extLst>
              <a:ext uri="{FF2B5EF4-FFF2-40B4-BE49-F238E27FC236}">
                <a16:creationId xmlns:a16="http://schemas.microsoft.com/office/drawing/2014/main" id="{4B3F7D89-CACC-504C-4623-B8BD89CB7FB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74773" y="5301557"/>
            <a:ext cx="542523" cy="542523"/>
          </a:xfrm>
          <a:prstGeom prst="rect">
            <a:avLst/>
          </a:prstGeom>
        </p:spPr>
      </p:pic>
      <p:graphicFrame>
        <p:nvGraphicFramePr>
          <p:cNvPr id="15" name="Table 14">
            <a:extLst>
              <a:ext uri="{FF2B5EF4-FFF2-40B4-BE49-F238E27FC236}">
                <a16:creationId xmlns:a16="http://schemas.microsoft.com/office/drawing/2014/main" id="{0FE2C036-75C2-9215-889C-D9DBF395ACB4}"/>
              </a:ext>
            </a:extLst>
          </p:cNvPr>
          <p:cNvGraphicFramePr>
            <a:graphicFrameLocks noGrp="1"/>
          </p:cNvGraphicFramePr>
          <p:nvPr/>
        </p:nvGraphicFramePr>
        <p:xfrm>
          <a:off x="3217296" y="50546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6" name="Content Placeholder 4" descr="Man with solid fill">
            <a:extLst>
              <a:ext uri="{FF2B5EF4-FFF2-40B4-BE49-F238E27FC236}">
                <a16:creationId xmlns:a16="http://schemas.microsoft.com/office/drawing/2014/main" id="{BD6A1EF5-4065-D7F9-71A9-A15C94C365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3518" y="5883157"/>
            <a:ext cx="542523" cy="542523"/>
          </a:xfrm>
          <a:prstGeom prst="rect">
            <a:avLst/>
          </a:prstGeom>
        </p:spPr>
      </p:pic>
      <p:graphicFrame>
        <p:nvGraphicFramePr>
          <p:cNvPr id="17" name="Table 16">
            <a:extLst>
              <a:ext uri="{FF2B5EF4-FFF2-40B4-BE49-F238E27FC236}">
                <a16:creationId xmlns:a16="http://schemas.microsoft.com/office/drawing/2014/main" id="{27FCD2CE-D3C2-89DC-A292-7D8789442CC1}"/>
              </a:ext>
            </a:extLst>
          </p:cNvPr>
          <p:cNvGraphicFramePr>
            <a:graphicFrameLocks noGrp="1"/>
          </p:cNvGraphicFramePr>
          <p:nvPr/>
        </p:nvGraphicFramePr>
        <p:xfrm>
          <a:off x="869593" y="56362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8" name="Content Placeholder 4" descr="Man with solid fill">
            <a:extLst>
              <a:ext uri="{FF2B5EF4-FFF2-40B4-BE49-F238E27FC236}">
                <a16:creationId xmlns:a16="http://schemas.microsoft.com/office/drawing/2014/main" id="{E400C6BF-C216-2836-DC66-0B446BDA75A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40525" y="3612685"/>
            <a:ext cx="542523" cy="542523"/>
          </a:xfrm>
          <a:prstGeom prst="rect">
            <a:avLst/>
          </a:prstGeom>
        </p:spPr>
      </p:pic>
      <p:graphicFrame>
        <p:nvGraphicFramePr>
          <p:cNvPr id="19" name="Table 18">
            <a:extLst>
              <a:ext uri="{FF2B5EF4-FFF2-40B4-BE49-F238E27FC236}">
                <a16:creationId xmlns:a16="http://schemas.microsoft.com/office/drawing/2014/main" id="{B41B329E-A6B8-5A8E-838D-13C922CE245E}"/>
              </a:ext>
            </a:extLst>
          </p:cNvPr>
          <p:cNvGraphicFramePr>
            <a:graphicFrameLocks noGrp="1"/>
          </p:cNvGraphicFramePr>
          <p:nvPr/>
        </p:nvGraphicFramePr>
        <p:xfrm>
          <a:off x="2590290" y="343618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20" name="Graphic 19" descr="Woman with solid fill">
            <a:extLst>
              <a:ext uri="{FF2B5EF4-FFF2-40B4-BE49-F238E27FC236}">
                <a16:creationId xmlns:a16="http://schemas.microsoft.com/office/drawing/2014/main" id="{68BA4F2E-E972-E05A-BA3B-7825397F1CD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986" y="3481891"/>
            <a:ext cx="542523" cy="542523"/>
          </a:xfrm>
          <a:prstGeom prst="rect">
            <a:avLst/>
          </a:prstGeom>
        </p:spPr>
      </p:pic>
      <p:graphicFrame>
        <p:nvGraphicFramePr>
          <p:cNvPr id="21" name="Table 20">
            <a:extLst>
              <a:ext uri="{FF2B5EF4-FFF2-40B4-BE49-F238E27FC236}">
                <a16:creationId xmlns:a16="http://schemas.microsoft.com/office/drawing/2014/main" id="{5205C610-FAA9-EE6B-1B78-AD71667BFB11}"/>
              </a:ext>
            </a:extLst>
          </p:cNvPr>
          <p:cNvGraphicFramePr>
            <a:graphicFrameLocks noGrp="1"/>
          </p:cNvGraphicFramePr>
          <p:nvPr/>
        </p:nvGraphicFramePr>
        <p:xfrm>
          <a:off x="525138" y="32763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2" name="TextBox 21">
            <a:extLst>
              <a:ext uri="{FF2B5EF4-FFF2-40B4-BE49-F238E27FC236}">
                <a16:creationId xmlns:a16="http://schemas.microsoft.com/office/drawing/2014/main" id="{446B3D12-63BC-C9E8-85B0-196E48456928}"/>
              </a:ext>
            </a:extLst>
          </p:cNvPr>
          <p:cNvSpPr txBox="1"/>
          <p:nvPr/>
        </p:nvSpPr>
        <p:spPr>
          <a:xfrm>
            <a:off x="343518" y="1575914"/>
            <a:ext cx="711229" cy="307777"/>
          </a:xfrm>
          <a:prstGeom prst="rect">
            <a:avLst/>
          </a:prstGeom>
          <a:noFill/>
        </p:spPr>
        <p:txBody>
          <a:bodyPr wrap="square" rtlCol="0">
            <a:spAutoFit/>
          </a:bodyPr>
          <a:lstStyle/>
          <a:p>
            <a:r>
              <a:rPr lang="en-GB" sz="1400" dirty="0"/>
              <a:t>N = 59</a:t>
            </a:r>
          </a:p>
        </p:txBody>
      </p:sp>
      <p:sp>
        <p:nvSpPr>
          <p:cNvPr id="23" name="TextBox 22">
            <a:extLst>
              <a:ext uri="{FF2B5EF4-FFF2-40B4-BE49-F238E27FC236}">
                <a16:creationId xmlns:a16="http://schemas.microsoft.com/office/drawing/2014/main" id="{D8C170D7-7EEA-CAA4-33C3-CB203E8F1B50}"/>
              </a:ext>
            </a:extLst>
          </p:cNvPr>
          <p:cNvSpPr txBox="1"/>
          <p:nvPr/>
        </p:nvSpPr>
        <p:spPr>
          <a:xfrm>
            <a:off x="2442648" y="1728693"/>
            <a:ext cx="711229" cy="307777"/>
          </a:xfrm>
          <a:prstGeom prst="rect">
            <a:avLst/>
          </a:prstGeom>
          <a:noFill/>
        </p:spPr>
        <p:txBody>
          <a:bodyPr wrap="square" rtlCol="0">
            <a:spAutoFit/>
          </a:bodyPr>
          <a:lstStyle/>
          <a:p>
            <a:r>
              <a:rPr lang="en-GB" sz="1400" dirty="0"/>
              <a:t>N = 86</a:t>
            </a:r>
          </a:p>
        </p:txBody>
      </p:sp>
      <p:sp>
        <p:nvSpPr>
          <p:cNvPr id="24" name="TextBox 23">
            <a:extLst>
              <a:ext uri="{FF2B5EF4-FFF2-40B4-BE49-F238E27FC236}">
                <a16:creationId xmlns:a16="http://schemas.microsoft.com/office/drawing/2014/main" id="{DFA98859-FFEA-CC28-4BEF-CBCE22B28DD8}"/>
              </a:ext>
            </a:extLst>
          </p:cNvPr>
          <p:cNvSpPr txBox="1"/>
          <p:nvPr/>
        </p:nvSpPr>
        <p:spPr>
          <a:xfrm>
            <a:off x="2597557" y="2995748"/>
            <a:ext cx="830117" cy="307777"/>
          </a:xfrm>
          <a:prstGeom prst="rect">
            <a:avLst/>
          </a:prstGeom>
          <a:noFill/>
        </p:spPr>
        <p:txBody>
          <a:bodyPr wrap="square" rtlCol="0">
            <a:spAutoFit/>
          </a:bodyPr>
          <a:lstStyle/>
          <a:p>
            <a:r>
              <a:rPr lang="en-GB" sz="1400" dirty="0"/>
              <a:t>N = 156</a:t>
            </a:r>
          </a:p>
        </p:txBody>
      </p:sp>
      <p:sp>
        <p:nvSpPr>
          <p:cNvPr id="25" name="TextBox 24">
            <a:extLst>
              <a:ext uri="{FF2B5EF4-FFF2-40B4-BE49-F238E27FC236}">
                <a16:creationId xmlns:a16="http://schemas.microsoft.com/office/drawing/2014/main" id="{B4F734CF-C1D1-8710-954C-453ACC1AB068}"/>
              </a:ext>
            </a:extLst>
          </p:cNvPr>
          <p:cNvSpPr txBox="1"/>
          <p:nvPr/>
        </p:nvSpPr>
        <p:spPr>
          <a:xfrm>
            <a:off x="334534" y="2857222"/>
            <a:ext cx="830117" cy="307777"/>
          </a:xfrm>
          <a:prstGeom prst="rect">
            <a:avLst/>
          </a:prstGeom>
          <a:noFill/>
        </p:spPr>
        <p:txBody>
          <a:bodyPr wrap="square" rtlCol="0">
            <a:spAutoFit/>
          </a:bodyPr>
          <a:lstStyle/>
          <a:p>
            <a:r>
              <a:rPr lang="en-GB" sz="1400" dirty="0"/>
              <a:t>N = 47</a:t>
            </a:r>
          </a:p>
        </p:txBody>
      </p:sp>
      <p:sp>
        <p:nvSpPr>
          <p:cNvPr id="26" name="TextBox 25">
            <a:extLst>
              <a:ext uri="{FF2B5EF4-FFF2-40B4-BE49-F238E27FC236}">
                <a16:creationId xmlns:a16="http://schemas.microsoft.com/office/drawing/2014/main" id="{BEB8E528-D3CC-FF1D-3432-6AD983E2D096}"/>
              </a:ext>
            </a:extLst>
          </p:cNvPr>
          <p:cNvSpPr txBox="1"/>
          <p:nvPr/>
        </p:nvSpPr>
        <p:spPr>
          <a:xfrm>
            <a:off x="2578593" y="5783201"/>
            <a:ext cx="830117" cy="307777"/>
          </a:xfrm>
          <a:prstGeom prst="rect">
            <a:avLst/>
          </a:prstGeom>
          <a:noFill/>
        </p:spPr>
        <p:txBody>
          <a:bodyPr wrap="square" rtlCol="0">
            <a:spAutoFit/>
          </a:bodyPr>
          <a:lstStyle/>
          <a:p>
            <a:r>
              <a:rPr lang="en-GB" sz="1400" dirty="0"/>
              <a:t>N = 542</a:t>
            </a:r>
          </a:p>
        </p:txBody>
      </p:sp>
      <p:sp>
        <p:nvSpPr>
          <p:cNvPr id="27" name="TextBox 26">
            <a:extLst>
              <a:ext uri="{FF2B5EF4-FFF2-40B4-BE49-F238E27FC236}">
                <a16:creationId xmlns:a16="http://schemas.microsoft.com/office/drawing/2014/main" id="{C1431731-F54C-C67C-C1AC-3459B4DB0C0F}"/>
              </a:ext>
            </a:extLst>
          </p:cNvPr>
          <p:cNvSpPr txBox="1"/>
          <p:nvPr/>
        </p:nvSpPr>
        <p:spPr>
          <a:xfrm>
            <a:off x="151596" y="6395241"/>
            <a:ext cx="830117" cy="307777"/>
          </a:xfrm>
          <a:prstGeom prst="rect">
            <a:avLst/>
          </a:prstGeom>
          <a:noFill/>
        </p:spPr>
        <p:txBody>
          <a:bodyPr wrap="square" rtlCol="0">
            <a:spAutoFit/>
          </a:bodyPr>
          <a:lstStyle/>
          <a:p>
            <a:r>
              <a:rPr lang="en-GB" sz="1400" dirty="0"/>
              <a:t>N = 456</a:t>
            </a:r>
          </a:p>
        </p:txBody>
      </p:sp>
      <p:pic>
        <p:nvPicPr>
          <p:cNvPr id="28" name="Graphic 27" descr="Woman with solid fill">
            <a:extLst>
              <a:ext uri="{FF2B5EF4-FFF2-40B4-BE49-F238E27FC236}">
                <a16:creationId xmlns:a16="http://schemas.microsoft.com/office/drawing/2014/main" id="{F9D389E2-FE83-F7D9-64CD-A8AD2EBF34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3805" y="4636054"/>
            <a:ext cx="542523" cy="542523"/>
          </a:xfrm>
          <a:prstGeom prst="rect">
            <a:avLst/>
          </a:prstGeom>
        </p:spPr>
      </p:pic>
      <p:graphicFrame>
        <p:nvGraphicFramePr>
          <p:cNvPr id="29" name="Table 28">
            <a:extLst>
              <a:ext uri="{FF2B5EF4-FFF2-40B4-BE49-F238E27FC236}">
                <a16:creationId xmlns:a16="http://schemas.microsoft.com/office/drawing/2014/main" id="{BA2D1CA6-B0DD-E39B-CB84-40F7E29FE6BC}"/>
              </a:ext>
            </a:extLst>
          </p:cNvPr>
          <p:cNvGraphicFramePr>
            <a:graphicFrameLocks noGrp="1"/>
          </p:cNvGraphicFramePr>
          <p:nvPr/>
        </p:nvGraphicFramePr>
        <p:xfrm>
          <a:off x="869592" y="44645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0" name="TextBox 29">
            <a:extLst>
              <a:ext uri="{FF2B5EF4-FFF2-40B4-BE49-F238E27FC236}">
                <a16:creationId xmlns:a16="http://schemas.microsoft.com/office/drawing/2014/main" id="{458DE983-17D7-E460-C784-1B51DF921CED}"/>
              </a:ext>
            </a:extLst>
          </p:cNvPr>
          <p:cNvSpPr txBox="1"/>
          <p:nvPr/>
        </p:nvSpPr>
        <p:spPr>
          <a:xfrm>
            <a:off x="-46632" y="3998072"/>
            <a:ext cx="830117" cy="307777"/>
          </a:xfrm>
          <a:prstGeom prst="rect">
            <a:avLst/>
          </a:prstGeom>
          <a:noFill/>
        </p:spPr>
        <p:txBody>
          <a:bodyPr wrap="square" rtlCol="0">
            <a:spAutoFit/>
          </a:bodyPr>
          <a:lstStyle/>
          <a:p>
            <a:r>
              <a:rPr lang="en-GB" sz="1400" dirty="0"/>
              <a:t>N = 84</a:t>
            </a:r>
          </a:p>
        </p:txBody>
      </p:sp>
      <p:sp>
        <p:nvSpPr>
          <p:cNvPr id="31" name="TextBox 30">
            <a:extLst>
              <a:ext uri="{FF2B5EF4-FFF2-40B4-BE49-F238E27FC236}">
                <a16:creationId xmlns:a16="http://schemas.microsoft.com/office/drawing/2014/main" id="{A0619E67-F1E1-227E-8CC4-B23EC4C9443C}"/>
              </a:ext>
            </a:extLst>
          </p:cNvPr>
          <p:cNvSpPr txBox="1"/>
          <p:nvPr/>
        </p:nvSpPr>
        <p:spPr>
          <a:xfrm>
            <a:off x="291454" y="5192366"/>
            <a:ext cx="830117" cy="307777"/>
          </a:xfrm>
          <a:prstGeom prst="rect">
            <a:avLst/>
          </a:prstGeom>
          <a:noFill/>
        </p:spPr>
        <p:txBody>
          <a:bodyPr wrap="square" rtlCol="0">
            <a:spAutoFit/>
          </a:bodyPr>
          <a:lstStyle/>
          <a:p>
            <a:r>
              <a:rPr lang="en-GB" sz="1400" dirty="0"/>
              <a:t>N = 15</a:t>
            </a:r>
          </a:p>
        </p:txBody>
      </p:sp>
      <p:sp>
        <p:nvSpPr>
          <p:cNvPr id="32" name="TextBox 31">
            <a:extLst>
              <a:ext uri="{FF2B5EF4-FFF2-40B4-BE49-F238E27FC236}">
                <a16:creationId xmlns:a16="http://schemas.microsoft.com/office/drawing/2014/main" id="{812B1C28-9DED-5236-FDA4-9CE240A6DF00}"/>
              </a:ext>
            </a:extLst>
          </p:cNvPr>
          <p:cNvSpPr txBox="1"/>
          <p:nvPr/>
        </p:nvSpPr>
        <p:spPr>
          <a:xfrm>
            <a:off x="2004057" y="4112446"/>
            <a:ext cx="830117" cy="307777"/>
          </a:xfrm>
          <a:prstGeom prst="rect">
            <a:avLst/>
          </a:prstGeom>
          <a:noFill/>
        </p:spPr>
        <p:txBody>
          <a:bodyPr wrap="square" rtlCol="0">
            <a:spAutoFit/>
          </a:bodyPr>
          <a:lstStyle/>
          <a:p>
            <a:r>
              <a:rPr lang="en-GB" sz="1400" dirty="0"/>
              <a:t>N = 62</a:t>
            </a:r>
          </a:p>
        </p:txBody>
      </p:sp>
      <p:sp>
        <p:nvSpPr>
          <p:cNvPr id="2" name="TextBox 1">
            <a:extLst>
              <a:ext uri="{FF2B5EF4-FFF2-40B4-BE49-F238E27FC236}">
                <a16:creationId xmlns:a16="http://schemas.microsoft.com/office/drawing/2014/main" id="{CBBCBE91-AF13-D4E9-0AF2-30C087BDD96D}"/>
              </a:ext>
            </a:extLst>
          </p:cNvPr>
          <p:cNvSpPr txBox="1"/>
          <p:nvPr/>
        </p:nvSpPr>
        <p:spPr>
          <a:xfrm>
            <a:off x="8627703" y="268226"/>
            <a:ext cx="1387175" cy="369332"/>
          </a:xfrm>
          <a:prstGeom prst="rect">
            <a:avLst/>
          </a:prstGeom>
          <a:noFill/>
        </p:spPr>
        <p:txBody>
          <a:bodyPr wrap="none" rtlCol="0">
            <a:spAutoFit/>
          </a:bodyPr>
          <a:lstStyle/>
          <a:p>
            <a:r>
              <a:rPr lang="en-GB" b="1" dirty="0"/>
              <a:t>Age 15 Years</a:t>
            </a:r>
          </a:p>
        </p:txBody>
      </p:sp>
      <p:pic>
        <p:nvPicPr>
          <p:cNvPr id="3" name="Graphic 2" descr="Woman with solid fill">
            <a:extLst>
              <a:ext uri="{FF2B5EF4-FFF2-40B4-BE49-F238E27FC236}">
                <a16:creationId xmlns:a16="http://schemas.microsoft.com/office/drawing/2014/main" id="{203FFABE-9AF2-257A-33A5-1FAD9FDB554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737974" y="5611895"/>
            <a:ext cx="542523" cy="542523"/>
          </a:xfrm>
          <a:prstGeom prst="rect">
            <a:avLst/>
          </a:prstGeom>
        </p:spPr>
      </p:pic>
      <p:graphicFrame>
        <p:nvGraphicFramePr>
          <p:cNvPr id="10" name="Table 9">
            <a:extLst>
              <a:ext uri="{FF2B5EF4-FFF2-40B4-BE49-F238E27FC236}">
                <a16:creationId xmlns:a16="http://schemas.microsoft.com/office/drawing/2014/main" id="{44855A72-840F-2D23-D3AE-B78ABC61BE63}"/>
              </a:ext>
            </a:extLst>
          </p:cNvPr>
          <p:cNvGraphicFramePr>
            <a:graphicFrameLocks noGrp="1"/>
          </p:cNvGraphicFramePr>
          <p:nvPr/>
        </p:nvGraphicFramePr>
        <p:xfrm>
          <a:off x="10280497" y="536499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33" name="Content Placeholder 4" descr="Man with solid fill">
            <a:extLst>
              <a:ext uri="{FF2B5EF4-FFF2-40B4-BE49-F238E27FC236}">
                <a16:creationId xmlns:a16="http://schemas.microsoft.com/office/drawing/2014/main" id="{BBB95FBB-A1FA-2C0B-4E45-F71E02B3B92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406719" y="5749086"/>
            <a:ext cx="542523" cy="542523"/>
          </a:xfrm>
          <a:prstGeom prst="rect">
            <a:avLst/>
          </a:prstGeom>
        </p:spPr>
      </p:pic>
      <p:graphicFrame>
        <p:nvGraphicFramePr>
          <p:cNvPr id="34" name="Table 33">
            <a:extLst>
              <a:ext uri="{FF2B5EF4-FFF2-40B4-BE49-F238E27FC236}">
                <a16:creationId xmlns:a16="http://schemas.microsoft.com/office/drawing/2014/main" id="{183EC625-26DF-A2E7-8A1B-2921FF395DA1}"/>
              </a:ext>
            </a:extLst>
          </p:cNvPr>
          <p:cNvGraphicFramePr>
            <a:graphicFrameLocks noGrp="1"/>
          </p:cNvGraphicFramePr>
          <p:nvPr/>
        </p:nvGraphicFramePr>
        <p:xfrm>
          <a:off x="7932794" y="550218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5" name="TextBox 34">
            <a:extLst>
              <a:ext uri="{FF2B5EF4-FFF2-40B4-BE49-F238E27FC236}">
                <a16:creationId xmlns:a16="http://schemas.microsoft.com/office/drawing/2014/main" id="{78B73680-38D6-26B2-64FB-6E543FFF509C}"/>
              </a:ext>
            </a:extLst>
          </p:cNvPr>
          <p:cNvSpPr txBox="1"/>
          <p:nvPr/>
        </p:nvSpPr>
        <p:spPr>
          <a:xfrm>
            <a:off x="9641794" y="6093539"/>
            <a:ext cx="830117" cy="307777"/>
          </a:xfrm>
          <a:prstGeom prst="rect">
            <a:avLst/>
          </a:prstGeom>
          <a:noFill/>
        </p:spPr>
        <p:txBody>
          <a:bodyPr wrap="square" rtlCol="0">
            <a:spAutoFit/>
          </a:bodyPr>
          <a:lstStyle/>
          <a:p>
            <a:r>
              <a:rPr lang="en-GB" sz="1400" dirty="0"/>
              <a:t>N = 356</a:t>
            </a:r>
          </a:p>
        </p:txBody>
      </p:sp>
      <p:sp>
        <p:nvSpPr>
          <p:cNvPr id="36" name="TextBox 35">
            <a:extLst>
              <a:ext uri="{FF2B5EF4-FFF2-40B4-BE49-F238E27FC236}">
                <a16:creationId xmlns:a16="http://schemas.microsoft.com/office/drawing/2014/main" id="{1FBDBC81-AC98-BBE9-6B01-819A12907DE2}"/>
              </a:ext>
            </a:extLst>
          </p:cNvPr>
          <p:cNvSpPr txBox="1"/>
          <p:nvPr/>
        </p:nvSpPr>
        <p:spPr>
          <a:xfrm>
            <a:off x="7214797" y="6261170"/>
            <a:ext cx="830117" cy="523220"/>
          </a:xfrm>
          <a:prstGeom prst="rect">
            <a:avLst/>
          </a:prstGeom>
          <a:noFill/>
        </p:spPr>
        <p:txBody>
          <a:bodyPr wrap="square" rtlCol="0">
            <a:spAutoFit/>
          </a:bodyPr>
          <a:lstStyle/>
          <a:p>
            <a:r>
              <a:rPr lang="en-GB" sz="1400" dirty="0"/>
              <a:t>N = 217</a:t>
            </a:r>
          </a:p>
          <a:p>
            <a:endParaRPr lang="en-GB" sz="1400" dirty="0"/>
          </a:p>
        </p:txBody>
      </p:sp>
      <p:pic>
        <p:nvPicPr>
          <p:cNvPr id="37" name="Graphic 36" descr="Woman with solid fill">
            <a:extLst>
              <a:ext uri="{FF2B5EF4-FFF2-40B4-BE49-F238E27FC236}">
                <a16:creationId xmlns:a16="http://schemas.microsoft.com/office/drawing/2014/main" id="{CAF36CB2-76AA-0706-14D6-696168D3508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67006" y="4501983"/>
            <a:ext cx="542523" cy="542523"/>
          </a:xfrm>
          <a:prstGeom prst="rect">
            <a:avLst/>
          </a:prstGeom>
        </p:spPr>
      </p:pic>
      <p:graphicFrame>
        <p:nvGraphicFramePr>
          <p:cNvPr id="38" name="Table 37">
            <a:extLst>
              <a:ext uri="{FF2B5EF4-FFF2-40B4-BE49-F238E27FC236}">
                <a16:creationId xmlns:a16="http://schemas.microsoft.com/office/drawing/2014/main" id="{D64E76E0-B3D4-9913-3828-B2828B8F84E2}"/>
              </a:ext>
            </a:extLst>
          </p:cNvPr>
          <p:cNvGraphicFramePr>
            <a:graphicFrameLocks noGrp="1"/>
          </p:cNvGraphicFramePr>
          <p:nvPr/>
        </p:nvGraphicFramePr>
        <p:xfrm>
          <a:off x="7932793" y="4330469"/>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9" name="TextBox 38">
            <a:extLst>
              <a:ext uri="{FF2B5EF4-FFF2-40B4-BE49-F238E27FC236}">
                <a16:creationId xmlns:a16="http://schemas.microsoft.com/office/drawing/2014/main" id="{0BF3FBE4-0D3F-20BC-559C-929DAA9E9B27}"/>
              </a:ext>
            </a:extLst>
          </p:cNvPr>
          <p:cNvSpPr txBox="1"/>
          <p:nvPr/>
        </p:nvSpPr>
        <p:spPr>
          <a:xfrm>
            <a:off x="7354655" y="5058295"/>
            <a:ext cx="830117" cy="307777"/>
          </a:xfrm>
          <a:prstGeom prst="rect">
            <a:avLst/>
          </a:prstGeom>
          <a:noFill/>
        </p:spPr>
        <p:txBody>
          <a:bodyPr wrap="square" rtlCol="0">
            <a:spAutoFit/>
          </a:bodyPr>
          <a:lstStyle/>
          <a:p>
            <a:r>
              <a:rPr lang="en-GB" sz="1400" dirty="0"/>
              <a:t>N = 52</a:t>
            </a:r>
          </a:p>
        </p:txBody>
      </p:sp>
      <p:pic>
        <p:nvPicPr>
          <p:cNvPr id="40" name="Graphic 39" descr="Woman with solid fill">
            <a:extLst>
              <a:ext uri="{FF2B5EF4-FFF2-40B4-BE49-F238E27FC236}">
                <a16:creationId xmlns:a16="http://schemas.microsoft.com/office/drawing/2014/main" id="{6DA9F135-F4DE-D3C2-954A-694251D7AC6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592865" y="3366758"/>
            <a:ext cx="542523" cy="542523"/>
          </a:xfrm>
          <a:prstGeom prst="rect">
            <a:avLst/>
          </a:prstGeom>
        </p:spPr>
      </p:pic>
      <p:graphicFrame>
        <p:nvGraphicFramePr>
          <p:cNvPr id="41" name="Table 40">
            <a:extLst>
              <a:ext uri="{FF2B5EF4-FFF2-40B4-BE49-F238E27FC236}">
                <a16:creationId xmlns:a16="http://schemas.microsoft.com/office/drawing/2014/main" id="{8290A66D-F7D5-8B8B-47F3-7E06A5F0799A}"/>
              </a:ext>
            </a:extLst>
          </p:cNvPr>
          <p:cNvGraphicFramePr>
            <a:graphicFrameLocks noGrp="1"/>
          </p:cNvGraphicFramePr>
          <p:nvPr/>
        </p:nvGraphicFramePr>
        <p:xfrm>
          <a:off x="7085017" y="316122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2" name="TextBox 41">
            <a:extLst>
              <a:ext uri="{FF2B5EF4-FFF2-40B4-BE49-F238E27FC236}">
                <a16:creationId xmlns:a16="http://schemas.microsoft.com/office/drawing/2014/main" id="{6D7F763A-8E50-23EF-5CFD-935CB0E73D77}"/>
              </a:ext>
            </a:extLst>
          </p:cNvPr>
          <p:cNvSpPr txBox="1"/>
          <p:nvPr/>
        </p:nvSpPr>
        <p:spPr>
          <a:xfrm>
            <a:off x="6440960" y="3884918"/>
            <a:ext cx="830117" cy="523220"/>
          </a:xfrm>
          <a:prstGeom prst="rect">
            <a:avLst/>
          </a:prstGeom>
          <a:noFill/>
        </p:spPr>
        <p:txBody>
          <a:bodyPr wrap="square" rtlCol="0">
            <a:spAutoFit/>
          </a:bodyPr>
          <a:lstStyle/>
          <a:p>
            <a:r>
              <a:rPr lang="en-GB" sz="1400" dirty="0"/>
              <a:t>N = 124</a:t>
            </a:r>
          </a:p>
          <a:p>
            <a:endParaRPr lang="en-GB" sz="1400" dirty="0"/>
          </a:p>
        </p:txBody>
      </p:sp>
      <p:pic>
        <p:nvPicPr>
          <p:cNvPr id="43" name="Graphic 42" descr="Woman with solid fill">
            <a:extLst>
              <a:ext uri="{FF2B5EF4-FFF2-40B4-BE49-F238E27FC236}">
                <a16:creationId xmlns:a16="http://schemas.microsoft.com/office/drawing/2014/main" id="{F5A5DFC7-1D4A-C16C-6F63-A50CD3F264A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547935" y="3327676"/>
            <a:ext cx="542523" cy="542523"/>
          </a:xfrm>
          <a:prstGeom prst="rect">
            <a:avLst/>
          </a:prstGeom>
        </p:spPr>
      </p:pic>
      <p:graphicFrame>
        <p:nvGraphicFramePr>
          <p:cNvPr id="44" name="Table 43">
            <a:extLst>
              <a:ext uri="{FF2B5EF4-FFF2-40B4-BE49-F238E27FC236}">
                <a16:creationId xmlns:a16="http://schemas.microsoft.com/office/drawing/2014/main" id="{11B64FA7-D9A4-C4BA-FD05-E402492E43A6}"/>
              </a:ext>
            </a:extLst>
          </p:cNvPr>
          <p:cNvGraphicFramePr>
            <a:graphicFrameLocks noGrp="1"/>
          </p:cNvGraphicFramePr>
          <p:nvPr/>
        </p:nvGraphicFramePr>
        <p:xfrm>
          <a:off x="9040087" y="312214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5" name="TextBox 44">
            <a:extLst>
              <a:ext uri="{FF2B5EF4-FFF2-40B4-BE49-F238E27FC236}">
                <a16:creationId xmlns:a16="http://schemas.microsoft.com/office/drawing/2014/main" id="{105ED2D9-6B80-0AE0-01F9-F565B248BBDE}"/>
              </a:ext>
            </a:extLst>
          </p:cNvPr>
          <p:cNvSpPr txBox="1"/>
          <p:nvPr/>
        </p:nvSpPr>
        <p:spPr>
          <a:xfrm>
            <a:off x="8468317" y="3843857"/>
            <a:ext cx="830117" cy="523220"/>
          </a:xfrm>
          <a:prstGeom prst="rect">
            <a:avLst/>
          </a:prstGeom>
          <a:noFill/>
        </p:spPr>
        <p:txBody>
          <a:bodyPr wrap="square" rtlCol="0">
            <a:spAutoFit/>
          </a:bodyPr>
          <a:lstStyle/>
          <a:p>
            <a:r>
              <a:rPr lang="en-GB" sz="1400" dirty="0"/>
              <a:t>N = 33</a:t>
            </a:r>
          </a:p>
          <a:p>
            <a:endParaRPr lang="en-GB" sz="1400" dirty="0"/>
          </a:p>
        </p:txBody>
      </p:sp>
      <p:pic>
        <p:nvPicPr>
          <p:cNvPr id="46" name="Graphic 45" descr="Woman with solid fill">
            <a:extLst>
              <a:ext uri="{FF2B5EF4-FFF2-40B4-BE49-F238E27FC236}">
                <a16:creationId xmlns:a16="http://schemas.microsoft.com/office/drawing/2014/main" id="{676F7C4C-10AD-4E5D-9669-A8AACC0DF8B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243909" y="2185201"/>
            <a:ext cx="542523" cy="542523"/>
          </a:xfrm>
          <a:prstGeom prst="rect">
            <a:avLst/>
          </a:prstGeom>
        </p:spPr>
      </p:pic>
      <p:graphicFrame>
        <p:nvGraphicFramePr>
          <p:cNvPr id="47" name="Table 46">
            <a:extLst>
              <a:ext uri="{FF2B5EF4-FFF2-40B4-BE49-F238E27FC236}">
                <a16:creationId xmlns:a16="http://schemas.microsoft.com/office/drawing/2014/main" id="{D0B49DC4-1C6A-A2A4-71E5-26E7525D5B30}"/>
              </a:ext>
            </a:extLst>
          </p:cNvPr>
          <p:cNvGraphicFramePr>
            <a:graphicFrameLocks noGrp="1"/>
          </p:cNvGraphicFramePr>
          <p:nvPr/>
        </p:nvGraphicFramePr>
        <p:xfrm>
          <a:off x="6936203" y="195350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8" name="TextBox 47">
            <a:extLst>
              <a:ext uri="{FF2B5EF4-FFF2-40B4-BE49-F238E27FC236}">
                <a16:creationId xmlns:a16="http://schemas.microsoft.com/office/drawing/2014/main" id="{CC29F40D-BFAF-82B7-A24D-AE173E6724F6}"/>
              </a:ext>
            </a:extLst>
          </p:cNvPr>
          <p:cNvSpPr txBox="1"/>
          <p:nvPr/>
        </p:nvSpPr>
        <p:spPr>
          <a:xfrm>
            <a:off x="6102447" y="2691638"/>
            <a:ext cx="830117" cy="307777"/>
          </a:xfrm>
          <a:prstGeom prst="rect">
            <a:avLst/>
          </a:prstGeom>
          <a:noFill/>
        </p:spPr>
        <p:txBody>
          <a:bodyPr wrap="square" rtlCol="0">
            <a:spAutoFit/>
          </a:bodyPr>
          <a:lstStyle/>
          <a:p>
            <a:r>
              <a:rPr lang="en-GB" sz="1400" dirty="0"/>
              <a:t>N = 84</a:t>
            </a:r>
          </a:p>
        </p:txBody>
      </p:sp>
      <p:pic>
        <p:nvPicPr>
          <p:cNvPr id="49" name="Graphic 48" descr="Woman with solid fill">
            <a:extLst>
              <a:ext uri="{FF2B5EF4-FFF2-40B4-BE49-F238E27FC236}">
                <a16:creationId xmlns:a16="http://schemas.microsoft.com/office/drawing/2014/main" id="{A7C4ED23-532A-C9FE-59A3-07E58077B37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900424" y="1133638"/>
            <a:ext cx="542523" cy="542523"/>
          </a:xfrm>
          <a:prstGeom prst="rect">
            <a:avLst/>
          </a:prstGeom>
        </p:spPr>
      </p:pic>
      <p:graphicFrame>
        <p:nvGraphicFramePr>
          <p:cNvPr id="50" name="Table 49">
            <a:extLst>
              <a:ext uri="{FF2B5EF4-FFF2-40B4-BE49-F238E27FC236}">
                <a16:creationId xmlns:a16="http://schemas.microsoft.com/office/drawing/2014/main" id="{F8A385CE-6861-725C-3668-99BAD6D8F698}"/>
              </a:ext>
            </a:extLst>
          </p:cNvPr>
          <p:cNvGraphicFramePr>
            <a:graphicFrameLocks noGrp="1"/>
          </p:cNvGraphicFramePr>
          <p:nvPr/>
        </p:nvGraphicFramePr>
        <p:xfrm>
          <a:off x="7406719" y="8867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1" name="TextBox 50">
            <a:extLst>
              <a:ext uri="{FF2B5EF4-FFF2-40B4-BE49-F238E27FC236}">
                <a16:creationId xmlns:a16="http://schemas.microsoft.com/office/drawing/2014/main" id="{18385453-E6A3-1C26-001F-D7DC5B934CCF}"/>
              </a:ext>
            </a:extLst>
          </p:cNvPr>
          <p:cNvSpPr txBox="1"/>
          <p:nvPr/>
        </p:nvSpPr>
        <p:spPr>
          <a:xfrm>
            <a:off x="6731718" y="1627417"/>
            <a:ext cx="711229" cy="307777"/>
          </a:xfrm>
          <a:prstGeom prst="rect">
            <a:avLst/>
          </a:prstGeom>
          <a:noFill/>
        </p:spPr>
        <p:txBody>
          <a:bodyPr wrap="square" rtlCol="0">
            <a:spAutoFit/>
          </a:bodyPr>
          <a:lstStyle/>
          <a:p>
            <a:r>
              <a:rPr lang="en-GB" sz="1400" dirty="0"/>
              <a:t>N = 98</a:t>
            </a:r>
          </a:p>
        </p:txBody>
      </p:sp>
      <p:pic>
        <p:nvPicPr>
          <p:cNvPr id="52" name="Content Placeholder 4" descr="Man with solid fill">
            <a:extLst>
              <a:ext uri="{FF2B5EF4-FFF2-40B4-BE49-F238E27FC236}">
                <a16:creationId xmlns:a16="http://schemas.microsoft.com/office/drawing/2014/main" id="{DB105076-B906-6752-0F23-018C36D1C2D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279034" y="3380778"/>
            <a:ext cx="542523" cy="542523"/>
          </a:xfrm>
          <a:prstGeom prst="rect">
            <a:avLst/>
          </a:prstGeom>
        </p:spPr>
      </p:pic>
      <p:graphicFrame>
        <p:nvGraphicFramePr>
          <p:cNvPr id="53" name="Table 52">
            <a:extLst>
              <a:ext uri="{FF2B5EF4-FFF2-40B4-BE49-F238E27FC236}">
                <a16:creationId xmlns:a16="http://schemas.microsoft.com/office/drawing/2014/main" id="{FD70D29C-2C57-4FC8-A289-067036996B79}"/>
              </a:ext>
            </a:extLst>
          </p:cNvPr>
          <p:cNvGraphicFramePr>
            <a:graphicFrameLocks noGrp="1"/>
          </p:cNvGraphicFramePr>
          <p:nvPr/>
        </p:nvGraphicFramePr>
        <p:xfrm>
          <a:off x="10728799" y="320427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4" name="TextBox 53">
            <a:extLst>
              <a:ext uri="{FF2B5EF4-FFF2-40B4-BE49-F238E27FC236}">
                <a16:creationId xmlns:a16="http://schemas.microsoft.com/office/drawing/2014/main" id="{F159C083-1DA1-BC02-D473-D642F56EA03C}"/>
              </a:ext>
            </a:extLst>
          </p:cNvPr>
          <p:cNvSpPr txBox="1"/>
          <p:nvPr/>
        </p:nvSpPr>
        <p:spPr>
          <a:xfrm>
            <a:off x="10135236" y="3958557"/>
            <a:ext cx="830117" cy="523220"/>
          </a:xfrm>
          <a:prstGeom prst="rect">
            <a:avLst/>
          </a:prstGeom>
          <a:noFill/>
        </p:spPr>
        <p:txBody>
          <a:bodyPr wrap="square" rtlCol="0">
            <a:spAutoFit/>
          </a:bodyPr>
          <a:lstStyle/>
          <a:p>
            <a:r>
              <a:rPr lang="en-GB" sz="1400" dirty="0"/>
              <a:t>N = 94</a:t>
            </a:r>
          </a:p>
          <a:p>
            <a:endParaRPr lang="en-GB" sz="1400" dirty="0"/>
          </a:p>
        </p:txBody>
      </p:sp>
      <p:pic>
        <p:nvPicPr>
          <p:cNvPr id="55" name="Content Placeholder 4" descr="Man with solid fill">
            <a:extLst>
              <a:ext uri="{FF2B5EF4-FFF2-40B4-BE49-F238E27FC236}">
                <a16:creationId xmlns:a16="http://schemas.microsoft.com/office/drawing/2014/main" id="{C1A6F891-3486-2C50-B34A-6EE21308341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349363" y="4423051"/>
            <a:ext cx="542523" cy="542523"/>
          </a:xfrm>
          <a:prstGeom prst="rect">
            <a:avLst/>
          </a:prstGeom>
        </p:spPr>
      </p:pic>
      <p:sp>
        <p:nvSpPr>
          <p:cNvPr id="57" name="TextBox 56">
            <a:extLst>
              <a:ext uri="{FF2B5EF4-FFF2-40B4-BE49-F238E27FC236}">
                <a16:creationId xmlns:a16="http://schemas.microsoft.com/office/drawing/2014/main" id="{A2868C0C-9056-4C08-F14E-61723500558F}"/>
              </a:ext>
            </a:extLst>
          </p:cNvPr>
          <p:cNvSpPr txBox="1"/>
          <p:nvPr/>
        </p:nvSpPr>
        <p:spPr>
          <a:xfrm>
            <a:off x="9205565" y="5000830"/>
            <a:ext cx="830117" cy="307777"/>
          </a:xfrm>
          <a:prstGeom prst="rect">
            <a:avLst/>
          </a:prstGeom>
          <a:noFill/>
        </p:spPr>
        <p:txBody>
          <a:bodyPr wrap="square" rtlCol="0">
            <a:spAutoFit/>
          </a:bodyPr>
          <a:lstStyle/>
          <a:p>
            <a:r>
              <a:rPr lang="en-GB" sz="1400" dirty="0"/>
              <a:t>N = 36</a:t>
            </a:r>
          </a:p>
        </p:txBody>
      </p:sp>
      <p:graphicFrame>
        <p:nvGraphicFramePr>
          <p:cNvPr id="58" name="Table 57">
            <a:extLst>
              <a:ext uri="{FF2B5EF4-FFF2-40B4-BE49-F238E27FC236}">
                <a16:creationId xmlns:a16="http://schemas.microsoft.com/office/drawing/2014/main" id="{CC3F6DCC-CEA4-A6E0-D4B7-07E67C3D31A3}"/>
              </a:ext>
            </a:extLst>
          </p:cNvPr>
          <p:cNvGraphicFramePr>
            <a:graphicFrameLocks noGrp="1"/>
          </p:cNvGraphicFramePr>
          <p:nvPr/>
        </p:nvGraphicFramePr>
        <p:xfrm>
          <a:off x="9891886" y="426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59" name="Content Placeholder 4" descr="Man with solid fill">
            <a:extLst>
              <a:ext uri="{FF2B5EF4-FFF2-40B4-BE49-F238E27FC236}">
                <a16:creationId xmlns:a16="http://schemas.microsoft.com/office/drawing/2014/main" id="{27038AB2-27B8-88D8-C723-CA93CA9505D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573849" y="2240660"/>
            <a:ext cx="542523" cy="542523"/>
          </a:xfrm>
          <a:prstGeom prst="rect">
            <a:avLst/>
          </a:prstGeom>
        </p:spPr>
      </p:pic>
      <p:graphicFrame>
        <p:nvGraphicFramePr>
          <p:cNvPr id="60" name="Table 59">
            <a:extLst>
              <a:ext uri="{FF2B5EF4-FFF2-40B4-BE49-F238E27FC236}">
                <a16:creationId xmlns:a16="http://schemas.microsoft.com/office/drawing/2014/main" id="{9E521661-A551-807A-6592-B81AAA0C610D}"/>
              </a:ext>
            </a:extLst>
          </p:cNvPr>
          <p:cNvGraphicFramePr>
            <a:graphicFrameLocks noGrp="1"/>
          </p:cNvGraphicFramePr>
          <p:nvPr/>
        </p:nvGraphicFramePr>
        <p:xfrm>
          <a:off x="9255562" y="19630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1" name="TextBox 60">
            <a:extLst>
              <a:ext uri="{FF2B5EF4-FFF2-40B4-BE49-F238E27FC236}">
                <a16:creationId xmlns:a16="http://schemas.microsoft.com/office/drawing/2014/main" id="{5EC208A9-70C9-1803-D89E-8EC1E99B4857}"/>
              </a:ext>
            </a:extLst>
          </p:cNvPr>
          <p:cNvSpPr txBox="1"/>
          <p:nvPr/>
        </p:nvSpPr>
        <p:spPr>
          <a:xfrm>
            <a:off x="8560118" y="2766690"/>
            <a:ext cx="830117" cy="307777"/>
          </a:xfrm>
          <a:prstGeom prst="rect">
            <a:avLst/>
          </a:prstGeom>
          <a:noFill/>
        </p:spPr>
        <p:txBody>
          <a:bodyPr wrap="square" rtlCol="0">
            <a:spAutoFit/>
          </a:bodyPr>
          <a:lstStyle/>
          <a:p>
            <a:r>
              <a:rPr lang="en-GB" sz="1400" dirty="0"/>
              <a:t>N = 203</a:t>
            </a:r>
          </a:p>
        </p:txBody>
      </p:sp>
      <p:pic>
        <p:nvPicPr>
          <p:cNvPr id="62" name="Content Placeholder 4" descr="Man with solid fill">
            <a:extLst>
              <a:ext uri="{FF2B5EF4-FFF2-40B4-BE49-F238E27FC236}">
                <a16:creationId xmlns:a16="http://schemas.microsoft.com/office/drawing/2014/main" id="{330202B1-17E7-3CA2-9493-E881C3DCC0C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861946" y="1137289"/>
            <a:ext cx="542523" cy="542523"/>
          </a:xfrm>
          <a:prstGeom prst="rect">
            <a:avLst/>
          </a:prstGeom>
        </p:spPr>
      </p:pic>
      <p:graphicFrame>
        <p:nvGraphicFramePr>
          <p:cNvPr id="63" name="Table 62">
            <a:extLst>
              <a:ext uri="{FF2B5EF4-FFF2-40B4-BE49-F238E27FC236}">
                <a16:creationId xmlns:a16="http://schemas.microsoft.com/office/drawing/2014/main" id="{671A2E7A-5DD0-7F52-0EB5-4EC7F0755864}"/>
              </a:ext>
            </a:extLst>
          </p:cNvPr>
          <p:cNvGraphicFramePr>
            <a:graphicFrameLocks noGrp="1"/>
          </p:cNvGraphicFramePr>
          <p:nvPr/>
        </p:nvGraphicFramePr>
        <p:xfrm>
          <a:off x="9390235"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4" name="TextBox 63">
            <a:extLst>
              <a:ext uri="{FF2B5EF4-FFF2-40B4-BE49-F238E27FC236}">
                <a16:creationId xmlns:a16="http://schemas.microsoft.com/office/drawing/2014/main" id="{C8DA11A9-B075-6603-066E-685F503975E7}"/>
              </a:ext>
            </a:extLst>
          </p:cNvPr>
          <p:cNvSpPr txBox="1"/>
          <p:nvPr/>
        </p:nvSpPr>
        <p:spPr>
          <a:xfrm>
            <a:off x="8780842" y="1667335"/>
            <a:ext cx="830117" cy="523220"/>
          </a:xfrm>
          <a:prstGeom prst="rect">
            <a:avLst/>
          </a:prstGeom>
          <a:noFill/>
        </p:spPr>
        <p:txBody>
          <a:bodyPr wrap="square" rtlCol="0">
            <a:spAutoFit/>
          </a:bodyPr>
          <a:lstStyle/>
          <a:p>
            <a:r>
              <a:rPr lang="en-GB" sz="1400" dirty="0"/>
              <a:t>N = 167</a:t>
            </a:r>
          </a:p>
          <a:p>
            <a:endParaRPr lang="en-GB" sz="1400" dirty="0"/>
          </a:p>
        </p:txBody>
      </p:sp>
      <p:pic>
        <p:nvPicPr>
          <p:cNvPr id="65" name="Content Placeholder 4" descr="Man with solid fill">
            <a:extLst>
              <a:ext uri="{FF2B5EF4-FFF2-40B4-BE49-F238E27FC236}">
                <a16:creationId xmlns:a16="http://schemas.microsoft.com/office/drawing/2014/main" id="{43F1E0EA-D6F9-E76C-818E-ADE0939FAC0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597327" y="2159031"/>
            <a:ext cx="542523" cy="542523"/>
          </a:xfrm>
          <a:prstGeom prst="rect">
            <a:avLst/>
          </a:prstGeom>
        </p:spPr>
      </p:pic>
      <p:graphicFrame>
        <p:nvGraphicFramePr>
          <p:cNvPr id="66" name="Table 65">
            <a:extLst>
              <a:ext uri="{FF2B5EF4-FFF2-40B4-BE49-F238E27FC236}">
                <a16:creationId xmlns:a16="http://schemas.microsoft.com/office/drawing/2014/main" id="{6153A617-3200-5A9F-145F-37549CCBF233}"/>
              </a:ext>
            </a:extLst>
          </p:cNvPr>
          <p:cNvGraphicFramePr>
            <a:graphicFrameLocks noGrp="1"/>
          </p:cNvGraphicFramePr>
          <p:nvPr/>
        </p:nvGraphicFramePr>
        <p:xfrm>
          <a:off x="11047092" y="198252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7" name="TextBox 66">
            <a:extLst>
              <a:ext uri="{FF2B5EF4-FFF2-40B4-BE49-F238E27FC236}">
                <a16:creationId xmlns:a16="http://schemas.microsoft.com/office/drawing/2014/main" id="{8CC0BB99-743A-523E-A447-BA13D6C8E1BF}"/>
              </a:ext>
            </a:extLst>
          </p:cNvPr>
          <p:cNvSpPr txBox="1"/>
          <p:nvPr/>
        </p:nvSpPr>
        <p:spPr>
          <a:xfrm>
            <a:off x="10453529" y="2736810"/>
            <a:ext cx="830117" cy="523220"/>
          </a:xfrm>
          <a:prstGeom prst="rect">
            <a:avLst/>
          </a:prstGeom>
          <a:noFill/>
        </p:spPr>
        <p:txBody>
          <a:bodyPr wrap="square" rtlCol="0">
            <a:spAutoFit/>
          </a:bodyPr>
          <a:lstStyle/>
          <a:p>
            <a:r>
              <a:rPr lang="en-GB" sz="1400" dirty="0"/>
              <a:t>N = 43</a:t>
            </a:r>
          </a:p>
          <a:p>
            <a:endParaRPr lang="en-GB" sz="1400" dirty="0"/>
          </a:p>
        </p:txBody>
      </p:sp>
    </p:spTree>
    <p:extLst>
      <p:ext uri="{BB962C8B-B14F-4D97-AF65-F5344CB8AC3E}">
        <p14:creationId xmlns:p14="http://schemas.microsoft.com/office/powerpoint/2010/main" val="171058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Man with solid fill">
            <a:extLst>
              <a:ext uri="{FF2B5EF4-FFF2-40B4-BE49-F238E27FC236}">
                <a16:creationId xmlns:a16="http://schemas.microsoft.com/office/drawing/2014/main" id="{139F7A7C-2A0C-C468-7B9B-86BE004C2D5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3752" y="1198647"/>
            <a:ext cx="542523" cy="542523"/>
          </a:xfrm>
        </p:spPr>
      </p:pic>
      <p:graphicFrame>
        <p:nvGraphicFramePr>
          <p:cNvPr id="5" name="Table 4">
            <a:extLst>
              <a:ext uri="{FF2B5EF4-FFF2-40B4-BE49-F238E27FC236}">
                <a16:creationId xmlns:a16="http://schemas.microsoft.com/office/drawing/2014/main" id="{8A185FEA-E20C-7A7D-2274-36C2B923D85D}"/>
              </a:ext>
            </a:extLst>
          </p:cNvPr>
          <p:cNvGraphicFramePr>
            <a:graphicFrameLocks noGrp="1"/>
          </p:cNvGraphicFramePr>
          <p:nvPr/>
        </p:nvGraphicFramePr>
        <p:xfrm>
          <a:off x="3052041" y="8965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 name="TextBox 5">
            <a:extLst>
              <a:ext uri="{FF2B5EF4-FFF2-40B4-BE49-F238E27FC236}">
                <a16:creationId xmlns:a16="http://schemas.microsoft.com/office/drawing/2014/main" id="{4C308DE8-14DE-B00C-A74E-72C8D1CD6B7F}"/>
              </a:ext>
            </a:extLst>
          </p:cNvPr>
          <p:cNvSpPr txBox="1"/>
          <p:nvPr/>
        </p:nvSpPr>
        <p:spPr>
          <a:xfrm>
            <a:off x="1896703" y="268226"/>
            <a:ext cx="1387175" cy="369332"/>
          </a:xfrm>
          <a:prstGeom prst="rect">
            <a:avLst/>
          </a:prstGeom>
          <a:noFill/>
        </p:spPr>
        <p:txBody>
          <a:bodyPr wrap="none" rtlCol="0">
            <a:spAutoFit/>
          </a:bodyPr>
          <a:lstStyle/>
          <a:p>
            <a:r>
              <a:rPr lang="en-GB" b="1" dirty="0"/>
              <a:t>Age 14 Years</a:t>
            </a:r>
          </a:p>
        </p:txBody>
      </p:sp>
      <p:pic>
        <p:nvPicPr>
          <p:cNvPr id="7" name="Graphic 6" descr="Woman with solid fill">
            <a:extLst>
              <a:ext uri="{FF2B5EF4-FFF2-40B4-BE49-F238E27FC236}">
                <a16:creationId xmlns:a16="http://schemas.microsoft.com/office/drawing/2014/main" id="{86D60F54-6010-DE2F-BDB7-F2DC6DC75C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5996" y="2350785"/>
            <a:ext cx="542523" cy="542523"/>
          </a:xfrm>
          <a:prstGeom prst="rect">
            <a:avLst/>
          </a:prstGeom>
        </p:spPr>
      </p:pic>
      <p:graphicFrame>
        <p:nvGraphicFramePr>
          <p:cNvPr id="8" name="Table 7">
            <a:extLst>
              <a:ext uri="{FF2B5EF4-FFF2-40B4-BE49-F238E27FC236}">
                <a16:creationId xmlns:a16="http://schemas.microsoft.com/office/drawing/2014/main" id="{4B785912-B76C-4AD8-E079-B00D2326D5D3}"/>
              </a:ext>
            </a:extLst>
          </p:cNvPr>
          <p:cNvGraphicFramePr>
            <a:graphicFrameLocks noGrp="1"/>
          </p:cNvGraphicFramePr>
          <p:nvPr/>
        </p:nvGraphicFramePr>
        <p:xfrm>
          <a:off x="1168290" y="2119084"/>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9" name="Content Placeholder 4" descr="Man with solid fill">
            <a:extLst>
              <a:ext uri="{FF2B5EF4-FFF2-40B4-BE49-F238E27FC236}">
                <a16:creationId xmlns:a16="http://schemas.microsoft.com/office/drawing/2014/main" id="{934585BE-AC98-2DBE-8009-7EAE6EED80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41355" y="2496874"/>
            <a:ext cx="542523" cy="542523"/>
          </a:xfrm>
          <a:prstGeom prst="rect">
            <a:avLst/>
          </a:prstGeom>
        </p:spPr>
      </p:pic>
      <p:graphicFrame>
        <p:nvGraphicFramePr>
          <p:cNvPr id="11" name="Table 10">
            <a:extLst>
              <a:ext uri="{FF2B5EF4-FFF2-40B4-BE49-F238E27FC236}">
                <a16:creationId xmlns:a16="http://schemas.microsoft.com/office/drawing/2014/main" id="{3996A558-C4A8-5213-E8C2-6C6DE4354141}"/>
              </a:ext>
            </a:extLst>
          </p:cNvPr>
          <p:cNvGraphicFramePr>
            <a:graphicFrameLocks noGrp="1"/>
          </p:cNvGraphicFramePr>
          <p:nvPr/>
        </p:nvGraphicFramePr>
        <p:xfrm>
          <a:off x="3337672" y="216795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2" name="Graphic 11" descr="Woman with solid fill">
            <a:extLst>
              <a:ext uri="{FF2B5EF4-FFF2-40B4-BE49-F238E27FC236}">
                <a16:creationId xmlns:a16="http://schemas.microsoft.com/office/drawing/2014/main" id="{FC8316AD-9B80-BCCD-9337-6CC6634FDB5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12224" y="1082135"/>
            <a:ext cx="542523" cy="542523"/>
          </a:xfrm>
          <a:prstGeom prst="rect">
            <a:avLst/>
          </a:prstGeom>
        </p:spPr>
      </p:pic>
      <p:graphicFrame>
        <p:nvGraphicFramePr>
          <p:cNvPr id="13" name="Table 12">
            <a:extLst>
              <a:ext uri="{FF2B5EF4-FFF2-40B4-BE49-F238E27FC236}">
                <a16:creationId xmlns:a16="http://schemas.microsoft.com/office/drawing/2014/main" id="{CD4C5B20-8483-4620-4F71-931A51DBD506}"/>
              </a:ext>
            </a:extLst>
          </p:cNvPr>
          <p:cNvGraphicFramePr>
            <a:graphicFrameLocks noGrp="1"/>
          </p:cNvGraphicFramePr>
          <p:nvPr/>
        </p:nvGraphicFramePr>
        <p:xfrm>
          <a:off x="1018519"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4" name="Graphic 13" descr="Woman with solid fill">
            <a:extLst>
              <a:ext uri="{FF2B5EF4-FFF2-40B4-BE49-F238E27FC236}">
                <a16:creationId xmlns:a16="http://schemas.microsoft.com/office/drawing/2014/main" id="{4B3F7D89-CACC-504C-4623-B8BD89CB7FB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74773" y="5301557"/>
            <a:ext cx="542523" cy="542523"/>
          </a:xfrm>
          <a:prstGeom prst="rect">
            <a:avLst/>
          </a:prstGeom>
        </p:spPr>
      </p:pic>
      <p:graphicFrame>
        <p:nvGraphicFramePr>
          <p:cNvPr id="15" name="Table 14">
            <a:extLst>
              <a:ext uri="{FF2B5EF4-FFF2-40B4-BE49-F238E27FC236}">
                <a16:creationId xmlns:a16="http://schemas.microsoft.com/office/drawing/2014/main" id="{0FE2C036-75C2-9215-889C-D9DBF395ACB4}"/>
              </a:ext>
            </a:extLst>
          </p:cNvPr>
          <p:cNvGraphicFramePr>
            <a:graphicFrameLocks noGrp="1"/>
          </p:cNvGraphicFramePr>
          <p:nvPr/>
        </p:nvGraphicFramePr>
        <p:xfrm>
          <a:off x="3217296" y="50546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6" name="Content Placeholder 4" descr="Man with solid fill">
            <a:extLst>
              <a:ext uri="{FF2B5EF4-FFF2-40B4-BE49-F238E27FC236}">
                <a16:creationId xmlns:a16="http://schemas.microsoft.com/office/drawing/2014/main" id="{BD6A1EF5-4065-D7F9-71A9-A15C94C365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3518" y="5883157"/>
            <a:ext cx="542523" cy="542523"/>
          </a:xfrm>
          <a:prstGeom prst="rect">
            <a:avLst/>
          </a:prstGeom>
        </p:spPr>
      </p:pic>
      <p:graphicFrame>
        <p:nvGraphicFramePr>
          <p:cNvPr id="17" name="Table 16">
            <a:extLst>
              <a:ext uri="{FF2B5EF4-FFF2-40B4-BE49-F238E27FC236}">
                <a16:creationId xmlns:a16="http://schemas.microsoft.com/office/drawing/2014/main" id="{27FCD2CE-D3C2-89DC-A292-7D8789442CC1}"/>
              </a:ext>
            </a:extLst>
          </p:cNvPr>
          <p:cNvGraphicFramePr>
            <a:graphicFrameLocks noGrp="1"/>
          </p:cNvGraphicFramePr>
          <p:nvPr/>
        </p:nvGraphicFramePr>
        <p:xfrm>
          <a:off x="869593" y="56362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8" name="Content Placeholder 4" descr="Man with solid fill">
            <a:extLst>
              <a:ext uri="{FF2B5EF4-FFF2-40B4-BE49-F238E27FC236}">
                <a16:creationId xmlns:a16="http://schemas.microsoft.com/office/drawing/2014/main" id="{E400C6BF-C216-2836-DC66-0B446BDA75A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40525" y="3612685"/>
            <a:ext cx="542523" cy="542523"/>
          </a:xfrm>
          <a:prstGeom prst="rect">
            <a:avLst/>
          </a:prstGeom>
        </p:spPr>
      </p:pic>
      <p:graphicFrame>
        <p:nvGraphicFramePr>
          <p:cNvPr id="19" name="Table 18">
            <a:extLst>
              <a:ext uri="{FF2B5EF4-FFF2-40B4-BE49-F238E27FC236}">
                <a16:creationId xmlns:a16="http://schemas.microsoft.com/office/drawing/2014/main" id="{B41B329E-A6B8-5A8E-838D-13C922CE245E}"/>
              </a:ext>
            </a:extLst>
          </p:cNvPr>
          <p:cNvGraphicFramePr>
            <a:graphicFrameLocks noGrp="1"/>
          </p:cNvGraphicFramePr>
          <p:nvPr/>
        </p:nvGraphicFramePr>
        <p:xfrm>
          <a:off x="2590290" y="343618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20" name="Graphic 19" descr="Woman with solid fill">
            <a:extLst>
              <a:ext uri="{FF2B5EF4-FFF2-40B4-BE49-F238E27FC236}">
                <a16:creationId xmlns:a16="http://schemas.microsoft.com/office/drawing/2014/main" id="{68BA4F2E-E972-E05A-BA3B-7825397F1CD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986" y="3481891"/>
            <a:ext cx="542523" cy="542523"/>
          </a:xfrm>
          <a:prstGeom prst="rect">
            <a:avLst/>
          </a:prstGeom>
        </p:spPr>
      </p:pic>
      <p:graphicFrame>
        <p:nvGraphicFramePr>
          <p:cNvPr id="21" name="Table 20">
            <a:extLst>
              <a:ext uri="{FF2B5EF4-FFF2-40B4-BE49-F238E27FC236}">
                <a16:creationId xmlns:a16="http://schemas.microsoft.com/office/drawing/2014/main" id="{5205C610-FAA9-EE6B-1B78-AD71667BFB11}"/>
              </a:ext>
            </a:extLst>
          </p:cNvPr>
          <p:cNvGraphicFramePr>
            <a:graphicFrameLocks noGrp="1"/>
          </p:cNvGraphicFramePr>
          <p:nvPr/>
        </p:nvGraphicFramePr>
        <p:xfrm>
          <a:off x="525138" y="32763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2" name="TextBox 21">
            <a:extLst>
              <a:ext uri="{FF2B5EF4-FFF2-40B4-BE49-F238E27FC236}">
                <a16:creationId xmlns:a16="http://schemas.microsoft.com/office/drawing/2014/main" id="{446B3D12-63BC-C9E8-85B0-196E48456928}"/>
              </a:ext>
            </a:extLst>
          </p:cNvPr>
          <p:cNvSpPr txBox="1"/>
          <p:nvPr/>
        </p:nvSpPr>
        <p:spPr>
          <a:xfrm>
            <a:off x="343518" y="1575914"/>
            <a:ext cx="711229" cy="307777"/>
          </a:xfrm>
          <a:prstGeom prst="rect">
            <a:avLst/>
          </a:prstGeom>
          <a:noFill/>
        </p:spPr>
        <p:txBody>
          <a:bodyPr wrap="square" rtlCol="0">
            <a:spAutoFit/>
          </a:bodyPr>
          <a:lstStyle/>
          <a:p>
            <a:r>
              <a:rPr lang="en-GB" sz="1400" dirty="0"/>
              <a:t>N = 59</a:t>
            </a:r>
          </a:p>
        </p:txBody>
      </p:sp>
      <p:sp>
        <p:nvSpPr>
          <p:cNvPr id="23" name="TextBox 22">
            <a:extLst>
              <a:ext uri="{FF2B5EF4-FFF2-40B4-BE49-F238E27FC236}">
                <a16:creationId xmlns:a16="http://schemas.microsoft.com/office/drawing/2014/main" id="{D8C170D7-7EEA-CAA4-33C3-CB203E8F1B50}"/>
              </a:ext>
            </a:extLst>
          </p:cNvPr>
          <p:cNvSpPr txBox="1"/>
          <p:nvPr/>
        </p:nvSpPr>
        <p:spPr>
          <a:xfrm>
            <a:off x="2442648" y="1728693"/>
            <a:ext cx="711229" cy="307777"/>
          </a:xfrm>
          <a:prstGeom prst="rect">
            <a:avLst/>
          </a:prstGeom>
          <a:noFill/>
        </p:spPr>
        <p:txBody>
          <a:bodyPr wrap="square" rtlCol="0">
            <a:spAutoFit/>
          </a:bodyPr>
          <a:lstStyle/>
          <a:p>
            <a:r>
              <a:rPr lang="en-GB" sz="1400" dirty="0"/>
              <a:t>N = 86</a:t>
            </a:r>
          </a:p>
        </p:txBody>
      </p:sp>
      <p:sp>
        <p:nvSpPr>
          <p:cNvPr id="24" name="TextBox 23">
            <a:extLst>
              <a:ext uri="{FF2B5EF4-FFF2-40B4-BE49-F238E27FC236}">
                <a16:creationId xmlns:a16="http://schemas.microsoft.com/office/drawing/2014/main" id="{DFA98859-FFEA-CC28-4BEF-CBCE22B28DD8}"/>
              </a:ext>
            </a:extLst>
          </p:cNvPr>
          <p:cNvSpPr txBox="1"/>
          <p:nvPr/>
        </p:nvSpPr>
        <p:spPr>
          <a:xfrm>
            <a:off x="2597557" y="2995748"/>
            <a:ext cx="830117" cy="307777"/>
          </a:xfrm>
          <a:prstGeom prst="rect">
            <a:avLst/>
          </a:prstGeom>
          <a:noFill/>
        </p:spPr>
        <p:txBody>
          <a:bodyPr wrap="square" rtlCol="0">
            <a:spAutoFit/>
          </a:bodyPr>
          <a:lstStyle/>
          <a:p>
            <a:r>
              <a:rPr lang="en-GB" sz="1400" dirty="0"/>
              <a:t>N = 156</a:t>
            </a:r>
          </a:p>
        </p:txBody>
      </p:sp>
      <p:sp>
        <p:nvSpPr>
          <p:cNvPr id="25" name="TextBox 24">
            <a:extLst>
              <a:ext uri="{FF2B5EF4-FFF2-40B4-BE49-F238E27FC236}">
                <a16:creationId xmlns:a16="http://schemas.microsoft.com/office/drawing/2014/main" id="{B4F734CF-C1D1-8710-954C-453ACC1AB068}"/>
              </a:ext>
            </a:extLst>
          </p:cNvPr>
          <p:cNvSpPr txBox="1"/>
          <p:nvPr/>
        </p:nvSpPr>
        <p:spPr>
          <a:xfrm>
            <a:off x="334534" y="2857222"/>
            <a:ext cx="830117" cy="307777"/>
          </a:xfrm>
          <a:prstGeom prst="rect">
            <a:avLst/>
          </a:prstGeom>
          <a:noFill/>
        </p:spPr>
        <p:txBody>
          <a:bodyPr wrap="square" rtlCol="0">
            <a:spAutoFit/>
          </a:bodyPr>
          <a:lstStyle/>
          <a:p>
            <a:r>
              <a:rPr lang="en-GB" sz="1400" dirty="0"/>
              <a:t>N = 47</a:t>
            </a:r>
          </a:p>
        </p:txBody>
      </p:sp>
      <p:sp>
        <p:nvSpPr>
          <p:cNvPr id="26" name="TextBox 25">
            <a:extLst>
              <a:ext uri="{FF2B5EF4-FFF2-40B4-BE49-F238E27FC236}">
                <a16:creationId xmlns:a16="http://schemas.microsoft.com/office/drawing/2014/main" id="{BEB8E528-D3CC-FF1D-3432-6AD983E2D096}"/>
              </a:ext>
            </a:extLst>
          </p:cNvPr>
          <p:cNvSpPr txBox="1"/>
          <p:nvPr/>
        </p:nvSpPr>
        <p:spPr>
          <a:xfrm>
            <a:off x="2578593" y="5783201"/>
            <a:ext cx="830117" cy="307777"/>
          </a:xfrm>
          <a:prstGeom prst="rect">
            <a:avLst/>
          </a:prstGeom>
          <a:noFill/>
        </p:spPr>
        <p:txBody>
          <a:bodyPr wrap="square" rtlCol="0">
            <a:spAutoFit/>
          </a:bodyPr>
          <a:lstStyle/>
          <a:p>
            <a:r>
              <a:rPr lang="en-GB" sz="1400" dirty="0"/>
              <a:t>N = 542</a:t>
            </a:r>
          </a:p>
        </p:txBody>
      </p:sp>
      <p:sp>
        <p:nvSpPr>
          <p:cNvPr id="27" name="TextBox 26">
            <a:extLst>
              <a:ext uri="{FF2B5EF4-FFF2-40B4-BE49-F238E27FC236}">
                <a16:creationId xmlns:a16="http://schemas.microsoft.com/office/drawing/2014/main" id="{C1431731-F54C-C67C-C1AC-3459B4DB0C0F}"/>
              </a:ext>
            </a:extLst>
          </p:cNvPr>
          <p:cNvSpPr txBox="1"/>
          <p:nvPr/>
        </p:nvSpPr>
        <p:spPr>
          <a:xfrm>
            <a:off x="151596" y="6395241"/>
            <a:ext cx="830117" cy="307777"/>
          </a:xfrm>
          <a:prstGeom prst="rect">
            <a:avLst/>
          </a:prstGeom>
          <a:noFill/>
        </p:spPr>
        <p:txBody>
          <a:bodyPr wrap="square" rtlCol="0">
            <a:spAutoFit/>
          </a:bodyPr>
          <a:lstStyle/>
          <a:p>
            <a:r>
              <a:rPr lang="en-GB" sz="1400" dirty="0"/>
              <a:t>N = 456</a:t>
            </a:r>
          </a:p>
        </p:txBody>
      </p:sp>
      <p:pic>
        <p:nvPicPr>
          <p:cNvPr id="28" name="Graphic 27" descr="Woman with solid fill">
            <a:extLst>
              <a:ext uri="{FF2B5EF4-FFF2-40B4-BE49-F238E27FC236}">
                <a16:creationId xmlns:a16="http://schemas.microsoft.com/office/drawing/2014/main" id="{F9D389E2-FE83-F7D9-64CD-A8AD2EBF34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3805" y="4636054"/>
            <a:ext cx="542523" cy="542523"/>
          </a:xfrm>
          <a:prstGeom prst="rect">
            <a:avLst/>
          </a:prstGeom>
        </p:spPr>
      </p:pic>
      <p:graphicFrame>
        <p:nvGraphicFramePr>
          <p:cNvPr id="29" name="Table 28">
            <a:extLst>
              <a:ext uri="{FF2B5EF4-FFF2-40B4-BE49-F238E27FC236}">
                <a16:creationId xmlns:a16="http://schemas.microsoft.com/office/drawing/2014/main" id="{BA2D1CA6-B0DD-E39B-CB84-40F7E29FE6BC}"/>
              </a:ext>
            </a:extLst>
          </p:cNvPr>
          <p:cNvGraphicFramePr>
            <a:graphicFrameLocks noGrp="1"/>
          </p:cNvGraphicFramePr>
          <p:nvPr/>
        </p:nvGraphicFramePr>
        <p:xfrm>
          <a:off x="869592" y="44645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0" name="TextBox 29">
            <a:extLst>
              <a:ext uri="{FF2B5EF4-FFF2-40B4-BE49-F238E27FC236}">
                <a16:creationId xmlns:a16="http://schemas.microsoft.com/office/drawing/2014/main" id="{458DE983-17D7-E460-C784-1B51DF921CED}"/>
              </a:ext>
            </a:extLst>
          </p:cNvPr>
          <p:cNvSpPr txBox="1"/>
          <p:nvPr/>
        </p:nvSpPr>
        <p:spPr>
          <a:xfrm>
            <a:off x="-46632" y="3998072"/>
            <a:ext cx="830117" cy="307777"/>
          </a:xfrm>
          <a:prstGeom prst="rect">
            <a:avLst/>
          </a:prstGeom>
          <a:noFill/>
        </p:spPr>
        <p:txBody>
          <a:bodyPr wrap="square" rtlCol="0">
            <a:spAutoFit/>
          </a:bodyPr>
          <a:lstStyle/>
          <a:p>
            <a:r>
              <a:rPr lang="en-GB" sz="1400" dirty="0"/>
              <a:t>N = 84</a:t>
            </a:r>
          </a:p>
        </p:txBody>
      </p:sp>
      <p:sp>
        <p:nvSpPr>
          <p:cNvPr id="31" name="TextBox 30">
            <a:extLst>
              <a:ext uri="{FF2B5EF4-FFF2-40B4-BE49-F238E27FC236}">
                <a16:creationId xmlns:a16="http://schemas.microsoft.com/office/drawing/2014/main" id="{A0619E67-F1E1-227E-8CC4-B23EC4C9443C}"/>
              </a:ext>
            </a:extLst>
          </p:cNvPr>
          <p:cNvSpPr txBox="1"/>
          <p:nvPr/>
        </p:nvSpPr>
        <p:spPr>
          <a:xfrm>
            <a:off x="291454" y="5192366"/>
            <a:ext cx="830117" cy="307777"/>
          </a:xfrm>
          <a:prstGeom prst="rect">
            <a:avLst/>
          </a:prstGeom>
          <a:noFill/>
        </p:spPr>
        <p:txBody>
          <a:bodyPr wrap="square" rtlCol="0">
            <a:spAutoFit/>
          </a:bodyPr>
          <a:lstStyle/>
          <a:p>
            <a:r>
              <a:rPr lang="en-GB" sz="1400" dirty="0"/>
              <a:t>N = 15</a:t>
            </a:r>
          </a:p>
        </p:txBody>
      </p:sp>
      <p:sp>
        <p:nvSpPr>
          <p:cNvPr id="32" name="TextBox 31">
            <a:extLst>
              <a:ext uri="{FF2B5EF4-FFF2-40B4-BE49-F238E27FC236}">
                <a16:creationId xmlns:a16="http://schemas.microsoft.com/office/drawing/2014/main" id="{812B1C28-9DED-5236-FDA4-9CE240A6DF00}"/>
              </a:ext>
            </a:extLst>
          </p:cNvPr>
          <p:cNvSpPr txBox="1"/>
          <p:nvPr/>
        </p:nvSpPr>
        <p:spPr>
          <a:xfrm>
            <a:off x="2004057" y="4112446"/>
            <a:ext cx="830117" cy="307777"/>
          </a:xfrm>
          <a:prstGeom prst="rect">
            <a:avLst/>
          </a:prstGeom>
          <a:noFill/>
        </p:spPr>
        <p:txBody>
          <a:bodyPr wrap="square" rtlCol="0">
            <a:spAutoFit/>
          </a:bodyPr>
          <a:lstStyle/>
          <a:p>
            <a:r>
              <a:rPr lang="en-GB" sz="1400" dirty="0"/>
              <a:t>N = 62</a:t>
            </a:r>
          </a:p>
        </p:txBody>
      </p:sp>
      <p:sp>
        <p:nvSpPr>
          <p:cNvPr id="2" name="TextBox 1">
            <a:extLst>
              <a:ext uri="{FF2B5EF4-FFF2-40B4-BE49-F238E27FC236}">
                <a16:creationId xmlns:a16="http://schemas.microsoft.com/office/drawing/2014/main" id="{CBBCBE91-AF13-D4E9-0AF2-30C087BDD96D}"/>
              </a:ext>
            </a:extLst>
          </p:cNvPr>
          <p:cNvSpPr txBox="1"/>
          <p:nvPr/>
        </p:nvSpPr>
        <p:spPr>
          <a:xfrm>
            <a:off x="8627703" y="268226"/>
            <a:ext cx="1387175" cy="369332"/>
          </a:xfrm>
          <a:prstGeom prst="rect">
            <a:avLst/>
          </a:prstGeom>
          <a:noFill/>
        </p:spPr>
        <p:txBody>
          <a:bodyPr wrap="none" rtlCol="0">
            <a:spAutoFit/>
          </a:bodyPr>
          <a:lstStyle/>
          <a:p>
            <a:r>
              <a:rPr lang="en-GB" b="1" dirty="0"/>
              <a:t>Age 15 Years</a:t>
            </a:r>
          </a:p>
        </p:txBody>
      </p:sp>
      <p:pic>
        <p:nvPicPr>
          <p:cNvPr id="3" name="Graphic 2" descr="Woman with solid fill">
            <a:extLst>
              <a:ext uri="{FF2B5EF4-FFF2-40B4-BE49-F238E27FC236}">
                <a16:creationId xmlns:a16="http://schemas.microsoft.com/office/drawing/2014/main" id="{203FFABE-9AF2-257A-33A5-1FAD9FDB554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737974" y="5611895"/>
            <a:ext cx="542523" cy="542523"/>
          </a:xfrm>
          <a:prstGeom prst="rect">
            <a:avLst/>
          </a:prstGeom>
        </p:spPr>
      </p:pic>
      <p:graphicFrame>
        <p:nvGraphicFramePr>
          <p:cNvPr id="10" name="Table 9">
            <a:extLst>
              <a:ext uri="{FF2B5EF4-FFF2-40B4-BE49-F238E27FC236}">
                <a16:creationId xmlns:a16="http://schemas.microsoft.com/office/drawing/2014/main" id="{44855A72-840F-2D23-D3AE-B78ABC61BE63}"/>
              </a:ext>
            </a:extLst>
          </p:cNvPr>
          <p:cNvGraphicFramePr>
            <a:graphicFrameLocks noGrp="1"/>
          </p:cNvGraphicFramePr>
          <p:nvPr/>
        </p:nvGraphicFramePr>
        <p:xfrm>
          <a:off x="10280497" y="536499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33" name="Content Placeholder 4" descr="Man with solid fill">
            <a:extLst>
              <a:ext uri="{FF2B5EF4-FFF2-40B4-BE49-F238E27FC236}">
                <a16:creationId xmlns:a16="http://schemas.microsoft.com/office/drawing/2014/main" id="{BBB95FBB-A1FA-2C0B-4E45-F71E02B3B92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406719" y="5749086"/>
            <a:ext cx="542523" cy="542523"/>
          </a:xfrm>
          <a:prstGeom prst="rect">
            <a:avLst/>
          </a:prstGeom>
        </p:spPr>
      </p:pic>
      <p:graphicFrame>
        <p:nvGraphicFramePr>
          <p:cNvPr id="34" name="Table 33">
            <a:extLst>
              <a:ext uri="{FF2B5EF4-FFF2-40B4-BE49-F238E27FC236}">
                <a16:creationId xmlns:a16="http://schemas.microsoft.com/office/drawing/2014/main" id="{183EC625-26DF-A2E7-8A1B-2921FF395DA1}"/>
              </a:ext>
            </a:extLst>
          </p:cNvPr>
          <p:cNvGraphicFramePr>
            <a:graphicFrameLocks noGrp="1"/>
          </p:cNvGraphicFramePr>
          <p:nvPr/>
        </p:nvGraphicFramePr>
        <p:xfrm>
          <a:off x="7932794" y="550218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5" name="TextBox 34">
            <a:extLst>
              <a:ext uri="{FF2B5EF4-FFF2-40B4-BE49-F238E27FC236}">
                <a16:creationId xmlns:a16="http://schemas.microsoft.com/office/drawing/2014/main" id="{78B73680-38D6-26B2-64FB-6E543FFF509C}"/>
              </a:ext>
            </a:extLst>
          </p:cNvPr>
          <p:cNvSpPr txBox="1"/>
          <p:nvPr/>
        </p:nvSpPr>
        <p:spPr>
          <a:xfrm>
            <a:off x="9641794" y="6093539"/>
            <a:ext cx="830117" cy="307777"/>
          </a:xfrm>
          <a:prstGeom prst="rect">
            <a:avLst/>
          </a:prstGeom>
          <a:noFill/>
        </p:spPr>
        <p:txBody>
          <a:bodyPr wrap="square" rtlCol="0">
            <a:spAutoFit/>
          </a:bodyPr>
          <a:lstStyle/>
          <a:p>
            <a:r>
              <a:rPr lang="en-GB" sz="1400" dirty="0"/>
              <a:t>N = 356</a:t>
            </a:r>
          </a:p>
        </p:txBody>
      </p:sp>
      <p:sp>
        <p:nvSpPr>
          <p:cNvPr id="36" name="TextBox 35">
            <a:extLst>
              <a:ext uri="{FF2B5EF4-FFF2-40B4-BE49-F238E27FC236}">
                <a16:creationId xmlns:a16="http://schemas.microsoft.com/office/drawing/2014/main" id="{1FBDBC81-AC98-BBE9-6B01-819A12907DE2}"/>
              </a:ext>
            </a:extLst>
          </p:cNvPr>
          <p:cNvSpPr txBox="1"/>
          <p:nvPr/>
        </p:nvSpPr>
        <p:spPr>
          <a:xfrm>
            <a:off x="7214797" y="6261170"/>
            <a:ext cx="830117" cy="523220"/>
          </a:xfrm>
          <a:prstGeom prst="rect">
            <a:avLst/>
          </a:prstGeom>
          <a:noFill/>
        </p:spPr>
        <p:txBody>
          <a:bodyPr wrap="square" rtlCol="0">
            <a:spAutoFit/>
          </a:bodyPr>
          <a:lstStyle/>
          <a:p>
            <a:r>
              <a:rPr lang="en-GB" sz="1400" dirty="0"/>
              <a:t>N = 217</a:t>
            </a:r>
          </a:p>
          <a:p>
            <a:endParaRPr lang="en-GB" sz="1400" dirty="0"/>
          </a:p>
        </p:txBody>
      </p:sp>
      <p:pic>
        <p:nvPicPr>
          <p:cNvPr id="37" name="Graphic 36" descr="Woman with solid fill">
            <a:extLst>
              <a:ext uri="{FF2B5EF4-FFF2-40B4-BE49-F238E27FC236}">
                <a16:creationId xmlns:a16="http://schemas.microsoft.com/office/drawing/2014/main" id="{CAF36CB2-76AA-0706-14D6-696168D3508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67006" y="4501983"/>
            <a:ext cx="542523" cy="542523"/>
          </a:xfrm>
          <a:prstGeom prst="rect">
            <a:avLst/>
          </a:prstGeom>
        </p:spPr>
      </p:pic>
      <p:graphicFrame>
        <p:nvGraphicFramePr>
          <p:cNvPr id="38" name="Table 37">
            <a:extLst>
              <a:ext uri="{FF2B5EF4-FFF2-40B4-BE49-F238E27FC236}">
                <a16:creationId xmlns:a16="http://schemas.microsoft.com/office/drawing/2014/main" id="{D64E76E0-B3D4-9913-3828-B2828B8F84E2}"/>
              </a:ext>
            </a:extLst>
          </p:cNvPr>
          <p:cNvGraphicFramePr>
            <a:graphicFrameLocks noGrp="1"/>
          </p:cNvGraphicFramePr>
          <p:nvPr/>
        </p:nvGraphicFramePr>
        <p:xfrm>
          <a:off x="7932793" y="4330469"/>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9" name="TextBox 38">
            <a:extLst>
              <a:ext uri="{FF2B5EF4-FFF2-40B4-BE49-F238E27FC236}">
                <a16:creationId xmlns:a16="http://schemas.microsoft.com/office/drawing/2014/main" id="{0BF3FBE4-0D3F-20BC-559C-929DAA9E9B27}"/>
              </a:ext>
            </a:extLst>
          </p:cNvPr>
          <p:cNvSpPr txBox="1"/>
          <p:nvPr/>
        </p:nvSpPr>
        <p:spPr>
          <a:xfrm>
            <a:off x="7354655" y="5058295"/>
            <a:ext cx="830117" cy="307777"/>
          </a:xfrm>
          <a:prstGeom prst="rect">
            <a:avLst/>
          </a:prstGeom>
          <a:noFill/>
        </p:spPr>
        <p:txBody>
          <a:bodyPr wrap="square" rtlCol="0">
            <a:spAutoFit/>
          </a:bodyPr>
          <a:lstStyle/>
          <a:p>
            <a:r>
              <a:rPr lang="en-GB" sz="1400" dirty="0"/>
              <a:t>N = 52</a:t>
            </a:r>
          </a:p>
        </p:txBody>
      </p:sp>
      <p:pic>
        <p:nvPicPr>
          <p:cNvPr id="40" name="Graphic 39" descr="Woman with solid fill">
            <a:extLst>
              <a:ext uri="{FF2B5EF4-FFF2-40B4-BE49-F238E27FC236}">
                <a16:creationId xmlns:a16="http://schemas.microsoft.com/office/drawing/2014/main" id="{6DA9F135-F4DE-D3C2-954A-694251D7AC6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592865" y="3366758"/>
            <a:ext cx="542523" cy="542523"/>
          </a:xfrm>
          <a:prstGeom prst="rect">
            <a:avLst/>
          </a:prstGeom>
        </p:spPr>
      </p:pic>
      <p:graphicFrame>
        <p:nvGraphicFramePr>
          <p:cNvPr id="41" name="Table 40">
            <a:extLst>
              <a:ext uri="{FF2B5EF4-FFF2-40B4-BE49-F238E27FC236}">
                <a16:creationId xmlns:a16="http://schemas.microsoft.com/office/drawing/2014/main" id="{8290A66D-F7D5-8B8B-47F3-7E06A5F0799A}"/>
              </a:ext>
            </a:extLst>
          </p:cNvPr>
          <p:cNvGraphicFramePr>
            <a:graphicFrameLocks noGrp="1"/>
          </p:cNvGraphicFramePr>
          <p:nvPr/>
        </p:nvGraphicFramePr>
        <p:xfrm>
          <a:off x="7085017" y="316122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2" name="TextBox 41">
            <a:extLst>
              <a:ext uri="{FF2B5EF4-FFF2-40B4-BE49-F238E27FC236}">
                <a16:creationId xmlns:a16="http://schemas.microsoft.com/office/drawing/2014/main" id="{6D7F763A-8E50-23EF-5CFD-935CB0E73D77}"/>
              </a:ext>
            </a:extLst>
          </p:cNvPr>
          <p:cNvSpPr txBox="1"/>
          <p:nvPr/>
        </p:nvSpPr>
        <p:spPr>
          <a:xfrm>
            <a:off x="6440960" y="3884918"/>
            <a:ext cx="830117" cy="523220"/>
          </a:xfrm>
          <a:prstGeom prst="rect">
            <a:avLst/>
          </a:prstGeom>
          <a:noFill/>
        </p:spPr>
        <p:txBody>
          <a:bodyPr wrap="square" rtlCol="0">
            <a:spAutoFit/>
          </a:bodyPr>
          <a:lstStyle/>
          <a:p>
            <a:r>
              <a:rPr lang="en-GB" sz="1400" dirty="0"/>
              <a:t>N = 124</a:t>
            </a:r>
          </a:p>
          <a:p>
            <a:endParaRPr lang="en-GB" sz="1400" dirty="0"/>
          </a:p>
        </p:txBody>
      </p:sp>
      <p:pic>
        <p:nvPicPr>
          <p:cNvPr id="43" name="Graphic 42" descr="Woman with solid fill">
            <a:extLst>
              <a:ext uri="{FF2B5EF4-FFF2-40B4-BE49-F238E27FC236}">
                <a16:creationId xmlns:a16="http://schemas.microsoft.com/office/drawing/2014/main" id="{F5A5DFC7-1D4A-C16C-6F63-A50CD3F264A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547935" y="3327676"/>
            <a:ext cx="542523" cy="542523"/>
          </a:xfrm>
          <a:prstGeom prst="rect">
            <a:avLst/>
          </a:prstGeom>
        </p:spPr>
      </p:pic>
      <p:graphicFrame>
        <p:nvGraphicFramePr>
          <p:cNvPr id="44" name="Table 43">
            <a:extLst>
              <a:ext uri="{FF2B5EF4-FFF2-40B4-BE49-F238E27FC236}">
                <a16:creationId xmlns:a16="http://schemas.microsoft.com/office/drawing/2014/main" id="{11B64FA7-D9A4-C4BA-FD05-E402492E43A6}"/>
              </a:ext>
            </a:extLst>
          </p:cNvPr>
          <p:cNvGraphicFramePr>
            <a:graphicFrameLocks noGrp="1"/>
          </p:cNvGraphicFramePr>
          <p:nvPr/>
        </p:nvGraphicFramePr>
        <p:xfrm>
          <a:off x="9040087" y="312214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5" name="TextBox 44">
            <a:extLst>
              <a:ext uri="{FF2B5EF4-FFF2-40B4-BE49-F238E27FC236}">
                <a16:creationId xmlns:a16="http://schemas.microsoft.com/office/drawing/2014/main" id="{105ED2D9-6B80-0AE0-01F9-F565B248BBDE}"/>
              </a:ext>
            </a:extLst>
          </p:cNvPr>
          <p:cNvSpPr txBox="1"/>
          <p:nvPr/>
        </p:nvSpPr>
        <p:spPr>
          <a:xfrm>
            <a:off x="8468317" y="3843857"/>
            <a:ext cx="830117" cy="523220"/>
          </a:xfrm>
          <a:prstGeom prst="rect">
            <a:avLst/>
          </a:prstGeom>
          <a:noFill/>
        </p:spPr>
        <p:txBody>
          <a:bodyPr wrap="square" rtlCol="0">
            <a:spAutoFit/>
          </a:bodyPr>
          <a:lstStyle/>
          <a:p>
            <a:r>
              <a:rPr lang="en-GB" sz="1400" dirty="0"/>
              <a:t>N = 33</a:t>
            </a:r>
          </a:p>
          <a:p>
            <a:endParaRPr lang="en-GB" sz="1400" dirty="0"/>
          </a:p>
        </p:txBody>
      </p:sp>
      <p:pic>
        <p:nvPicPr>
          <p:cNvPr id="46" name="Graphic 45" descr="Woman with solid fill">
            <a:extLst>
              <a:ext uri="{FF2B5EF4-FFF2-40B4-BE49-F238E27FC236}">
                <a16:creationId xmlns:a16="http://schemas.microsoft.com/office/drawing/2014/main" id="{676F7C4C-10AD-4E5D-9669-A8AACC0DF8B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243909" y="2185201"/>
            <a:ext cx="542523" cy="542523"/>
          </a:xfrm>
          <a:prstGeom prst="rect">
            <a:avLst/>
          </a:prstGeom>
        </p:spPr>
      </p:pic>
      <p:graphicFrame>
        <p:nvGraphicFramePr>
          <p:cNvPr id="47" name="Table 46">
            <a:extLst>
              <a:ext uri="{FF2B5EF4-FFF2-40B4-BE49-F238E27FC236}">
                <a16:creationId xmlns:a16="http://schemas.microsoft.com/office/drawing/2014/main" id="{D0B49DC4-1C6A-A2A4-71E5-26E7525D5B30}"/>
              </a:ext>
            </a:extLst>
          </p:cNvPr>
          <p:cNvGraphicFramePr>
            <a:graphicFrameLocks noGrp="1"/>
          </p:cNvGraphicFramePr>
          <p:nvPr/>
        </p:nvGraphicFramePr>
        <p:xfrm>
          <a:off x="6936203" y="195350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8" name="TextBox 47">
            <a:extLst>
              <a:ext uri="{FF2B5EF4-FFF2-40B4-BE49-F238E27FC236}">
                <a16:creationId xmlns:a16="http://schemas.microsoft.com/office/drawing/2014/main" id="{CC29F40D-BFAF-82B7-A24D-AE173E6724F6}"/>
              </a:ext>
            </a:extLst>
          </p:cNvPr>
          <p:cNvSpPr txBox="1"/>
          <p:nvPr/>
        </p:nvSpPr>
        <p:spPr>
          <a:xfrm>
            <a:off x="6102447" y="2691638"/>
            <a:ext cx="830117" cy="307777"/>
          </a:xfrm>
          <a:prstGeom prst="rect">
            <a:avLst/>
          </a:prstGeom>
          <a:noFill/>
        </p:spPr>
        <p:txBody>
          <a:bodyPr wrap="square" rtlCol="0">
            <a:spAutoFit/>
          </a:bodyPr>
          <a:lstStyle/>
          <a:p>
            <a:r>
              <a:rPr lang="en-GB" sz="1400" dirty="0"/>
              <a:t>N = 84</a:t>
            </a:r>
          </a:p>
        </p:txBody>
      </p:sp>
      <p:pic>
        <p:nvPicPr>
          <p:cNvPr id="49" name="Graphic 48" descr="Woman with solid fill">
            <a:extLst>
              <a:ext uri="{FF2B5EF4-FFF2-40B4-BE49-F238E27FC236}">
                <a16:creationId xmlns:a16="http://schemas.microsoft.com/office/drawing/2014/main" id="{A7C4ED23-532A-C9FE-59A3-07E58077B37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900424" y="1133638"/>
            <a:ext cx="542523" cy="542523"/>
          </a:xfrm>
          <a:prstGeom prst="rect">
            <a:avLst/>
          </a:prstGeom>
        </p:spPr>
      </p:pic>
      <p:graphicFrame>
        <p:nvGraphicFramePr>
          <p:cNvPr id="50" name="Table 49">
            <a:extLst>
              <a:ext uri="{FF2B5EF4-FFF2-40B4-BE49-F238E27FC236}">
                <a16:creationId xmlns:a16="http://schemas.microsoft.com/office/drawing/2014/main" id="{F8A385CE-6861-725C-3668-99BAD6D8F698}"/>
              </a:ext>
            </a:extLst>
          </p:cNvPr>
          <p:cNvGraphicFramePr>
            <a:graphicFrameLocks noGrp="1"/>
          </p:cNvGraphicFramePr>
          <p:nvPr/>
        </p:nvGraphicFramePr>
        <p:xfrm>
          <a:off x="7406719" y="8867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1" name="TextBox 50">
            <a:extLst>
              <a:ext uri="{FF2B5EF4-FFF2-40B4-BE49-F238E27FC236}">
                <a16:creationId xmlns:a16="http://schemas.microsoft.com/office/drawing/2014/main" id="{18385453-E6A3-1C26-001F-D7DC5B934CCF}"/>
              </a:ext>
            </a:extLst>
          </p:cNvPr>
          <p:cNvSpPr txBox="1"/>
          <p:nvPr/>
        </p:nvSpPr>
        <p:spPr>
          <a:xfrm>
            <a:off x="6731718" y="1627417"/>
            <a:ext cx="711229" cy="307777"/>
          </a:xfrm>
          <a:prstGeom prst="rect">
            <a:avLst/>
          </a:prstGeom>
          <a:noFill/>
        </p:spPr>
        <p:txBody>
          <a:bodyPr wrap="square" rtlCol="0">
            <a:spAutoFit/>
          </a:bodyPr>
          <a:lstStyle/>
          <a:p>
            <a:r>
              <a:rPr lang="en-GB" sz="1400" dirty="0"/>
              <a:t>N = 98</a:t>
            </a:r>
          </a:p>
        </p:txBody>
      </p:sp>
      <p:pic>
        <p:nvPicPr>
          <p:cNvPr id="52" name="Content Placeholder 4" descr="Man with solid fill">
            <a:extLst>
              <a:ext uri="{FF2B5EF4-FFF2-40B4-BE49-F238E27FC236}">
                <a16:creationId xmlns:a16="http://schemas.microsoft.com/office/drawing/2014/main" id="{DB105076-B906-6752-0F23-018C36D1C2D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279034" y="3380778"/>
            <a:ext cx="542523" cy="542523"/>
          </a:xfrm>
          <a:prstGeom prst="rect">
            <a:avLst/>
          </a:prstGeom>
        </p:spPr>
      </p:pic>
      <p:graphicFrame>
        <p:nvGraphicFramePr>
          <p:cNvPr id="53" name="Table 52">
            <a:extLst>
              <a:ext uri="{FF2B5EF4-FFF2-40B4-BE49-F238E27FC236}">
                <a16:creationId xmlns:a16="http://schemas.microsoft.com/office/drawing/2014/main" id="{FD70D29C-2C57-4FC8-A289-067036996B79}"/>
              </a:ext>
            </a:extLst>
          </p:cNvPr>
          <p:cNvGraphicFramePr>
            <a:graphicFrameLocks noGrp="1"/>
          </p:cNvGraphicFramePr>
          <p:nvPr/>
        </p:nvGraphicFramePr>
        <p:xfrm>
          <a:off x="10728799" y="320427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4" name="TextBox 53">
            <a:extLst>
              <a:ext uri="{FF2B5EF4-FFF2-40B4-BE49-F238E27FC236}">
                <a16:creationId xmlns:a16="http://schemas.microsoft.com/office/drawing/2014/main" id="{F159C083-1DA1-BC02-D473-D642F56EA03C}"/>
              </a:ext>
            </a:extLst>
          </p:cNvPr>
          <p:cNvSpPr txBox="1"/>
          <p:nvPr/>
        </p:nvSpPr>
        <p:spPr>
          <a:xfrm>
            <a:off x="10135236" y="3958557"/>
            <a:ext cx="830117" cy="523220"/>
          </a:xfrm>
          <a:prstGeom prst="rect">
            <a:avLst/>
          </a:prstGeom>
          <a:noFill/>
        </p:spPr>
        <p:txBody>
          <a:bodyPr wrap="square" rtlCol="0">
            <a:spAutoFit/>
          </a:bodyPr>
          <a:lstStyle/>
          <a:p>
            <a:r>
              <a:rPr lang="en-GB" sz="1400" dirty="0"/>
              <a:t>N = 94</a:t>
            </a:r>
          </a:p>
          <a:p>
            <a:endParaRPr lang="en-GB" sz="1400" dirty="0"/>
          </a:p>
        </p:txBody>
      </p:sp>
      <p:pic>
        <p:nvPicPr>
          <p:cNvPr id="55" name="Content Placeholder 4" descr="Man with solid fill">
            <a:extLst>
              <a:ext uri="{FF2B5EF4-FFF2-40B4-BE49-F238E27FC236}">
                <a16:creationId xmlns:a16="http://schemas.microsoft.com/office/drawing/2014/main" id="{C1A6F891-3486-2C50-B34A-6EE21308341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349363" y="4423051"/>
            <a:ext cx="542523" cy="542523"/>
          </a:xfrm>
          <a:prstGeom prst="rect">
            <a:avLst/>
          </a:prstGeom>
        </p:spPr>
      </p:pic>
      <p:sp>
        <p:nvSpPr>
          <p:cNvPr id="57" name="TextBox 56">
            <a:extLst>
              <a:ext uri="{FF2B5EF4-FFF2-40B4-BE49-F238E27FC236}">
                <a16:creationId xmlns:a16="http://schemas.microsoft.com/office/drawing/2014/main" id="{A2868C0C-9056-4C08-F14E-61723500558F}"/>
              </a:ext>
            </a:extLst>
          </p:cNvPr>
          <p:cNvSpPr txBox="1"/>
          <p:nvPr/>
        </p:nvSpPr>
        <p:spPr>
          <a:xfrm>
            <a:off x="9205565" y="5000830"/>
            <a:ext cx="830117" cy="307777"/>
          </a:xfrm>
          <a:prstGeom prst="rect">
            <a:avLst/>
          </a:prstGeom>
          <a:noFill/>
        </p:spPr>
        <p:txBody>
          <a:bodyPr wrap="square" rtlCol="0">
            <a:spAutoFit/>
          </a:bodyPr>
          <a:lstStyle/>
          <a:p>
            <a:r>
              <a:rPr lang="en-GB" sz="1400" dirty="0"/>
              <a:t>N = 36</a:t>
            </a:r>
          </a:p>
        </p:txBody>
      </p:sp>
      <p:graphicFrame>
        <p:nvGraphicFramePr>
          <p:cNvPr id="58" name="Table 57">
            <a:extLst>
              <a:ext uri="{FF2B5EF4-FFF2-40B4-BE49-F238E27FC236}">
                <a16:creationId xmlns:a16="http://schemas.microsoft.com/office/drawing/2014/main" id="{CC3F6DCC-CEA4-A6E0-D4B7-07E67C3D31A3}"/>
              </a:ext>
            </a:extLst>
          </p:cNvPr>
          <p:cNvGraphicFramePr>
            <a:graphicFrameLocks noGrp="1"/>
          </p:cNvGraphicFramePr>
          <p:nvPr/>
        </p:nvGraphicFramePr>
        <p:xfrm>
          <a:off x="9891886" y="426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59" name="Content Placeholder 4" descr="Man with solid fill">
            <a:extLst>
              <a:ext uri="{FF2B5EF4-FFF2-40B4-BE49-F238E27FC236}">
                <a16:creationId xmlns:a16="http://schemas.microsoft.com/office/drawing/2014/main" id="{27038AB2-27B8-88D8-C723-CA93CA9505D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573849" y="2240660"/>
            <a:ext cx="542523" cy="542523"/>
          </a:xfrm>
          <a:prstGeom prst="rect">
            <a:avLst/>
          </a:prstGeom>
        </p:spPr>
      </p:pic>
      <p:graphicFrame>
        <p:nvGraphicFramePr>
          <p:cNvPr id="60" name="Table 59">
            <a:extLst>
              <a:ext uri="{FF2B5EF4-FFF2-40B4-BE49-F238E27FC236}">
                <a16:creationId xmlns:a16="http://schemas.microsoft.com/office/drawing/2014/main" id="{9E521661-A551-807A-6592-B81AAA0C610D}"/>
              </a:ext>
            </a:extLst>
          </p:cNvPr>
          <p:cNvGraphicFramePr>
            <a:graphicFrameLocks noGrp="1"/>
          </p:cNvGraphicFramePr>
          <p:nvPr/>
        </p:nvGraphicFramePr>
        <p:xfrm>
          <a:off x="9255562" y="19630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1" name="TextBox 60">
            <a:extLst>
              <a:ext uri="{FF2B5EF4-FFF2-40B4-BE49-F238E27FC236}">
                <a16:creationId xmlns:a16="http://schemas.microsoft.com/office/drawing/2014/main" id="{5EC208A9-70C9-1803-D89E-8EC1E99B4857}"/>
              </a:ext>
            </a:extLst>
          </p:cNvPr>
          <p:cNvSpPr txBox="1"/>
          <p:nvPr/>
        </p:nvSpPr>
        <p:spPr>
          <a:xfrm>
            <a:off x="8560118" y="2766690"/>
            <a:ext cx="830117" cy="307777"/>
          </a:xfrm>
          <a:prstGeom prst="rect">
            <a:avLst/>
          </a:prstGeom>
          <a:noFill/>
        </p:spPr>
        <p:txBody>
          <a:bodyPr wrap="square" rtlCol="0">
            <a:spAutoFit/>
          </a:bodyPr>
          <a:lstStyle/>
          <a:p>
            <a:r>
              <a:rPr lang="en-GB" sz="1400" dirty="0"/>
              <a:t>N = 203</a:t>
            </a:r>
          </a:p>
        </p:txBody>
      </p:sp>
      <p:pic>
        <p:nvPicPr>
          <p:cNvPr id="62" name="Content Placeholder 4" descr="Man with solid fill">
            <a:extLst>
              <a:ext uri="{FF2B5EF4-FFF2-40B4-BE49-F238E27FC236}">
                <a16:creationId xmlns:a16="http://schemas.microsoft.com/office/drawing/2014/main" id="{330202B1-17E7-3CA2-9493-E881C3DCC0C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861946" y="1137289"/>
            <a:ext cx="542523" cy="542523"/>
          </a:xfrm>
          <a:prstGeom prst="rect">
            <a:avLst/>
          </a:prstGeom>
        </p:spPr>
      </p:pic>
      <p:graphicFrame>
        <p:nvGraphicFramePr>
          <p:cNvPr id="63" name="Table 62">
            <a:extLst>
              <a:ext uri="{FF2B5EF4-FFF2-40B4-BE49-F238E27FC236}">
                <a16:creationId xmlns:a16="http://schemas.microsoft.com/office/drawing/2014/main" id="{671A2E7A-5DD0-7F52-0EB5-4EC7F0755864}"/>
              </a:ext>
            </a:extLst>
          </p:cNvPr>
          <p:cNvGraphicFramePr>
            <a:graphicFrameLocks noGrp="1"/>
          </p:cNvGraphicFramePr>
          <p:nvPr/>
        </p:nvGraphicFramePr>
        <p:xfrm>
          <a:off x="9390235"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4" name="TextBox 63">
            <a:extLst>
              <a:ext uri="{FF2B5EF4-FFF2-40B4-BE49-F238E27FC236}">
                <a16:creationId xmlns:a16="http://schemas.microsoft.com/office/drawing/2014/main" id="{C8DA11A9-B075-6603-066E-685F503975E7}"/>
              </a:ext>
            </a:extLst>
          </p:cNvPr>
          <p:cNvSpPr txBox="1"/>
          <p:nvPr/>
        </p:nvSpPr>
        <p:spPr>
          <a:xfrm>
            <a:off x="8780842" y="1667335"/>
            <a:ext cx="830117" cy="523220"/>
          </a:xfrm>
          <a:prstGeom prst="rect">
            <a:avLst/>
          </a:prstGeom>
          <a:noFill/>
        </p:spPr>
        <p:txBody>
          <a:bodyPr wrap="square" rtlCol="0">
            <a:spAutoFit/>
          </a:bodyPr>
          <a:lstStyle/>
          <a:p>
            <a:r>
              <a:rPr lang="en-GB" sz="1400" dirty="0"/>
              <a:t>N = 167</a:t>
            </a:r>
          </a:p>
          <a:p>
            <a:endParaRPr lang="en-GB" sz="1400" dirty="0"/>
          </a:p>
        </p:txBody>
      </p:sp>
      <p:pic>
        <p:nvPicPr>
          <p:cNvPr id="65" name="Content Placeholder 4" descr="Man with solid fill">
            <a:extLst>
              <a:ext uri="{FF2B5EF4-FFF2-40B4-BE49-F238E27FC236}">
                <a16:creationId xmlns:a16="http://schemas.microsoft.com/office/drawing/2014/main" id="{43F1E0EA-D6F9-E76C-818E-ADE0939FAC0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597327" y="2159031"/>
            <a:ext cx="542523" cy="542523"/>
          </a:xfrm>
          <a:prstGeom prst="rect">
            <a:avLst/>
          </a:prstGeom>
        </p:spPr>
      </p:pic>
      <p:graphicFrame>
        <p:nvGraphicFramePr>
          <p:cNvPr id="66" name="Table 65">
            <a:extLst>
              <a:ext uri="{FF2B5EF4-FFF2-40B4-BE49-F238E27FC236}">
                <a16:creationId xmlns:a16="http://schemas.microsoft.com/office/drawing/2014/main" id="{6153A617-3200-5A9F-145F-37549CCBF233}"/>
              </a:ext>
            </a:extLst>
          </p:cNvPr>
          <p:cNvGraphicFramePr>
            <a:graphicFrameLocks noGrp="1"/>
          </p:cNvGraphicFramePr>
          <p:nvPr/>
        </p:nvGraphicFramePr>
        <p:xfrm>
          <a:off x="11047092" y="198252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7" name="TextBox 66">
            <a:extLst>
              <a:ext uri="{FF2B5EF4-FFF2-40B4-BE49-F238E27FC236}">
                <a16:creationId xmlns:a16="http://schemas.microsoft.com/office/drawing/2014/main" id="{8CC0BB99-743A-523E-A447-BA13D6C8E1BF}"/>
              </a:ext>
            </a:extLst>
          </p:cNvPr>
          <p:cNvSpPr txBox="1"/>
          <p:nvPr/>
        </p:nvSpPr>
        <p:spPr>
          <a:xfrm>
            <a:off x="10453529" y="2736810"/>
            <a:ext cx="830117" cy="523220"/>
          </a:xfrm>
          <a:prstGeom prst="rect">
            <a:avLst/>
          </a:prstGeom>
          <a:noFill/>
        </p:spPr>
        <p:txBody>
          <a:bodyPr wrap="square" rtlCol="0">
            <a:spAutoFit/>
          </a:bodyPr>
          <a:lstStyle/>
          <a:p>
            <a:r>
              <a:rPr lang="en-GB" sz="1400" dirty="0"/>
              <a:t>N = 43</a:t>
            </a:r>
          </a:p>
          <a:p>
            <a:endParaRPr lang="en-GB" sz="1400" dirty="0"/>
          </a:p>
        </p:txBody>
      </p:sp>
      <p:sp>
        <p:nvSpPr>
          <p:cNvPr id="56" name="Oval 55">
            <a:extLst>
              <a:ext uri="{FF2B5EF4-FFF2-40B4-BE49-F238E27FC236}">
                <a16:creationId xmlns:a16="http://schemas.microsoft.com/office/drawing/2014/main" id="{07F96D1C-29B8-C99C-BD47-73B046BEB2F3}"/>
              </a:ext>
            </a:extLst>
          </p:cNvPr>
          <p:cNvSpPr/>
          <p:nvPr/>
        </p:nvSpPr>
        <p:spPr>
          <a:xfrm>
            <a:off x="9133207" y="4113860"/>
            <a:ext cx="2189201" cy="12511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a:extLst>
              <a:ext uri="{FF2B5EF4-FFF2-40B4-BE49-F238E27FC236}">
                <a16:creationId xmlns:a16="http://schemas.microsoft.com/office/drawing/2014/main" id="{9CF94A48-3F9A-51FA-3B9F-18BDA7B9297D}"/>
              </a:ext>
            </a:extLst>
          </p:cNvPr>
          <p:cNvSpPr/>
          <p:nvPr/>
        </p:nvSpPr>
        <p:spPr>
          <a:xfrm>
            <a:off x="8193728" y="2995941"/>
            <a:ext cx="2189201" cy="12511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Oval 68">
            <a:extLst>
              <a:ext uri="{FF2B5EF4-FFF2-40B4-BE49-F238E27FC236}">
                <a16:creationId xmlns:a16="http://schemas.microsoft.com/office/drawing/2014/main" id="{40563F48-F0B9-7A7B-F865-0790F4D6A20B}"/>
              </a:ext>
            </a:extLst>
          </p:cNvPr>
          <p:cNvSpPr/>
          <p:nvPr/>
        </p:nvSpPr>
        <p:spPr>
          <a:xfrm>
            <a:off x="10210979" y="1916300"/>
            <a:ext cx="2189201" cy="12511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3326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Man with solid fill">
            <a:extLst>
              <a:ext uri="{FF2B5EF4-FFF2-40B4-BE49-F238E27FC236}">
                <a16:creationId xmlns:a16="http://schemas.microsoft.com/office/drawing/2014/main" id="{139F7A7C-2A0C-C468-7B9B-86BE004C2D5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3752" y="1198647"/>
            <a:ext cx="542523" cy="542523"/>
          </a:xfrm>
        </p:spPr>
      </p:pic>
      <p:graphicFrame>
        <p:nvGraphicFramePr>
          <p:cNvPr id="5" name="Table 4">
            <a:extLst>
              <a:ext uri="{FF2B5EF4-FFF2-40B4-BE49-F238E27FC236}">
                <a16:creationId xmlns:a16="http://schemas.microsoft.com/office/drawing/2014/main" id="{8A185FEA-E20C-7A7D-2274-36C2B923D85D}"/>
              </a:ext>
            </a:extLst>
          </p:cNvPr>
          <p:cNvGraphicFramePr>
            <a:graphicFrameLocks noGrp="1"/>
          </p:cNvGraphicFramePr>
          <p:nvPr/>
        </p:nvGraphicFramePr>
        <p:xfrm>
          <a:off x="3052041" y="8965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 name="TextBox 5">
            <a:extLst>
              <a:ext uri="{FF2B5EF4-FFF2-40B4-BE49-F238E27FC236}">
                <a16:creationId xmlns:a16="http://schemas.microsoft.com/office/drawing/2014/main" id="{4C308DE8-14DE-B00C-A74E-72C8D1CD6B7F}"/>
              </a:ext>
            </a:extLst>
          </p:cNvPr>
          <p:cNvSpPr txBox="1"/>
          <p:nvPr/>
        </p:nvSpPr>
        <p:spPr>
          <a:xfrm>
            <a:off x="1896703" y="268226"/>
            <a:ext cx="1387175" cy="369332"/>
          </a:xfrm>
          <a:prstGeom prst="rect">
            <a:avLst/>
          </a:prstGeom>
          <a:noFill/>
        </p:spPr>
        <p:txBody>
          <a:bodyPr wrap="none" rtlCol="0">
            <a:spAutoFit/>
          </a:bodyPr>
          <a:lstStyle/>
          <a:p>
            <a:r>
              <a:rPr lang="en-GB" b="1" dirty="0"/>
              <a:t>Age 14 Years</a:t>
            </a:r>
          </a:p>
        </p:txBody>
      </p:sp>
      <p:pic>
        <p:nvPicPr>
          <p:cNvPr id="7" name="Graphic 6" descr="Woman with solid fill">
            <a:extLst>
              <a:ext uri="{FF2B5EF4-FFF2-40B4-BE49-F238E27FC236}">
                <a16:creationId xmlns:a16="http://schemas.microsoft.com/office/drawing/2014/main" id="{86D60F54-6010-DE2F-BDB7-F2DC6DC75C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5996" y="2350785"/>
            <a:ext cx="542523" cy="542523"/>
          </a:xfrm>
          <a:prstGeom prst="rect">
            <a:avLst/>
          </a:prstGeom>
        </p:spPr>
      </p:pic>
      <p:graphicFrame>
        <p:nvGraphicFramePr>
          <p:cNvPr id="8" name="Table 7">
            <a:extLst>
              <a:ext uri="{FF2B5EF4-FFF2-40B4-BE49-F238E27FC236}">
                <a16:creationId xmlns:a16="http://schemas.microsoft.com/office/drawing/2014/main" id="{4B785912-B76C-4AD8-E079-B00D2326D5D3}"/>
              </a:ext>
            </a:extLst>
          </p:cNvPr>
          <p:cNvGraphicFramePr>
            <a:graphicFrameLocks noGrp="1"/>
          </p:cNvGraphicFramePr>
          <p:nvPr/>
        </p:nvGraphicFramePr>
        <p:xfrm>
          <a:off x="1168290" y="2119084"/>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9" name="Content Placeholder 4" descr="Man with solid fill">
            <a:extLst>
              <a:ext uri="{FF2B5EF4-FFF2-40B4-BE49-F238E27FC236}">
                <a16:creationId xmlns:a16="http://schemas.microsoft.com/office/drawing/2014/main" id="{934585BE-AC98-2DBE-8009-7EAE6EED80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41355" y="2496874"/>
            <a:ext cx="542523" cy="542523"/>
          </a:xfrm>
          <a:prstGeom prst="rect">
            <a:avLst/>
          </a:prstGeom>
        </p:spPr>
      </p:pic>
      <p:graphicFrame>
        <p:nvGraphicFramePr>
          <p:cNvPr id="11" name="Table 10">
            <a:extLst>
              <a:ext uri="{FF2B5EF4-FFF2-40B4-BE49-F238E27FC236}">
                <a16:creationId xmlns:a16="http://schemas.microsoft.com/office/drawing/2014/main" id="{3996A558-C4A8-5213-E8C2-6C6DE4354141}"/>
              </a:ext>
            </a:extLst>
          </p:cNvPr>
          <p:cNvGraphicFramePr>
            <a:graphicFrameLocks noGrp="1"/>
          </p:cNvGraphicFramePr>
          <p:nvPr/>
        </p:nvGraphicFramePr>
        <p:xfrm>
          <a:off x="3337672" y="216795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2" name="Graphic 11" descr="Woman with solid fill">
            <a:extLst>
              <a:ext uri="{FF2B5EF4-FFF2-40B4-BE49-F238E27FC236}">
                <a16:creationId xmlns:a16="http://schemas.microsoft.com/office/drawing/2014/main" id="{FC8316AD-9B80-BCCD-9337-6CC6634FDB5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12224" y="1082135"/>
            <a:ext cx="542523" cy="542523"/>
          </a:xfrm>
          <a:prstGeom prst="rect">
            <a:avLst/>
          </a:prstGeom>
        </p:spPr>
      </p:pic>
      <p:graphicFrame>
        <p:nvGraphicFramePr>
          <p:cNvPr id="13" name="Table 12">
            <a:extLst>
              <a:ext uri="{FF2B5EF4-FFF2-40B4-BE49-F238E27FC236}">
                <a16:creationId xmlns:a16="http://schemas.microsoft.com/office/drawing/2014/main" id="{CD4C5B20-8483-4620-4F71-931A51DBD506}"/>
              </a:ext>
            </a:extLst>
          </p:cNvPr>
          <p:cNvGraphicFramePr>
            <a:graphicFrameLocks noGrp="1"/>
          </p:cNvGraphicFramePr>
          <p:nvPr/>
        </p:nvGraphicFramePr>
        <p:xfrm>
          <a:off x="1018519"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4" name="Graphic 13" descr="Woman with solid fill">
            <a:extLst>
              <a:ext uri="{FF2B5EF4-FFF2-40B4-BE49-F238E27FC236}">
                <a16:creationId xmlns:a16="http://schemas.microsoft.com/office/drawing/2014/main" id="{4B3F7D89-CACC-504C-4623-B8BD89CB7FB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74773" y="5301557"/>
            <a:ext cx="542523" cy="542523"/>
          </a:xfrm>
          <a:prstGeom prst="rect">
            <a:avLst/>
          </a:prstGeom>
        </p:spPr>
      </p:pic>
      <p:graphicFrame>
        <p:nvGraphicFramePr>
          <p:cNvPr id="15" name="Table 14">
            <a:extLst>
              <a:ext uri="{FF2B5EF4-FFF2-40B4-BE49-F238E27FC236}">
                <a16:creationId xmlns:a16="http://schemas.microsoft.com/office/drawing/2014/main" id="{0FE2C036-75C2-9215-889C-D9DBF395ACB4}"/>
              </a:ext>
            </a:extLst>
          </p:cNvPr>
          <p:cNvGraphicFramePr>
            <a:graphicFrameLocks noGrp="1"/>
          </p:cNvGraphicFramePr>
          <p:nvPr/>
        </p:nvGraphicFramePr>
        <p:xfrm>
          <a:off x="3217296" y="50546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6" name="Content Placeholder 4" descr="Man with solid fill">
            <a:extLst>
              <a:ext uri="{FF2B5EF4-FFF2-40B4-BE49-F238E27FC236}">
                <a16:creationId xmlns:a16="http://schemas.microsoft.com/office/drawing/2014/main" id="{BD6A1EF5-4065-D7F9-71A9-A15C94C365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3518" y="5883157"/>
            <a:ext cx="542523" cy="542523"/>
          </a:xfrm>
          <a:prstGeom prst="rect">
            <a:avLst/>
          </a:prstGeom>
        </p:spPr>
      </p:pic>
      <p:graphicFrame>
        <p:nvGraphicFramePr>
          <p:cNvPr id="17" name="Table 16">
            <a:extLst>
              <a:ext uri="{FF2B5EF4-FFF2-40B4-BE49-F238E27FC236}">
                <a16:creationId xmlns:a16="http://schemas.microsoft.com/office/drawing/2014/main" id="{27FCD2CE-D3C2-89DC-A292-7D8789442CC1}"/>
              </a:ext>
            </a:extLst>
          </p:cNvPr>
          <p:cNvGraphicFramePr>
            <a:graphicFrameLocks noGrp="1"/>
          </p:cNvGraphicFramePr>
          <p:nvPr/>
        </p:nvGraphicFramePr>
        <p:xfrm>
          <a:off x="869593" y="56362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8" name="Content Placeholder 4" descr="Man with solid fill">
            <a:extLst>
              <a:ext uri="{FF2B5EF4-FFF2-40B4-BE49-F238E27FC236}">
                <a16:creationId xmlns:a16="http://schemas.microsoft.com/office/drawing/2014/main" id="{E400C6BF-C216-2836-DC66-0B446BDA75A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40525" y="3612685"/>
            <a:ext cx="542523" cy="542523"/>
          </a:xfrm>
          <a:prstGeom prst="rect">
            <a:avLst/>
          </a:prstGeom>
        </p:spPr>
      </p:pic>
      <p:graphicFrame>
        <p:nvGraphicFramePr>
          <p:cNvPr id="19" name="Table 18">
            <a:extLst>
              <a:ext uri="{FF2B5EF4-FFF2-40B4-BE49-F238E27FC236}">
                <a16:creationId xmlns:a16="http://schemas.microsoft.com/office/drawing/2014/main" id="{B41B329E-A6B8-5A8E-838D-13C922CE245E}"/>
              </a:ext>
            </a:extLst>
          </p:cNvPr>
          <p:cNvGraphicFramePr>
            <a:graphicFrameLocks noGrp="1"/>
          </p:cNvGraphicFramePr>
          <p:nvPr/>
        </p:nvGraphicFramePr>
        <p:xfrm>
          <a:off x="2590290" y="343618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20" name="Graphic 19" descr="Woman with solid fill">
            <a:extLst>
              <a:ext uri="{FF2B5EF4-FFF2-40B4-BE49-F238E27FC236}">
                <a16:creationId xmlns:a16="http://schemas.microsoft.com/office/drawing/2014/main" id="{68BA4F2E-E972-E05A-BA3B-7825397F1CD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986" y="3481891"/>
            <a:ext cx="542523" cy="542523"/>
          </a:xfrm>
          <a:prstGeom prst="rect">
            <a:avLst/>
          </a:prstGeom>
        </p:spPr>
      </p:pic>
      <p:graphicFrame>
        <p:nvGraphicFramePr>
          <p:cNvPr id="21" name="Table 20">
            <a:extLst>
              <a:ext uri="{FF2B5EF4-FFF2-40B4-BE49-F238E27FC236}">
                <a16:creationId xmlns:a16="http://schemas.microsoft.com/office/drawing/2014/main" id="{5205C610-FAA9-EE6B-1B78-AD71667BFB11}"/>
              </a:ext>
            </a:extLst>
          </p:cNvPr>
          <p:cNvGraphicFramePr>
            <a:graphicFrameLocks noGrp="1"/>
          </p:cNvGraphicFramePr>
          <p:nvPr/>
        </p:nvGraphicFramePr>
        <p:xfrm>
          <a:off x="525138" y="32763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2" name="TextBox 21">
            <a:extLst>
              <a:ext uri="{FF2B5EF4-FFF2-40B4-BE49-F238E27FC236}">
                <a16:creationId xmlns:a16="http://schemas.microsoft.com/office/drawing/2014/main" id="{446B3D12-63BC-C9E8-85B0-196E48456928}"/>
              </a:ext>
            </a:extLst>
          </p:cNvPr>
          <p:cNvSpPr txBox="1"/>
          <p:nvPr/>
        </p:nvSpPr>
        <p:spPr>
          <a:xfrm>
            <a:off x="343518" y="1575914"/>
            <a:ext cx="711229" cy="307777"/>
          </a:xfrm>
          <a:prstGeom prst="rect">
            <a:avLst/>
          </a:prstGeom>
          <a:noFill/>
        </p:spPr>
        <p:txBody>
          <a:bodyPr wrap="square" rtlCol="0">
            <a:spAutoFit/>
          </a:bodyPr>
          <a:lstStyle/>
          <a:p>
            <a:r>
              <a:rPr lang="en-GB" sz="1400" dirty="0"/>
              <a:t>N = 59</a:t>
            </a:r>
          </a:p>
        </p:txBody>
      </p:sp>
      <p:sp>
        <p:nvSpPr>
          <p:cNvPr id="23" name="TextBox 22">
            <a:extLst>
              <a:ext uri="{FF2B5EF4-FFF2-40B4-BE49-F238E27FC236}">
                <a16:creationId xmlns:a16="http://schemas.microsoft.com/office/drawing/2014/main" id="{D8C170D7-7EEA-CAA4-33C3-CB203E8F1B50}"/>
              </a:ext>
            </a:extLst>
          </p:cNvPr>
          <p:cNvSpPr txBox="1"/>
          <p:nvPr/>
        </p:nvSpPr>
        <p:spPr>
          <a:xfrm>
            <a:off x="2442648" y="1728693"/>
            <a:ext cx="711229" cy="307777"/>
          </a:xfrm>
          <a:prstGeom prst="rect">
            <a:avLst/>
          </a:prstGeom>
          <a:noFill/>
        </p:spPr>
        <p:txBody>
          <a:bodyPr wrap="square" rtlCol="0">
            <a:spAutoFit/>
          </a:bodyPr>
          <a:lstStyle/>
          <a:p>
            <a:r>
              <a:rPr lang="en-GB" sz="1400" dirty="0"/>
              <a:t>N = 86</a:t>
            </a:r>
          </a:p>
        </p:txBody>
      </p:sp>
      <p:sp>
        <p:nvSpPr>
          <p:cNvPr id="24" name="TextBox 23">
            <a:extLst>
              <a:ext uri="{FF2B5EF4-FFF2-40B4-BE49-F238E27FC236}">
                <a16:creationId xmlns:a16="http://schemas.microsoft.com/office/drawing/2014/main" id="{DFA98859-FFEA-CC28-4BEF-CBCE22B28DD8}"/>
              </a:ext>
            </a:extLst>
          </p:cNvPr>
          <p:cNvSpPr txBox="1"/>
          <p:nvPr/>
        </p:nvSpPr>
        <p:spPr>
          <a:xfrm>
            <a:off x="2597557" y="2995748"/>
            <a:ext cx="830117" cy="307777"/>
          </a:xfrm>
          <a:prstGeom prst="rect">
            <a:avLst/>
          </a:prstGeom>
          <a:noFill/>
        </p:spPr>
        <p:txBody>
          <a:bodyPr wrap="square" rtlCol="0">
            <a:spAutoFit/>
          </a:bodyPr>
          <a:lstStyle/>
          <a:p>
            <a:r>
              <a:rPr lang="en-GB" sz="1400" dirty="0"/>
              <a:t>N = 156</a:t>
            </a:r>
          </a:p>
        </p:txBody>
      </p:sp>
      <p:sp>
        <p:nvSpPr>
          <p:cNvPr id="25" name="TextBox 24">
            <a:extLst>
              <a:ext uri="{FF2B5EF4-FFF2-40B4-BE49-F238E27FC236}">
                <a16:creationId xmlns:a16="http://schemas.microsoft.com/office/drawing/2014/main" id="{B4F734CF-C1D1-8710-954C-453ACC1AB068}"/>
              </a:ext>
            </a:extLst>
          </p:cNvPr>
          <p:cNvSpPr txBox="1"/>
          <p:nvPr/>
        </p:nvSpPr>
        <p:spPr>
          <a:xfrm>
            <a:off x="334534" y="2857222"/>
            <a:ext cx="830117" cy="307777"/>
          </a:xfrm>
          <a:prstGeom prst="rect">
            <a:avLst/>
          </a:prstGeom>
          <a:noFill/>
        </p:spPr>
        <p:txBody>
          <a:bodyPr wrap="square" rtlCol="0">
            <a:spAutoFit/>
          </a:bodyPr>
          <a:lstStyle/>
          <a:p>
            <a:r>
              <a:rPr lang="en-GB" sz="1400" dirty="0"/>
              <a:t>N = 47</a:t>
            </a:r>
          </a:p>
        </p:txBody>
      </p:sp>
      <p:sp>
        <p:nvSpPr>
          <p:cNvPr id="26" name="TextBox 25">
            <a:extLst>
              <a:ext uri="{FF2B5EF4-FFF2-40B4-BE49-F238E27FC236}">
                <a16:creationId xmlns:a16="http://schemas.microsoft.com/office/drawing/2014/main" id="{BEB8E528-D3CC-FF1D-3432-6AD983E2D096}"/>
              </a:ext>
            </a:extLst>
          </p:cNvPr>
          <p:cNvSpPr txBox="1"/>
          <p:nvPr/>
        </p:nvSpPr>
        <p:spPr>
          <a:xfrm>
            <a:off x="2578593" y="5783201"/>
            <a:ext cx="830117" cy="307777"/>
          </a:xfrm>
          <a:prstGeom prst="rect">
            <a:avLst/>
          </a:prstGeom>
          <a:noFill/>
        </p:spPr>
        <p:txBody>
          <a:bodyPr wrap="square" rtlCol="0">
            <a:spAutoFit/>
          </a:bodyPr>
          <a:lstStyle/>
          <a:p>
            <a:r>
              <a:rPr lang="en-GB" sz="1400" dirty="0"/>
              <a:t>N = 542</a:t>
            </a:r>
          </a:p>
        </p:txBody>
      </p:sp>
      <p:sp>
        <p:nvSpPr>
          <p:cNvPr id="27" name="TextBox 26">
            <a:extLst>
              <a:ext uri="{FF2B5EF4-FFF2-40B4-BE49-F238E27FC236}">
                <a16:creationId xmlns:a16="http://schemas.microsoft.com/office/drawing/2014/main" id="{C1431731-F54C-C67C-C1AC-3459B4DB0C0F}"/>
              </a:ext>
            </a:extLst>
          </p:cNvPr>
          <p:cNvSpPr txBox="1"/>
          <p:nvPr/>
        </p:nvSpPr>
        <p:spPr>
          <a:xfrm>
            <a:off x="151596" y="6395241"/>
            <a:ext cx="830117" cy="307777"/>
          </a:xfrm>
          <a:prstGeom prst="rect">
            <a:avLst/>
          </a:prstGeom>
          <a:noFill/>
        </p:spPr>
        <p:txBody>
          <a:bodyPr wrap="square" rtlCol="0">
            <a:spAutoFit/>
          </a:bodyPr>
          <a:lstStyle/>
          <a:p>
            <a:r>
              <a:rPr lang="en-GB" sz="1400" dirty="0"/>
              <a:t>N = 456</a:t>
            </a:r>
          </a:p>
        </p:txBody>
      </p:sp>
      <p:pic>
        <p:nvPicPr>
          <p:cNvPr id="28" name="Graphic 27" descr="Woman with solid fill">
            <a:extLst>
              <a:ext uri="{FF2B5EF4-FFF2-40B4-BE49-F238E27FC236}">
                <a16:creationId xmlns:a16="http://schemas.microsoft.com/office/drawing/2014/main" id="{F9D389E2-FE83-F7D9-64CD-A8AD2EBF34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3805" y="4636054"/>
            <a:ext cx="542523" cy="542523"/>
          </a:xfrm>
          <a:prstGeom prst="rect">
            <a:avLst/>
          </a:prstGeom>
        </p:spPr>
      </p:pic>
      <p:graphicFrame>
        <p:nvGraphicFramePr>
          <p:cNvPr id="29" name="Table 28">
            <a:extLst>
              <a:ext uri="{FF2B5EF4-FFF2-40B4-BE49-F238E27FC236}">
                <a16:creationId xmlns:a16="http://schemas.microsoft.com/office/drawing/2014/main" id="{BA2D1CA6-B0DD-E39B-CB84-40F7E29FE6BC}"/>
              </a:ext>
            </a:extLst>
          </p:cNvPr>
          <p:cNvGraphicFramePr>
            <a:graphicFrameLocks noGrp="1"/>
          </p:cNvGraphicFramePr>
          <p:nvPr/>
        </p:nvGraphicFramePr>
        <p:xfrm>
          <a:off x="869592" y="44645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0" name="TextBox 29">
            <a:extLst>
              <a:ext uri="{FF2B5EF4-FFF2-40B4-BE49-F238E27FC236}">
                <a16:creationId xmlns:a16="http://schemas.microsoft.com/office/drawing/2014/main" id="{458DE983-17D7-E460-C784-1B51DF921CED}"/>
              </a:ext>
            </a:extLst>
          </p:cNvPr>
          <p:cNvSpPr txBox="1"/>
          <p:nvPr/>
        </p:nvSpPr>
        <p:spPr>
          <a:xfrm>
            <a:off x="-46632" y="3998072"/>
            <a:ext cx="830117" cy="307777"/>
          </a:xfrm>
          <a:prstGeom prst="rect">
            <a:avLst/>
          </a:prstGeom>
          <a:noFill/>
        </p:spPr>
        <p:txBody>
          <a:bodyPr wrap="square" rtlCol="0">
            <a:spAutoFit/>
          </a:bodyPr>
          <a:lstStyle/>
          <a:p>
            <a:r>
              <a:rPr lang="en-GB" sz="1400" dirty="0"/>
              <a:t>N = 84</a:t>
            </a:r>
          </a:p>
        </p:txBody>
      </p:sp>
      <p:sp>
        <p:nvSpPr>
          <p:cNvPr id="31" name="TextBox 30">
            <a:extLst>
              <a:ext uri="{FF2B5EF4-FFF2-40B4-BE49-F238E27FC236}">
                <a16:creationId xmlns:a16="http://schemas.microsoft.com/office/drawing/2014/main" id="{A0619E67-F1E1-227E-8CC4-B23EC4C9443C}"/>
              </a:ext>
            </a:extLst>
          </p:cNvPr>
          <p:cNvSpPr txBox="1"/>
          <p:nvPr/>
        </p:nvSpPr>
        <p:spPr>
          <a:xfrm>
            <a:off x="291454" y="5192366"/>
            <a:ext cx="830117" cy="307777"/>
          </a:xfrm>
          <a:prstGeom prst="rect">
            <a:avLst/>
          </a:prstGeom>
          <a:noFill/>
        </p:spPr>
        <p:txBody>
          <a:bodyPr wrap="square" rtlCol="0">
            <a:spAutoFit/>
          </a:bodyPr>
          <a:lstStyle/>
          <a:p>
            <a:r>
              <a:rPr lang="en-GB" sz="1400" dirty="0"/>
              <a:t>N = 15</a:t>
            </a:r>
          </a:p>
        </p:txBody>
      </p:sp>
      <p:sp>
        <p:nvSpPr>
          <p:cNvPr id="32" name="TextBox 31">
            <a:extLst>
              <a:ext uri="{FF2B5EF4-FFF2-40B4-BE49-F238E27FC236}">
                <a16:creationId xmlns:a16="http://schemas.microsoft.com/office/drawing/2014/main" id="{812B1C28-9DED-5236-FDA4-9CE240A6DF00}"/>
              </a:ext>
            </a:extLst>
          </p:cNvPr>
          <p:cNvSpPr txBox="1"/>
          <p:nvPr/>
        </p:nvSpPr>
        <p:spPr>
          <a:xfrm>
            <a:off x="2004057" y="4112446"/>
            <a:ext cx="830117" cy="307777"/>
          </a:xfrm>
          <a:prstGeom prst="rect">
            <a:avLst/>
          </a:prstGeom>
          <a:noFill/>
        </p:spPr>
        <p:txBody>
          <a:bodyPr wrap="square" rtlCol="0">
            <a:spAutoFit/>
          </a:bodyPr>
          <a:lstStyle/>
          <a:p>
            <a:r>
              <a:rPr lang="en-GB" sz="1400" dirty="0"/>
              <a:t>N = 62</a:t>
            </a:r>
          </a:p>
        </p:txBody>
      </p:sp>
      <p:sp>
        <p:nvSpPr>
          <p:cNvPr id="2" name="TextBox 1">
            <a:extLst>
              <a:ext uri="{FF2B5EF4-FFF2-40B4-BE49-F238E27FC236}">
                <a16:creationId xmlns:a16="http://schemas.microsoft.com/office/drawing/2014/main" id="{CBBCBE91-AF13-D4E9-0AF2-30C087BDD96D}"/>
              </a:ext>
            </a:extLst>
          </p:cNvPr>
          <p:cNvSpPr txBox="1"/>
          <p:nvPr/>
        </p:nvSpPr>
        <p:spPr>
          <a:xfrm>
            <a:off x="8627703" y="268226"/>
            <a:ext cx="1387175" cy="369332"/>
          </a:xfrm>
          <a:prstGeom prst="rect">
            <a:avLst/>
          </a:prstGeom>
          <a:noFill/>
        </p:spPr>
        <p:txBody>
          <a:bodyPr wrap="none" rtlCol="0">
            <a:spAutoFit/>
          </a:bodyPr>
          <a:lstStyle/>
          <a:p>
            <a:r>
              <a:rPr lang="en-GB" b="1" dirty="0"/>
              <a:t>Age 15 Years</a:t>
            </a:r>
          </a:p>
        </p:txBody>
      </p:sp>
      <p:pic>
        <p:nvPicPr>
          <p:cNvPr id="3" name="Graphic 2" descr="Woman with solid fill">
            <a:extLst>
              <a:ext uri="{FF2B5EF4-FFF2-40B4-BE49-F238E27FC236}">
                <a16:creationId xmlns:a16="http://schemas.microsoft.com/office/drawing/2014/main" id="{203FFABE-9AF2-257A-33A5-1FAD9FDB554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737974" y="5611895"/>
            <a:ext cx="542523" cy="542523"/>
          </a:xfrm>
          <a:prstGeom prst="rect">
            <a:avLst/>
          </a:prstGeom>
        </p:spPr>
      </p:pic>
      <p:graphicFrame>
        <p:nvGraphicFramePr>
          <p:cNvPr id="10" name="Table 9">
            <a:extLst>
              <a:ext uri="{FF2B5EF4-FFF2-40B4-BE49-F238E27FC236}">
                <a16:creationId xmlns:a16="http://schemas.microsoft.com/office/drawing/2014/main" id="{44855A72-840F-2D23-D3AE-B78ABC61BE63}"/>
              </a:ext>
            </a:extLst>
          </p:cNvPr>
          <p:cNvGraphicFramePr>
            <a:graphicFrameLocks noGrp="1"/>
          </p:cNvGraphicFramePr>
          <p:nvPr/>
        </p:nvGraphicFramePr>
        <p:xfrm>
          <a:off x="10280497" y="536499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33" name="Content Placeholder 4" descr="Man with solid fill">
            <a:extLst>
              <a:ext uri="{FF2B5EF4-FFF2-40B4-BE49-F238E27FC236}">
                <a16:creationId xmlns:a16="http://schemas.microsoft.com/office/drawing/2014/main" id="{BBB95FBB-A1FA-2C0B-4E45-F71E02B3B92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406719" y="5749086"/>
            <a:ext cx="542523" cy="542523"/>
          </a:xfrm>
          <a:prstGeom prst="rect">
            <a:avLst/>
          </a:prstGeom>
        </p:spPr>
      </p:pic>
      <p:graphicFrame>
        <p:nvGraphicFramePr>
          <p:cNvPr id="34" name="Table 33">
            <a:extLst>
              <a:ext uri="{FF2B5EF4-FFF2-40B4-BE49-F238E27FC236}">
                <a16:creationId xmlns:a16="http://schemas.microsoft.com/office/drawing/2014/main" id="{183EC625-26DF-A2E7-8A1B-2921FF395DA1}"/>
              </a:ext>
            </a:extLst>
          </p:cNvPr>
          <p:cNvGraphicFramePr>
            <a:graphicFrameLocks noGrp="1"/>
          </p:cNvGraphicFramePr>
          <p:nvPr/>
        </p:nvGraphicFramePr>
        <p:xfrm>
          <a:off x="7932794" y="550218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5" name="TextBox 34">
            <a:extLst>
              <a:ext uri="{FF2B5EF4-FFF2-40B4-BE49-F238E27FC236}">
                <a16:creationId xmlns:a16="http://schemas.microsoft.com/office/drawing/2014/main" id="{78B73680-38D6-26B2-64FB-6E543FFF509C}"/>
              </a:ext>
            </a:extLst>
          </p:cNvPr>
          <p:cNvSpPr txBox="1"/>
          <p:nvPr/>
        </p:nvSpPr>
        <p:spPr>
          <a:xfrm>
            <a:off x="9641794" y="6093539"/>
            <a:ext cx="830117" cy="307777"/>
          </a:xfrm>
          <a:prstGeom prst="rect">
            <a:avLst/>
          </a:prstGeom>
          <a:noFill/>
        </p:spPr>
        <p:txBody>
          <a:bodyPr wrap="square" rtlCol="0">
            <a:spAutoFit/>
          </a:bodyPr>
          <a:lstStyle/>
          <a:p>
            <a:r>
              <a:rPr lang="en-GB" sz="1400" dirty="0"/>
              <a:t>N = 356</a:t>
            </a:r>
          </a:p>
        </p:txBody>
      </p:sp>
      <p:sp>
        <p:nvSpPr>
          <p:cNvPr id="36" name="TextBox 35">
            <a:extLst>
              <a:ext uri="{FF2B5EF4-FFF2-40B4-BE49-F238E27FC236}">
                <a16:creationId xmlns:a16="http://schemas.microsoft.com/office/drawing/2014/main" id="{1FBDBC81-AC98-BBE9-6B01-819A12907DE2}"/>
              </a:ext>
            </a:extLst>
          </p:cNvPr>
          <p:cNvSpPr txBox="1"/>
          <p:nvPr/>
        </p:nvSpPr>
        <p:spPr>
          <a:xfrm>
            <a:off x="7214797" y="6261170"/>
            <a:ext cx="830117" cy="523220"/>
          </a:xfrm>
          <a:prstGeom prst="rect">
            <a:avLst/>
          </a:prstGeom>
          <a:noFill/>
        </p:spPr>
        <p:txBody>
          <a:bodyPr wrap="square" rtlCol="0">
            <a:spAutoFit/>
          </a:bodyPr>
          <a:lstStyle/>
          <a:p>
            <a:r>
              <a:rPr lang="en-GB" sz="1400" dirty="0"/>
              <a:t>N = 217</a:t>
            </a:r>
          </a:p>
          <a:p>
            <a:endParaRPr lang="en-GB" sz="1400" dirty="0"/>
          </a:p>
        </p:txBody>
      </p:sp>
      <p:pic>
        <p:nvPicPr>
          <p:cNvPr id="37" name="Graphic 36" descr="Woman with solid fill">
            <a:extLst>
              <a:ext uri="{FF2B5EF4-FFF2-40B4-BE49-F238E27FC236}">
                <a16:creationId xmlns:a16="http://schemas.microsoft.com/office/drawing/2014/main" id="{CAF36CB2-76AA-0706-14D6-696168D350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67006" y="4501983"/>
            <a:ext cx="542523" cy="542523"/>
          </a:xfrm>
          <a:prstGeom prst="rect">
            <a:avLst/>
          </a:prstGeom>
        </p:spPr>
      </p:pic>
      <p:graphicFrame>
        <p:nvGraphicFramePr>
          <p:cNvPr id="38" name="Table 37">
            <a:extLst>
              <a:ext uri="{FF2B5EF4-FFF2-40B4-BE49-F238E27FC236}">
                <a16:creationId xmlns:a16="http://schemas.microsoft.com/office/drawing/2014/main" id="{D64E76E0-B3D4-9913-3828-B2828B8F84E2}"/>
              </a:ext>
            </a:extLst>
          </p:cNvPr>
          <p:cNvGraphicFramePr>
            <a:graphicFrameLocks noGrp="1"/>
          </p:cNvGraphicFramePr>
          <p:nvPr/>
        </p:nvGraphicFramePr>
        <p:xfrm>
          <a:off x="7932793" y="4330469"/>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9" name="TextBox 38">
            <a:extLst>
              <a:ext uri="{FF2B5EF4-FFF2-40B4-BE49-F238E27FC236}">
                <a16:creationId xmlns:a16="http://schemas.microsoft.com/office/drawing/2014/main" id="{0BF3FBE4-0D3F-20BC-559C-929DAA9E9B27}"/>
              </a:ext>
            </a:extLst>
          </p:cNvPr>
          <p:cNvSpPr txBox="1"/>
          <p:nvPr/>
        </p:nvSpPr>
        <p:spPr>
          <a:xfrm>
            <a:off x="7354655" y="5058295"/>
            <a:ext cx="830117" cy="307777"/>
          </a:xfrm>
          <a:prstGeom prst="rect">
            <a:avLst/>
          </a:prstGeom>
          <a:noFill/>
        </p:spPr>
        <p:txBody>
          <a:bodyPr wrap="square" rtlCol="0">
            <a:spAutoFit/>
          </a:bodyPr>
          <a:lstStyle/>
          <a:p>
            <a:r>
              <a:rPr lang="en-GB" sz="1400" dirty="0"/>
              <a:t>N = 52</a:t>
            </a:r>
          </a:p>
        </p:txBody>
      </p:sp>
      <p:pic>
        <p:nvPicPr>
          <p:cNvPr id="40" name="Graphic 39" descr="Woman with solid fill">
            <a:extLst>
              <a:ext uri="{FF2B5EF4-FFF2-40B4-BE49-F238E27FC236}">
                <a16:creationId xmlns:a16="http://schemas.microsoft.com/office/drawing/2014/main" id="{6DA9F135-F4DE-D3C2-954A-694251D7AC6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92865" y="3366758"/>
            <a:ext cx="542523" cy="542523"/>
          </a:xfrm>
          <a:prstGeom prst="rect">
            <a:avLst/>
          </a:prstGeom>
        </p:spPr>
      </p:pic>
      <p:graphicFrame>
        <p:nvGraphicFramePr>
          <p:cNvPr id="41" name="Table 40">
            <a:extLst>
              <a:ext uri="{FF2B5EF4-FFF2-40B4-BE49-F238E27FC236}">
                <a16:creationId xmlns:a16="http://schemas.microsoft.com/office/drawing/2014/main" id="{8290A66D-F7D5-8B8B-47F3-7E06A5F0799A}"/>
              </a:ext>
            </a:extLst>
          </p:cNvPr>
          <p:cNvGraphicFramePr>
            <a:graphicFrameLocks noGrp="1"/>
          </p:cNvGraphicFramePr>
          <p:nvPr/>
        </p:nvGraphicFramePr>
        <p:xfrm>
          <a:off x="7085017" y="316122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2" name="TextBox 41">
            <a:extLst>
              <a:ext uri="{FF2B5EF4-FFF2-40B4-BE49-F238E27FC236}">
                <a16:creationId xmlns:a16="http://schemas.microsoft.com/office/drawing/2014/main" id="{6D7F763A-8E50-23EF-5CFD-935CB0E73D77}"/>
              </a:ext>
            </a:extLst>
          </p:cNvPr>
          <p:cNvSpPr txBox="1"/>
          <p:nvPr/>
        </p:nvSpPr>
        <p:spPr>
          <a:xfrm>
            <a:off x="6440960" y="3884918"/>
            <a:ext cx="830117" cy="523220"/>
          </a:xfrm>
          <a:prstGeom prst="rect">
            <a:avLst/>
          </a:prstGeom>
          <a:noFill/>
        </p:spPr>
        <p:txBody>
          <a:bodyPr wrap="square" rtlCol="0">
            <a:spAutoFit/>
          </a:bodyPr>
          <a:lstStyle/>
          <a:p>
            <a:r>
              <a:rPr lang="en-GB" sz="1400" dirty="0"/>
              <a:t>N = 124</a:t>
            </a:r>
          </a:p>
          <a:p>
            <a:endParaRPr lang="en-GB" sz="1400" dirty="0"/>
          </a:p>
        </p:txBody>
      </p:sp>
      <p:pic>
        <p:nvPicPr>
          <p:cNvPr id="43" name="Graphic 42" descr="Woman with solid fill">
            <a:extLst>
              <a:ext uri="{FF2B5EF4-FFF2-40B4-BE49-F238E27FC236}">
                <a16:creationId xmlns:a16="http://schemas.microsoft.com/office/drawing/2014/main" id="{F5A5DFC7-1D4A-C16C-6F63-A50CD3F264A9}"/>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547935" y="3327676"/>
            <a:ext cx="542523" cy="542523"/>
          </a:xfrm>
          <a:prstGeom prst="rect">
            <a:avLst/>
          </a:prstGeom>
        </p:spPr>
      </p:pic>
      <p:graphicFrame>
        <p:nvGraphicFramePr>
          <p:cNvPr id="44" name="Table 43">
            <a:extLst>
              <a:ext uri="{FF2B5EF4-FFF2-40B4-BE49-F238E27FC236}">
                <a16:creationId xmlns:a16="http://schemas.microsoft.com/office/drawing/2014/main" id="{11B64FA7-D9A4-C4BA-FD05-E402492E43A6}"/>
              </a:ext>
            </a:extLst>
          </p:cNvPr>
          <p:cNvGraphicFramePr>
            <a:graphicFrameLocks noGrp="1"/>
          </p:cNvGraphicFramePr>
          <p:nvPr/>
        </p:nvGraphicFramePr>
        <p:xfrm>
          <a:off x="9040087" y="312214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5" name="TextBox 44">
            <a:extLst>
              <a:ext uri="{FF2B5EF4-FFF2-40B4-BE49-F238E27FC236}">
                <a16:creationId xmlns:a16="http://schemas.microsoft.com/office/drawing/2014/main" id="{105ED2D9-6B80-0AE0-01F9-F565B248BBDE}"/>
              </a:ext>
            </a:extLst>
          </p:cNvPr>
          <p:cNvSpPr txBox="1"/>
          <p:nvPr/>
        </p:nvSpPr>
        <p:spPr>
          <a:xfrm>
            <a:off x="8468317" y="3843857"/>
            <a:ext cx="830117" cy="523220"/>
          </a:xfrm>
          <a:prstGeom prst="rect">
            <a:avLst/>
          </a:prstGeom>
          <a:noFill/>
        </p:spPr>
        <p:txBody>
          <a:bodyPr wrap="square" rtlCol="0">
            <a:spAutoFit/>
          </a:bodyPr>
          <a:lstStyle/>
          <a:p>
            <a:r>
              <a:rPr lang="en-GB" sz="1400" dirty="0"/>
              <a:t>N = 33</a:t>
            </a:r>
          </a:p>
          <a:p>
            <a:endParaRPr lang="en-GB" sz="1400" dirty="0"/>
          </a:p>
        </p:txBody>
      </p:sp>
      <p:pic>
        <p:nvPicPr>
          <p:cNvPr id="46" name="Graphic 45" descr="Woman with solid fill">
            <a:extLst>
              <a:ext uri="{FF2B5EF4-FFF2-40B4-BE49-F238E27FC236}">
                <a16:creationId xmlns:a16="http://schemas.microsoft.com/office/drawing/2014/main" id="{676F7C4C-10AD-4E5D-9669-A8AACC0DF8BD}"/>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243909" y="2185201"/>
            <a:ext cx="542523" cy="542523"/>
          </a:xfrm>
          <a:prstGeom prst="rect">
            <a:avLst/>
          </a:prstGeom>
        </p:spPr>
      </p:pic>
      <p:graphicFrame>
        <p:nvGraphicFramePr>
          <p:cNvPr id="47" name="Table 46">
            <a:extLst>
              <a:ext uri="{FF2B5EF4-FFF2-40B4-BE49-F238E27FC236}">
                <a16:creationId xmlns:a16="http://schemas.microsoft.com/office/drawing/2014/main" id="{D0B49DC4-1C6A-A2A4-71E5-26E7525D5B30}"/>
              </a:ext>
            </a:extLst>
          </p:cNvPr>
          <p:cNvGraphicFramePr>
            <a:graphicFrameLocks noGrp="1"/>
          </p:cNvGraphicFramePr>
          <p:nvPr/>
        </p:nvGraphicFramePr>
        <p:xfrm>
          <a:off x="6936203" y="195350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8" name="TextBox 47">
            <a:extLst>
              <a:ext uri="{FF2B5EF4-FFF2-40B4-BE49-F238E27FC236}">
                <a16:creationId xmlns:a16="http://schemas.microsoft.com/office/drawing/2014/main" id="{CC29F40D-BFAF-82B7-A24D-AE173E6724F6}"/>
              </a:ext>
            </a:extLst>
          </p:cNvPr>
          <p:cNvSpPr txBox="1"/>
          <p:nvPr/>
        </p:nvSpPr>
        <p:spPr>
          <a:xfrm>
            <a:off x="6102447" y="2691638"/>
            <a:ext cx="830117" cy="307777"/>
          </a:xfrm>
          <a:prstGeom prst="rect">
            <a:avLst/>
          </a:prstGeom>
          <a:noFill/>
        </p:spPr>
        <p:txBody>
          <a:bodyPr wrap="square" rtlCol="0">
            <a:spAutoFit/>
          </a:bodyPr>
          <a:lstStyle/>
          <a:p>
            <a:r>
              <a:rPr lang="en-GB" sz="1400" dirty="0"/>
              <a:t>N = 84</a:t>
            </a:r>
          </a:p>
        </p:txBody>
      </p:sp>
      <p:pic>
        <p:nvPicPr>
          <p:cNvPr id="49" name="Graphic 48" descr="Woman with solid fill">
            <a:extLst>
              <a:ext uri="{FF2B5EF4-FFF2-40B4-BE49-F238E27FC236}">
                <a16:creationId xmlns:a16="http://schemas.microsoft.com/office/drawing/2014/main" id="{A7C4ED23-532A-C9FE-59A3-07E58077B37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900424" y="1133638"/>
            <a:ext cx="542523" cy="542523"/>
          </a:xfrm>
          <a:prstGeom prst="rect">
            <a:avLst/>
          </a:prstGeom>
        </p:spPr>
      </p:pic>
      <p:graphicFrame>
        <p:nvGraphicFramePr>
          <p:cNvPr id="50" name="Table 49">
            <a:extLst>
              <a:ext uri="{FF2B5EF4-FFF2-40B4-BE49-F238E27FC236}">
                <a16:creationId xmlns:a16="http://schemas.microsoft.com/office/drawing/2014/main" id="{F8A385CE-6861-725C-3668-99BAD6D8F698}"/>
              </a:ext>
            </a:extLst>
          </p:cNvPr>
          <p:cNvGraphicFramePr>
            <a:graphicFrameLocks noGrp="1"/>
          </p:cNvGraphicFramePr>
          <p:nvPr/>
        </p:nvGraphicFramePr>
        <p:xfrm>
          <a:off x="7406719" y="8867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1" name="TextBox 50">
            <a:extLst>
              <a:ext uri="{FF2B5EF4-FFF2-40B4-BE49-F238E27FC236}">
                <a16:creationId xmlns:a16="http://schemas.microsoft.com/office/drawing/2014/main" id="{18385453-E6A3-1C26-001F-D7DC5B934CCF}"/>
              </a:ext>
            </a:extLst>
          </p:cNvPr>
          <p:cNvSpPr txBox="1"/>
          <p:nvPr/>
        </p:nvSpPr>
        <p:spPr>
          <a:xfrm>
            <a:off x="6731718" y="1627417"/>
            <a:ext cx="711229" cy="307777"/>
          </a:xfrm>
          <a:prstGeom prst="rect">
            <a:avLst/>
          </a:prstGeom>
          <a:noFill/>
        </p:spPr>
        <p:txBody>
          <a:bodyPr wrap="square" rtlCol="0">
            <a:spAutoFit/>
          </a:bodyPr>
          <a:lstStyle/>
          <a:p>
            <a:r>
              <a:rPr lang="en-GB" sz="1400" dirty="0"/>
              <a:t>N = 98</a:t>
            </a:r>
          </a:p>
        </p:txBody>
      </p:sp>
      <p:pic>
        <p:nvPicPr>
          <p:cNvPr id="52" name="Content Placeholder 4" descr="Man with solid fill">
            <a:extLst>
              <a:ext uri="{FF2B5EF4-FFF2-40B4-BE49-F238E27FC236}">
                <a16:creationId xmlns:a16="http://schemas.microsoft.com/office/drawing/2014/main" id="{DB105076-B906-6752-0F23-018C36D1C2D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279034" y="3380778"/>
            <a:ext cx="542523" cy="542523"/>
          </a:xfrm>
          <a:prstGeom prst="rect">
            <a:avLst/>
          </a:prstGeom>
        </p:spPr>
      </p:pic>
      <p:graphicFrame>
        <p:nvGraphicFramePr>
          <p:cNvPr id="53" name="Table 52">
            <a:extLst>
              <a:ext uri="{FF2B5EF4-FFF2-40B4-BE49-F238E27FC236}">
                <a16:creationId xmlns:a16="http://schemas.microsoft.com/office/drawing/2014/main" id="{FD70D29C-2C57-4FC8-A289-067036996B79}"/>
              </a:ext>
            </a:extLst>
          </p:cNvPr>
          <p:cNvGraphicFramePr>
            <a:graphicFrameLocks noGrp="1"/>
          </p:cNvGraphicFramePr>
          <p:nvPr/>
        </p:nvGraphicFramePr>
        <p:xfrm>
          <a:off x="10728799" y="320427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4" name="TextBox 53">
            <a:extLst>
              <a:ext uri="{FF2B5EF4-FFF2-40B4-BE49-F238E27FC236}">
                <a16:creationId xmlns:a16="http://schemas.microsoft.com/office/drawing/2014/main" id="{F159C083-1DA1-BC02-D473-D642F56EA03C}"/>
              </a:ext>
            </a:extLst>
          </p:cNvPr>
          <p:cNvSpPr txBox="1"/>
          <p:nvPr/>
        </p:nvSpPr>
        <p:spPr>
          <a:xfrm>
            <a:off x="10135236" y="3958557"/>
            <a:ext cx="830117" cy="523220"/>
          </a:xfrm>
          <a:prstGeom prst="rect">
            <a:avLst/>
          </a:prstGeom>
          <a:noFill/>
        </p:spPr>
        <p:txBody>
          <a:bodyPr wrap="square" rtlCol="0">
            <a:spAutoFit/>
          </a:bodyPr>
          <a:lstStyle/>
          <a:p>
            <a:r>
              <a:rPr lang="en-GB" sz="1400" dirty="0"/>
              <a:t>N = 94</a:t>
            </a:r>
          </a:p>
          <a:p>
            <a:endParaRPr lang="en-GB" sz="1400" dirty="0"/>
          </a:p>
        </p:txBody>
      </p:sp>
      <p:pic>
        <p:nvPicPr>
          <p:cNvPr id="55" name="Content Placeholder 4" descr="Man with solid fill">
            <a:extLst>
              <a:ext uri="{FF2B5EF4-FFF2-40B4-BE49-F238E27FC236}">
                <a16:creationId xmlns:a16="http://schemas.microsoft.com/office/drawing/2014/main" id="{C1A6F891-3486-2C50-B34A-6EE21308341E}"/>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349363" y="4423051"/>
            <a:ext cx="542523" cy="542523"/>
          </a:xfrm>
          <a:prstGeom prst="rect">
            <a:avLst/>
          </a:prstGeom>
        </p:spPr>
      </p:pic>
      <p:sp>
        <p:nvSpPr>
          <p:cNvPr id="57" name="TextBox 56">
            <a:extLst>
              <a:ext uri="{FF2B5EF4-FFF2-40B4-BE49-F238E27FC236}">
                <a16:creationId xmlns:a16="http://schemas.microsoft.com/office/drawing/2014/main" id="{A2868C0C-9056-4C08-F14E-61723500558F}"/>
              </a:ext>
            </a:extLst>
          </p:cNvPr>
          <p:cNvSpPr txBox="1"/>
          <p:nvPr/>
        </p:nvSpPr>
        <p:spPr>
          <a:xfrm>
            <a:off x="9205565" y="5000830"/>
            <a:ext cx="830117" cy="307777"/>
          </a:xfrm>
          <a:prstGeom prst="rect">
            <a:avLst/>
          </a:prstGeom>
          <a:noFill/>
        </p:spPr>
        <p:txBody>
          <a:bodyPr wrap="square" rtlCol="0">
            <a:spAutoFit/>
          </a:bodyPr>
          <a:lstStyle/>
          <a:p>
            <a:r>
              <a:rPr lang="en-GB" sz="1400" dirty="0"/>
              <a:t>N = 36</a:t>
            </a:r>
          </a:p>
        </p:txBody>
      </p:sp>
      <p:graphicFrame>
        <p:nvGraphicFramePr>
          <p:cNvPr id="58" name="Table 57">
            <a:extLst>
              <a:ext uri="{FF2B5EF4-FFF2-40B4-BE49-F238E27FC236}">
                <a16:creationId xmlns:a16="http://schemas.microsoft.com/office/drawing/2014/main" id="{CC3F6DCC-CEA4-A6E0-D4B7-07E67C3D31A3}"/>
              </a:ext>
            </a:extLst>
          </p:cNvPr>
          <p:cNvGraphicFramePr>
            <a:graphicFrameLocks noGrp="1"/>
          </p:cNvGraphicFramePr>
          <p:nvPr/>
        </p:nvGraphicFramePr>
        <p:xfrm>
          <a:off x="9891886" y="426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59" name="Content Placeholder 4" descr="Man with solid fill">
            <a:extLst>
              <a:ext uri="{FF2B5EF4-FFF2-40B4-BE49-F238E27FC236}">
                <a16:creationId xmlns:a16="http://schemas.microsoft.com/office/drawing/2014/main" id="{27038AB2-27B8-88D8-C723-CA93CA9505D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573849" y="2240660"/>
            <a:ext cx="542523" cy="542523"/>
          </a:xfrm>
          <a:prstGeom prst="rect">
            <a:avLst/>
          </a:prstGeom>
        </p:spPr>
      </p:pic>
      <p:graphicFrame>
        <p:nvGraphicFramePr>
          <p:cNvPr id="60" name="Table 59">
            <a:extLst>
              <a:ext uri="{FF2B5EF4-FFF2-40B4-BE49-F238E27FC236}">
                <a16:creationId xmlns:a16="http://schemas.microsoft.com/office/drawing/2014/main" id="{9E521661-A551-807A-6592-B81AAA0C610D}"/>
              </a:ext>
            </a:extLst>
          </p:cNvPr>
          <p:cNvGraphicFramePr>
            <a:graphicFrameLocks noGrp="1"/>
          </p:cNvGraphicFramePr>
          <p:nvPr/>
        </p:nvGraphicFramePr>
        <p:xfrm>
          <a:off x="9255562" y="19630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1" name="TextBox 60">
            <a:extLst>
              <a:ext uri="{FF2B5EF4-FFF2-40B4-BE49-F238E27FC236}">
                <a16:creationId xmlns:a16="http://schemas.microsoft.com/office/drawing/2014/main" id="{5EC208A9-70C9-1803-D89E-8EC1E99B4857}"/>
              </a:ext>
            </a:extLst>
          </p:cNvPr>
          <p:cNvSpPr txBox="1"/>
          <p:nvPr/>
        </p:nvSpPr>
        <p:spPr>
          <a:xfrm>
            <a:off x="8560118" y="2766690"/>
            <a:ext cx="830117" cy="307777"/>
          </a:xfrm>
          <a:prstGeom prst="rect">
            <a:avLst/>
          </a:prstGeom>
          <a:noFill/>
        </p:spPr>
        <p:txBody>
          <a:bodyPr wrap="square" rtlCol="0">
            <a:spAutoFit/>
          </a:bodyPr>
          <a:lstStyle/>
          <a:p>
            <a:r>
              <a:rPr lang="en-GB" sz="1400" dirty="0"/>
              <a:t>N = 203</a:t>
            </a:r>
          </a:p>
        </p:txBody>
      </p:sp>
      <p:pic>
        <p:nvPicPr>
          <p:cNvPr id="62" name="Content Placeholder 4" descr="Man with solid fill">
            <a:extLst>
              <a:ext uri="{FF2B5EF4-FFF2-40B4-BE49-F238E27FC236}">
                <a16:creationId xmlns:a16="http://schemas.microsoft.com/office/drawing/2014/main" id="{330202B1-17E7-3CA2-9493-E881C3DCC0C7}"/>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861946" y="1137289"/>
            <a:ext cx="542523" cy="542523"/>
          </a:xfrm>
          <a:prstGeom prst="rect">
            <a:avLst/>
          </a:prstGeom>
        </p:spPr>
      </p:pic>
      <p:graphicFrame>
        <p:nvGraphicFramePr>
          <p:cNvPr id="63" name="Table 62">
            <a:extLst>
              <a:ext uri="{FF2B5EF4-FFF2-40B4-BE49-F238E27FC236}">
                <a16:creationId xmlns:a16="http://schemas.microsoft.com/office/drawing/2014/main" id="{671A2E7A-5DD0-7F52-0EB5-4EC7F0755864}"/>
              </a:ext>
            </a:extLst>
          </p:cNvPr>
          <p:cNvGraphicFramePr>
            <a:graphicFrameLocks noGrp="1"/>
          </p:cNvGraphicFramePr>
          <p:nvPr/>
        </p:nvGraphicFramePr>
        <p:xfrm>
          <a:off x="9390235"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4" name="TextBox 63">
            <a:extLst>
              <a:ext uri="{FF2B5EF4-FFF2-40B4-BE49-F238E27FC236}">
                <a16:creationId xmlns:a16="http://schemas.microsoft.com/office/drawing/2014/main" id="{C8DA11A9-B075-6603-066E-685F503975E7}"/>
              </a:ext>
            </a:extLst>
          </p:cNvPr>
          <p:cNvSpPr txBox="1"/>
          <p:nvPr/>
        </p:nvSpPr>
        <p:spPr>
          <a:xfrm>
            <a:off x="8780842" y="1667335"/>
            <a:ext cx="830117" cy="523220"/>
          </a:xfrm>
          <a:prstGeom prst="rect">
            <a:avLst/>
          </a:prstGeom>
          <a:noFill/>
        </p:spPr>
        <p:txBody>
          <a:bodyPr wrap="square" rtlCol="0">
            <a:spAutoFit/>
          </a:bodyPr>
          <a:lstStyle/>
          <a:p>
            <a:r>
              <a:rPr lang="en-GB" sz="1400" dirty="0"/>
              <a:t>N = 167</a:t>
            </a:r>
          </a:p>
          <a:p>
            <a:endParaRPr lang="en-GB" sz="1400" dirty="0"/>
          </a:p>
        </p:txBody>
      </p:sp>
      <p:pic>
        <p:nvPicPr>
          <p:cNvPr id="65" name="Content Placeholder 4" descr="Man with solid fill">
            <a:extLst>
              <a:ext uri="{FF2B5EF4-FFF2-40B4-BE49-F238E27FC236}">
                <a16:creationId xmlns:a16="http://schemas.microsoft.com/office/drawing/2014/main" id="{43F1E0EA-D6F9-E76C-818E-ADE0939FAC06}"/>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0597327" y="2159031"/>
            <a:ext cx="542523" cy="542523"/>
          </a:xfrm>
          <a:prstGeom prst="rect">
            <a:avLst/>
          </a:prstGeom>
        </p:spPr>
      </p:pic>
      <p:graphicFrame>
        <p:nvGraphicFramePr>
          <p:cNvPr id="66" name="Table 65">
            <a:extLst>
              <a:ext uri="{FF2B5EF4-FFF2-40B4-BE49-F238E27FC236}">
                <a16:creationId xmlns:a16="http://schemas.microsoft.com/office/drawing/2014/main" id="{6153A617-3200-5A9F-145F-37549CCBF233}"/>
              </a:ext>
            </a:extLst>
          </p:cNvPr>
          <p:cNvGraphicFramePr>
            <a:graphicFrameLocks noGrp="1"/>
          </p:cNvGraphicFramePr>
          <p:nvPr/>
        </p:nvGraphicFramePr>
        <p:xfrm>
          <a:off x="11047092" y="198252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7" name="TextBox 66">
            <a:extLst>
              <a:ext uri="{FF2B5EF4-FFF2-40B4-BE49-F238E27FC236}">
                <a16:creationId xmlns:a16="http://schemas.microsoft.com/office/drawing/2014/main" id="{8CC0BB99-743A-523E-A447-BA13D6C8E1BF}"/>
              </a:ext>
            </a:extLst>
          </p:cNvPr>
          <p:cNvSpPr txBox="1"/>
          <p:nvPr/>
        </p:nvSpPr>
        <p:spPr>
          <a:xfrm>
            <a:off x="10453529" y="2736810"/>
            <a:ext cx="830117" cy="523220"/>
          </a:xfrm>
          <a:prstGeom prst="rect">
            <a:avLst/>
          </a:prstGeom>
          <a:noFill/>
        </p:spPr>
        <p:txBody>
          <a:bodyPr wrap="square" rtlCol="0">
            <a:spAutoFit/>
          </a:bodyPr>
          <a:lstStyle/>
          <a:p>
            <a:r>
              <a:rPr lang="en-GB" sz="1400" dirty="0"/>
              <a:t>N = 43</a:t>
            </a:r>
          </a:p>
          <a:p>
            <a:endParaRPr lang="en-GB" sz="1400" dirty="0"/>
          </a:p>
        </p:txBody>
      </p:sp>
    </p:spTree>
    <p:extLst>
      <p:ext uri="{BB962C8B-B14F-4D97-AF65-F5344CB8AC3E}">
        <p14:creationId xmlns:p14="http://schemas.microsoft.com/office/powerpoint/2010/main" val="2820620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Man with solid fill">
            <a:extLst>
              <a:ext uri="{FF2B5EF4-FFF2-40B4-BE49-F238E27FC236}">
                <a16:creationId xmlns:a16="http://schemas.microsoft.com/office/drawing/2014/main" id="{139F7A7C-2A0C-C468-7B9B-86BE004C2D5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3752" y="1198647"/>
            <a:ext cx="542523" cy="542523"/>
          </a:xfrm>
        </p:spPr>
      </p:pic>
      <p:graphicFrame>
        <p:nvGraphicFramePr>
          <p:cNvPr id="5" name="Table 4">
            <a:extLst>
              <a:ext uri="{FF2B5EF4-FFF2-40B4-BE49-F238E27FC236}">
                <a16:creationId xmlns:a16="http://schemas.microsoft.com/office/drawing/2014/main" id="{8A185FEA-E20C-7A7D-2274-36C2B923D85D}"/>
              </a:ext>
            </a:extLst>
          </p:cNvPr>
          <p:cNvGraphicFramePr>
            <a:graphicFrameLocks noGrp="1"/>
          </p:cNvGraphicFramePr>
          <p:nvPr/>
        </p:nvGraphicFramePr>
        <p:xfrm>
          <a:off x="3052041" y="8965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 name="TextBox 5">
            <a:extLst>
              <a:ext uri="{FF2B5EF4-FFF2-40B4-BE49-F238E27FC236}">
                <a16:creationId xmlns:a16="http://schemas.microsoft.com/office/drawing/2014/main" id="{4C308DE8-14DE-B00C-A74E-72C8D1CD6B7F}"/>
              </a:ext>
            </a:extLst>
          </p:cNvPr>
          <p:cNvSpPr txBox="1"/>
          <p:nvPr/>
        </p:nvSpPr>
        <p:spPr>
          <a:xfrm>
            <a:off x="1896703" y="268226"/>
            <a:ext cx="1387175" cy="369332"/>
          </a:xfrm>
          <a:prstGeom prst="rect">
            <a:avLst/>
          </a:prstGeom>
          <a:noFill/>
        </p:spPr>
        <p:txBody>
          <a:bodyPr wrap="none" rtlCol="0">
            <a:spAutoFit/>
          </a:bodyPr>
          <a:lstStyle/>
          <a:p>
            <a:r>
              <a:rPr lang="en-GB" b="1" dirty="0"/>
              <a:t>Age 14 Years</a:t>
            </a:r>
          </a:p>
        </p:txBody>
      </p:sp>
      <p:pic>
        <p:nvPicPr>
          <p:cNvPr id="7" name="Graphic 6" descr="Woman with solid fill">
            <a:extLst>
              <a:ext uri="{FF2B5EF4-FFF2-40B4-BE49-F238E27FC236}">
                <a16:creationId xmlns:a16="http://schemas.microsoft.com/office/drawing/2014/main" id="{86D60F54-6010-DE2F-BDB7-F2DC6DC75C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5996" y="2350785"/>
            <a:ext cx="542523" cy="542523"/>
          </a:xfrm>
          <a:prstGeom prst="rect">
            <a:avLst/>
          </a:prstGeom>
        </p:spPr>
      </p:pic>
      <p:graphicFrame>
        <p:nvGraphicFramePr>
          <p:cNvPr id="8" name="Table 7">
            <a:extLst>
              <a:ext uri="{FF2B5EF4-FFF2-40B4-BE49-F238E27FC236}">
                <a16:creationId xmlns:a16="http://schemas.microsoft.com/office/drawing/2014/main" id="{4B785912-B76C-4AD8-E079-B00D2326D5D3}"/>
              </a:ext>
            </a:extLst>
          </p:cNvPr>
          <p:cNvGraphicFramePr>
            <a:graphicFrameLocks noGrp="1"/>
          </p:cNvGraphicFramePr>
          <p:nvPr/>
        </p:nvGraphicFramePr>
        <p:xfrm>
          <a:off x="1168290" y="2119084"/>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9" name="Content Placeholder 4" descr="Man with solid fill">
            <a:extLst>
              <a:ext uri="{FF2B5EF4-FFF2-40B4-BE49-F238E27FC236}">
                <a16:creationId xmlns:a16="http://schemas.microsoft.com/office/drawing/2014/main" id="{934585BE-AC98-2DBE-8009-7EAE6EED80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41355" y="2496874"/>
            <a:ext cx="542523" cy="542523"/>
          </a:xfrm>
          <a:prstGeom prst="rect">
            <a:avLst/>
          </a:prstGeom>
        </p:spPr>
      </p:pic>
      <p:graphicFrame>
        <p:nvGraphicFramePr>
          <p:cNvPr id="11" name="Table 10">
            <a:extLst>
              <a:ext uri="{FF2B5EF4-FFF2-40B4-BE49-F238E27FC236}">
                <a16:creationId xmlns:a16="http://schemas.microsoft.com/office/drawing/2014/main" id="{3996A558-C4A8-5213-E8C2-6C6DE4354141}"/>
              </a:ext>
            </a:extLst>
          </p:cNvPr>
          <p:cNvGraphicFramePr>
            <a:graphicFrameLocks noGrp="1"/>
          </p:cNvGraphicFramePr>
          <p:nvPr/>
        </p:nvGraphicFramePr>
        <p:xfrm>
          <a:off x="3337672" y="216795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2" name="Graphic 11" descr="Woman with solid fill">
            <a:extLst>
              <a:ext uri="{FF2B5EF4-FFF2-40B4-BE49-F238E27FC236}">
                <a16:creationId xmlns:a16="http://schemas.microsoft.com/office/drawing/2014/main" id="{FC8316AD-9B80-BCCD-9337-6CC6634FDB5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12224" y="1082135"/>
            <a:ext cx="542523" cy="542523"/>
          </a:xfrm>
          <a:prstGeom prst="rect">
            <a:avLst/>
          </a:prstGeom>
        </p:spPr>
      </p:pic>
      <p:graphicFrame>
        <p:nvGraphicFramePr>
          <p:cNvPr id="13" name="Table 12">
            <a:extLst>
              <a:ext uri="{FF2B5EF4-FFF2-40B4-BE49-F238E27FC236}">
                <a16:creationId xmlns:a16="http://schemas.microsoft.com/office/drawing/2014/main" id="{CD4C5B20-8483-4620-4F71-931A51DBD506}"/>
              </a:ext>
            </a:extLst>
          </p:cNvPr>
          <p:cNvGraphicFramePr>
            <a:graphicFrameLocks noGrp="1"/>
          </p:cNvGraphicFramePr>
          <p:nvPr/>
        </p:nvGraphicFramePr>
        <p:xfrm>
          <a:off x="1018519"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4" name="Graphic 13" descr="Woman with solid fill">
            <a:extLst>
              <a:ext uri="{FF2B5EF4-FFF2-40B4-BE49-F238E27FC236}">
                <a16:creationId xmlns:a16="http://schemas.microsoft.com/office/drawing/2014/main" id="{4B3F7D89-CACC-504C-4623-B8BD89CB7FB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74773" y="5301557"/>
            <a:ext cx="542523" cy="542523"/>
          </a:xfrm>
          <a:prstGeom prst="rect">
            <a:avLst/>
          </a:prstGeom>
        </p:spPr>
      </p:pic>
      <p:graphicFrame>
        <p:nvGraphicFramePr>
          <p:cNvPr id="15" name="Table 14">
            <a:extLst>
              <a:ext uri="{FF2B5EF4-FFF2-40B4-BE49-F238E27FC236}">
                <a16:creationId xmlns:a16="http://schemas.microsoft.com/office/drawing/2014/main" id="{0FE2C036-75C2-9215-889C-D9DBF395ACB4}"/>
              </a:ext>
            </a:extLst>
          </p:cNvPr>
          <p:cNvGraphicFramePr>
            <a:graphicFrameLocks noGrp="1"/>
          </p:cNvGraphicFramePr>
          <p:nvPr/>
        </p:nvGraphicFramePr>
        <p:xfrm>
          <a:off x="3217296" y="50546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6" name="Content Placeholder 4" descr="Man with solid fill">
            <a:extLst>
              <a:ext uri="{FF2B5EF4-FFF2-40B4-BE49-F238E27FC236}">
                <a16:creationId xmlns:a16="http://schemas.microsoft.com/office/drawing/2014/main" id="{BD6A1EF5-4065-D7F9-71A9-A15C94C365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3518" y="5883157"/>
            <a:ext cx="542523" cy="542523"/>
          </a:xfrm>
          <a:prstGeom prst="rect">
            <a:avLst/>
          </a:prstGeom>
        </p:spPr>
      </p:pic>
      <p:graphicFrame>
        <p:nvGraphicFramePr>
          <p:cNvPr id="17" name="Table 16">
            <a:extLst>
              <a:ext uri="{FF2B5EF4-FFF2-40B4-BE49-F238E27FC236}">
                <a16:creationId xmlns:a16="http://schemas.microsoft.com/office/drawing/2014/main" id="{27FCD2CE-D3C2-89DC-A292-7D8789442CC1}"/>
              </a:ext>
            </a:extLst>
          </p:cNvPr>
          <p:cNvGraphicFramePr>
            <a:graphicFrameLocks noGrp="1"/>
          </p:cNvGraphicFramePr>
          <p:nvPr/>
        </p:nvGraphicFramePr>
        <p:xfrm>
          <a:off x="869593" y="56362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18" name="Content Placeholder 4" descr="Man with solid fill">
            <a:extLst>
              <a:ext uri="{FF2B5EF4-FFF2-40B4-BE49-F238E27FC236}">
                <a16:creationId xmlns:a16="http://schemas.microsoft.com/office/drawing/2014/main" id="{E400C6BF-C216-2836-DC66-0B446BDA75A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40525" y="3612685"/>
            <a:ext cx="542523" cy="542523"/>
          </a:xfrm>
          <a:prstGeom prst="rect">
            <a:avLst/>
          </a:prstGeom>
        </p:spPr>
      </p:pic>
      <p:graphicFrame>
        <p:nvGraphicFramePr>
          <p:cNvPr id="19" name="Table 18">
            <a:extLst>
              <a:ext uri="{FF2B5EF4-FFF2-40B4-BE49-F238E27FC236}">
                <a16:creationId xmlns:a16="http://schemas.microsoft.com/office/drawing/2014/main" id="{B41B329E-A6B8-5A8E-838D-13C922CE245E}"/>
              </a:ext>
            </a:extLst>
          </p:cNvPr>
          <p:cNvGraphicFramePr>
            <a:graphicFrameLocks noGrp="1"/>
          </p:cNvGraphicFramePr>
          <p:nvPr/>
        </p:nvGraphicFramePr>
        <p:xfrm>
          <a:off x="2590290" y="343618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20" name="Graphic 19" descr="Woman with solid fill">
            <a:extLst>
              <a:ext uri="{FF2B5EF4-FFF2-40B4-BE49-F238E27FC236}">
                <a16:creationId xmlns:a16="http://schemas.microsoft.com/office/drawing/2014/main" id="{68BA4F2E-E972-E05A-BA3B-7825397F1CD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986" y="3481891"/>
            <a:ext cx="542523" cy="542523"/>
          </a:xfrm>
          <a:prstGeom prst="rect">
            <a:avLst/>
          </a:prstGeom>
        </p:spPr>
      </p:pic>
      <p:graphicFrame>
        <p:nvGraphicFramePr>
          <p:cNvPr id="21" name="Table 20">
            <a:extLst>
              <a:ext uri="{FF2B5EF4-FFF2-40B4-BE49-F238E27FC236}">
                <a16:creationId xmlns:a16="http://schemas.microsoft.com/office/drawing/2014/main" id="{5205C610-FAA9-EE6B-1B78-AD71667BFB11}"/>
              </a:ext>
            </a:extLst>
          </p:cNvPr>
          <p:cNvGraphicFramePr>
            <a:graphicFrameLocks noGrp="1"/>
          </p:cNvGraphicFramePr>
          <p:nvPr/>
        </p:nvGraphicFramePr>
        <p:xfrm>
          <a:off x="525138" y="3276358"/>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22" name="TextBox 21">
            <a:extLst>
              <a:ext uri="{FF2B5EF4-FFF2-40B4-BE49-F238E27FC236}">
                <a16:creationId xmlns:a16="http://schemas.microsoft.com/office/drawing/2014/main" id="{446B3D12-63BC-C9E8-85B0-196E48456928}"/>
              </a:ext>
            </a:extLst>
          </p:cNvPr>
          <p:cNvSpPr txBox="1"/>
          <p:nvPr/>
        </p:nvSpPr>
        <p:spPr>
          <a:xfrm>
            <a:off x="343518" y="1575914"/>
            <a:ext cx="711229" cy="307777"/>
          </a:xfrm>
          <a:prstGeom prst="rect">
            <a:avLst/>
          </a:prstGeom>
          <a:noFill/>
        </p:spPr>
        <p:txBody>
          <a:bodyPr wrap="square" rtlCol="0">
            <a:spAutoFit/>
          </a:bodyPr>
          <a:lstStyle/>
          <a:p>
            <a:r>
              <a:rPr lang="en-GB" sz="1400" dirty="0"/>
              <a:t>N = 59</a:t>
            </a:r>
          </a:p>
        </p:txBody>
      </p:sp>
      <p:sp>
        <p:nvSpPr>
          <p:cNvPr id="23" name="TextBox 22">
            <a:extLst>
              <a:ext uri="{FF2B5EF4-FFF2-40B4-BE49-F238E27FC236}">
                <a16:creationId xmlns:a16="http://schemas.microsoft.com/office/drawing/2014/main" id="{D8C170D7-7EEA-CAA4-33C3-CB203E8F1B50}"/>
              </a:ext>
            </a:extLst>
          </p:cNvPr>
          <p:cNvSpPr txBox="1"/>
          <p:nvPr/>
        </p:nvSpPr>
        <p:spPr>
          <a:xfrm>
            <a:off x="2442648" y="1728693"/>
            <a:ext cx="711229" cy="307777"/>
          </a:xfrm>
          <a:prstGeom prst="rect">
            <a:avLst/>
          </a:prstGeom>
          <a:noFill/>
        </p:spPr>
        <p:txBody>
          <a:bodyPr wrap="square" rtlCol="0">
            <a:spAutoFit/>
          </a:bodyPr>
          <a:lstStyle/>
          <a:p>
            <a:r>
              <a:rPr lang="en-GB" sz="1400" dirty="0"/>
              <a:t>N = 86</a:t>
            </a:r>
          </a:p>
        </p:txBody>
      </p:sp>
      <p:sp>
        <p:nvSpPr>
          <p:cNvPr id="24" name="TextBox 23">
            <a:extLst>
              <a:ext uri="{FF2B5EF4-FFF2-40B4-BE49-F238E27FC236}">
                <a16:creationId xmlns:a16="http://schemas.microsoft.com/office/drawing/2014/main" id="{DFA98859-FFEA-CC28-4BEF-CBCE22B28DD8}"/>
              </a:ext>
            </a:extLst>
          </p:cNvPr>
          <p:cNvSpPr txBox="1"/>
          <p:nvPr/>
        </p:nvSpPr>
        <p:spPr>
          <a:xfrm>
            <a:off x="2597557" y="2995748"/>
            <a:ext cx="830117" cy="307777"/>
          </a:xfrm>
          <a:prstGeom prst="rect">
            <a:avLst/>
          </a:prstGeom>
          <a:noFill/>
        </p:spPr>
        <p:txBody>
          <a:bodyPr wrap="square" rtlCol="0">
            <a:spAutoFit/>
          </a:bodyPr>
          <a:lstStyle/>
          <a:p>
            <a:r>
              <a:rPr lang="en-GB" sz="1400" dirty="0"/>
              <a:t>N = 156</a:t>
            </a:r>
          </a:p>
        </p:txBody>
      </p:sp>
      <p:sp>
        <p:nvSpPr>
          <p:cNvPr id="25" name="TextBox 24">
            <a:extLst>
              <a:ext uri="{FF2B5EF4-FFF2-40B4-BE49-F238E27FC236}">
                <a16:creationId xmlns:a16="http://schemas.microsoft.com/office/drawing/2014/main" id="{B4F734CF-C1D1-8710-954C-453ACC1AB068}"/>
              </a:ext>
            </a:extLst>
          </p:cNvPr>
          <p:cNvSpPr txBox="1"/>
          <p:nvPr/>
        </p:nvSpPr>
        <p:spPr>
          <a:xfrm>
            <a:off x="334534" y="2857222"/>
            <a:ext cx="830117" cy="307777"/>
          </a:xfrm>
          <a:prstGeom prst="rect">
            <a:avLst/>
          </a:prstGeom>
          <a:noFill/>
        </p:spPr>
        <p:txBody>
          <a:bodyPr wrap="square" rtlCol="0">
            <a:spAutoFit/>
          </a:bodyPr>
          <a:lstStyle/>
          <a:p>
            <a:r>
              <a:rPr lang="en-GB" sz="1400" dirty="0"/>
              <a:t>N = 47</a:t>
            </a:r>
          </a:p>
        </p:txBody>
      </p:sp>
      <p:sp>
        <p:nvSpPr>
          <p:cNvPr id="26" name="TextBox 25">
            <a:extLst>
              <a:ext uri="{FF2B5EF4-FFF2-40B4-BE49-F238E27FC236}">
                <a16:creationId xmlns:a16="http://schemas.microsoft.com/office/drawing/2014/main" id="{BEB8E528-D3CC-FF1D-3432-6AD983E2D096}"/>
              </a:ext>
            </a:extLst>
          </p:cNvPr>
          <p:cNvSpPr txBox="1"/>
          <p:nvPr/>
        </p:nvSpPr>
        <p:spPr>
          <a:xfrm>
            <a:off x="2578593" y="5783201"/>
            <a:ext cx="830117" cy="307777"/>
          </a:xfrm>
          <a:prstGeom prst="rect">
            <a:avLst/>
          </a:prstGeom>
          <a:noFill/>
        </p:spPr>
        <p:txBody>
          <a:bodyPr wrap="square" rtlCol="0">
            <a:spAutoFit/>
          </a:bodyPr>
          <a:lstStyle/>
          <a:p>
            <a:r>
              <a:rPr lang="en-GB" sz="1400" dirty="0"/>
              <a:t>N = 542</a:t>
            </a:r>
          </a:p>
        </p:txBody>
      </p:sp>
      <p:sp>
        <p:nvSpPr>
          <p:cNvPr id="27" name="TextBox 26">
            <a:extLst>
              <a:ext uri="{FF2B5EF4-FFF2-40B4-BE49-F238E27FC236}">
                <a16:creationId xmlns:a16="http://schemas.microsoft.com/office/drawing/2014/main" id="{C1431731-F54C-C67C-C1AC-3459B4DB0C0F}"/>
              </a:ext>
            </a:extLst>
          </p:cNvPr>
          <p:cNvSpPr txBox="1"/>
          <p:nvPr/>
        </p:nvSpPr>
        <p:spPr>
          <a:xfrm>
            <a:off x="151596" y="6395241"/>
            <a:ext cx="830117" cy="307777"/>
          </a:xfrm>
          <a:prstGeom prst="rect">
            <a:avLst/>
          </a:prstGeom>
          <a:noFill/>
        </p:spPr>
        <p:txBody>
          <a:bodyPr wrap="square" rtlCol="0">
            <a:spAutoFit/>
          </a:bodyPr>
          <a:lstStyle/>
          <a:p>
            <a:r>
              <a:rPr lang="en-GB" sz="1400" dirty="0"/>
              <a:t>N = 456</a:t>
            </a:r>
          </a:p>
        </p:txBody>
      </p:sp>
      <p:pic>
        <p:nvPicPr>
          <p:cNvPr id="28" name="Graphic 27" descr="Woman with solid fill">
            <a:extLst>
              <a:ext uri="{FF2B5EF4-FFF2-40B4-BE49-F238E27FC236}">
                <a16:creationId xmlns:a16="http://schemas.microsoft.com/office/drawing/2014/main" id="{F9D389E2-FE83-F7D9-64CD-A8AD2EBF34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3805" y="4636054"/>
            <a:ext cx="542523" cy="542523"/>
          </a:xfrm>
          <a:prstGeom prst="rect">
            <a:avLst/>
          </a:prstGeom>
        </p:spPr>
      </p:pic>
      <p:graphicFrame>
        <p:nvGraphicFramePr>
          <p:cNvPr id="29" name="Table 28">
            <a:extLst>
              <a:ext uri="{FF2B5EF4-FFF2-40B4-BE49-F238E27FC236}">
                <a16:creationId xmlns:a16="http://schemas.microsoft.com/office/drawing/2014/main" id="{BA2D1CA6-B0DD-E39B-CB84-40F7E29FE6BC}"/>
              </a:ext>
            </a:extLst>
          </p:cNvPr>
          <p:cNvGraphicFramePr>
            <a:graphicFrameLocks noGrp="1"/>
          </p:cNvGraphicFramePr>
          <p:nvPr/>
        </p:nvGraphicFramePr>
        <p:xfrm>
          <a:off x="869592" y="44645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0" name="TextBox 29">
            <a:extLst>
              <a:ext uri="{FF2B5EF4-FFF2-40B4-BE49-F238E27FC236}">
                <a16:creationId xmlns:a16="http://schemas.microsoft.com/office/drawing/2014/main" id="{458DE983-17D7-E460-C784-1B51DF921CED}"/>
              </a:ext>
            </a:extLst>
          </p:cNvPr>
          <p:cNvSpPr txBox="1"/>
          <p:nvPr/>
        </p:nvSpPr>
        <p:spPr>
          <a:xfrm>
            <a:off x="-46632" y="3998072"/>
            <a:ext cx="830117" cy="307777"/>
          </a:xfrm>
          <a:prstGeom prst="rect">
            <a:avLst/>
          </a:prstGeom>
          <a:noFill/>
        </p:spPr>
        <p:txBody>
          <a:bodyPr wrap="square" rtlCol="0">
            <a:spAutoFit/>
          </a:bodyPr>
          <a:lstStyle/>
          <a:p>
            <a:r>
              <a:rPr lang="en-GB" sz="1400" dirty="0"/>
              <a:t>N = 84</a:t>
            </a:r>
          </a:p>
        </p:txBody>
      </p:sp>
      <p:sp>
        <p:nvSpPr>
          <p:cNvPr id="31" name="TextBox 30">
            <a:extLst>
              <a:ext uri="{FF2B5EF4-FFF2-40B4-BE49-F238E27FC236}">
                <a16:creationId xmlns:a16="http://schemas.microsoft.com/office/drawing/2014/main" id="{A0619E67-F1E1-227E-8CC4-B23EC4C9443C}"/>
              </a:ext>
            </a:extLst>
          </p:cNvPr>
          <p:cNvSpPr txBox="1"/>
          <p:nvPr/>
        </p:nvSpPr>
        <p:spPr>
          <a:xfrm>
            <a:off x="291454" y="5192366"/>
            <a:ext cx="830117" cy="307777"/>
          </a:xfrm>
          <a:prstGeom prst="rect">
            <a:avLst/>
          </a:prstGeom>
          <a:noFill/>
        </p:spPr>
        <p:txBody>
          <a:bodyPr wrap="square" rtlCol="0">
            <a:spAutoFit/>
          </a:bodyPr>
          <a:lstStyle/>
          <a:p>
            <a:r>
              <a:rPr lang="en-GB" sz="1400" dirty="0"/>
              <a:t>N = 15</a:t>
            </a:r>
          </a:p>
        </p:txBody>
      </p:sp>
      <p:sp>
        <p:nvSpPr>
          <p:cNvPr id="32" name="TextBox 31">
            <a:extLst>
              <a:ext uri="{FF2B5EF4-FFF2-40B4-BE49-F238E27FC236}">
                <a16:creationId xmlns:a16="http://schemas.microsoft.com/office/drawing/2014/main" id="{812B1C28-9DED-5236-FDA4-9CE240A6DF00}"/>
              </a:ext>
            </a:extLst>
          </p:cNvPr>
          <p:cNvSpPr txBox="1"/>
          <p:nvPr/>
        </p:nvSpPr>
        <p:spPr>
          <a:xfrm>
            <a:off x="2004057" y="4112446"/>
            <a:ext cx="830117" cy="307777"/>
          </a:xfrm>
          <a:prstGeom prst="rect">
            <a:avLst/>
          </a:prstGeom>
          <a:noFill/>
        </p:spPr>
        <p:txBody>
          <a:bodyPr wrap="square" rtlCol="0">
            <a:spAutoFit/>
          </a:bodyPr>
          <a:lstStyle/>
          <a:p>
            <a:r>
              <a:rPr lang="en-GB" sz="1400" dirty="0"/>
              <a:t>N = 62</a:t>
            </a:r>
          </a:p>
        </p:txBody>
      </p:sp>
      <p:sp>
        <p:nvSpPr>
          <p:cNvPr id="2" name="TextBox 1">
            <a:extLst>
              <a:ext uri="{FF2B5EF4-FFF2-40B4-BE49-F238E27FC236}">
                <a16:creationId xmlns:a16="http://schemas.microsoft.com/office/drawing/2014/main" id="{CBBCBE91-AF13-D4E9-0AF2-30C087BDD96D}"/>
              </a:ext>
            </a:extLst>
          </p:cNvPr>
          <p:cNvSpPr txBox="1"/>
          <p:nvPr/>
        </p:nvSpPr>
        <p:spPr>
          <a:xfrm>
            <a:off x="8627703" y="268226"/>
            <a:ext cx="1387175" cy="369332"/>
          </a:xfrm>
          <a:prstGeom prst="rect">
            <a:avLst/>
          </a:prstGeom>
          <a:noFill/>
        </p:spPr>
        <p:txBody>
          <a:bodyPr wrap="none" rtlCol="0">
            <a:spAutoFit/>
          </a:bodyPr>
          <a:lstStyle/>
          <a:p>
            <a:r>
              <a:rPr lang="en-GB" b="1" dirty="0"/>
              <a:t>Age 15 Years</a:t>
            </a:r>
          </a:p>
        </p:txBody>
      </p:sp>
      <p:pic>
        <p:nvPicPr>
          <p:cNvPr id="3" name="Graphic 2" descr="Woman with solid fill">
            <a:extLst>
              <a:ext uri="{FF2B5EF4-FFF2-40B4-BE49-F238E27FC236}">
                <a16:creationId xmlns:a16="http://schemas.microsoft.com/office/drawing/2014/main" id="{203FFABE-9AF2-257A-33A5-1FAD9FDB554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737974" y="5611895"/>
            <a:ext cx="542523" cy="542523"/>
          </a:xfrm>
          <a:prstGeom prst="rect">
            <a:avLst/>
          </a:prstGeom>
        </p:spPr>
      </p:pic>
      <p:graphicFrame>
        <p:nvGraphicFramePr>
          <p:cNvPr id="10" name="Table 9">
            <a:extLst>
              <a:ext uri="{FF2B5EF4-FFF2-40B4-BE49-F238E27FC236}">
                <a16:creationId xmlns:a16="http://schemas.microsoft.com/office/drawing/2014/main" id="{44855A72-840F-2D23-D3AE-B78ABC61BE63}"/>
              </a:ext>
            </a:extLst>
          </p:cNvPr>
          <p:cNvGraphicFramePr>
            <a:graphicFrameLocks noGrp="1"/>
          </p:cNvGraphicFramePr>
          <p:nvPr/>
        </p:nvGraphicFramePr>
        <p:xfrm>
          <a:off x="10280497" y="536499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33" name="Content Placeholder 4" descr="Man with solid fill">
            <a:extLst>
              <a:ext uri="{FF2B5EF4-FFF2-40B4-BE49-F238E27FC236}">
                <a16:creationId xmlns:a16="http://schemas.microsoft.com/office/drawing/2014/main" id="{BBB95FBB-A1FA-2C0B-4E45-F71E02B3B92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406719" y="5749086"/>
            <a:ext cx="542523" cy="542523"/>
          </a:xfrm>
          <a:prstGeom prst="rect">
            <a:avLst/>
          </a:prstGeom>
        </p:spPr>
      </p:pic>
      <p:graphicFrame>
        <p:nvGraphicFramePr>
          <p:cNvPr id="34" name="Table 33">
            <a:extLst>
              <a:ext uri="{FF2B5EF4-FFF2-40B4-BE49-F238E27FC236}">
                <a16:creationId xmlns:a16="http://schemas.microsoft.com/office/drawing/2014/main" id="{183EC625-26DF-A2E7-8A1B-2921FF395DA1}"/>
              </a:ext>
            </a:extLst>
          </p:cNvPr>
          <p:cNvGraphicFramePr>
            <a:graphicFrameLocks noGrp="1"/>
          </p:cNvGraphicFramePr>
          <p:nvPr/>
        </p:nvGraphicFramePr>
        <p:xfrm>
          <a:off x="7932794" y="550218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5" name="TextBox 34">
            <a:extLst>
              <a:ext uri="{FF2B5EF4-FFF2-40B4-BE49-F238E27FC236}">
                <a16:creationId xmlns:a16="http://schemas.microsoft.com/office/drawing/2014/main" id="{78B73680-38D6-26B2-64FB-6E543FFF509C}"/>
              </a:ext>
            </a:extLst>
          </p:cNvPr>
          <p:cNvSpPr txBox="1"/>
          <p:nvPr/>
        </p:nvSpPr>
        <p:spPr>
          <a:xfrm>
            <a:off x="9641794" y="6093539"/>
            <a:ext cx="830117" cy="307777"/>
          </a:xfrm>
          <a:prstGeom prst="rect">
            <a:avLst/>
          </a:prstGeom>
          <a:noFill/>
        </p:spPr>
        <p:txBody>
          <a:bodyPr wrap="square" rtlCol="0">
            <a:spAutoFit/>
          </a:bodyPr>
          <a:lstStyle/>
          <a:p>
            <a:r>
              <a:rPr lang="en-GB" sz="1400" dirty="0"/>
              <a:t>N = 356</a:t>
            </a:r>
          </a:p>
        </p:txBody>
      </p:sp>
      <p:sp>
        <p:nvSpPr>
          <p:cNvPr id="36" name="TextBox 35">
            <a:extLst>
              <a:ext uri="{FF2B5EF4-FFF2-40B4-BE49-F238E27FC236}">
                <a16:creationId xmlns:a16="http://schemas.microsoft.com/office/drawing/2014/main" id="{1FBDBC81-AC98-BBE9-6B01-819A12907DE2}"/>
              </a:ext>
            </a:extLst>
          </p:cNvPr>
          <p:cNvSpPr txBox="1"/>
          <p:nvPr/>
        </p:nvSpPr>
        <p:spPr>
          <a:xfrm>
            <a:off x="7214797" y="6261170"/>
            <a:ext cx="830117" cy="523220"/>
          </a:xfrm>
          <a:prstGeom prst="rect">
            <a:avLst/>
          </a:prstGeom>
          <a:noFill/>
        </p:spPr>
        <p:txBody>
          <a:bodyPr wrap="square" rtlCol="0">
            <a:spAutoFit/>
          </a:bodyPr>
          <a:lstStyle/>
          <a:p>
            <a:r>
              <a:rPr lang="en-GB" sz="1400" dirty="0"/>
              <a:t>N = 217</a:t>
            </a:r>
          </a:p>
          <a:p>
            <a:endParaRPr lang="en-GB" sz="1400" dirty="0"/>
          </a:p>
        </p:txBody>
      </p:sp>
      <p:pic>
        <p:nvPicPr>
          <p:cNvPr id="37" name="Graphic 36" descr="Woman with solid fill">
            <a:extLst>
              <a:ext uri="{FF2B5EF4-FFF2-40B4-BE49-F238E27FC236}">
                <a16:creationId xmlns:a16="http://schemas.microsoft.com/office/drawing/2014/main" id="{CAF36CB2-76AA-0706-14D6-696168D350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67006" y="4501983"/>
            <a:ext cx="542523" cy="542523"/>
          </a:xfrm>
          <a:prstGeom prst="rect">
            <a:avLst/>
          </a:prstGeom>
        </p:spPr>
      </p:pic>
      <p:graphicFrame>
        <p:nvGraphicFramePr>
          <p:cNvPr id="38" name="Table 37">
            <a:extLst>
              <a:ext uri="{FF2B5EF4-FFF2-40B4-BE49-F238E27FC236}">
                <a16:creationId xmlns:a16="http://schemas.microsoft.com/office/drawing/2014/main" id="{D64E76E0-B3D4-9913-3828-B2828B8F84E2}"/>
              </a:ext>
            </a:extLst>
          </p:cNvPr>
          <p:cNvGraphicFramePr>
            <a:graphicFrameLocks noGrp="1"/>
          </p:cNvGraphicFramePr>
          <p:nvPr/>
        </p:nvGraphicFramePr>
        <p:xfrm>
          <a:off x="7932793" y="4330469"/>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39" name="TextBox 38">
            <a:extLst>
              <a:ext uri="{FF2B5EF4-FFF2-40B4-BE49-F238E27FC236}">
                <a16:creationId xmlns:a16="http://schemas.microsoft.com/office/drawing/2014/main" id="{0BF3FBE4-0D3F-20BC-559C-929DAA9E9B27}"/>
              </a:ext>
            </a:extLst>
          </p:cNvPr>
          <p:cNvSpPr txBox="1"/>
          <p:nvPr/>
        </p:nvSpPr>
        <p:spPr>
          <a:xfrm>
            <a:off x="7354655" y="5058295"/>
            <a:ext cx="830117" cy="307777"/>
          </a:xfrm>
          <a:prstGeom prst="rect">
            <a:avLst/>
          </a:prstGeom>
          <a:noFill/>
        </p:spPr>
        <p:txBody>
          <a:bodyPr wrap="square" rtlCol="0">
            <a:spAutoFit/>
          </a:bodyPr>
          <a:lstStyle/>
          <a:p>
            <a:r>
              <a:rPr lang="en-GB" sz="1400" dirty="0"/>
              <a:t>N = 52</a:t>
            </a:r>
          </a:p>
        </p:txBody>
      </p:sp>
      <p:pic>
        <p:nvPicPr>
          <p:cNvPr id="40" name="Graphic 39" descr="Woman with solid fill">
            <a:extLst>
              <a:ext uri="{FF2B5EF4-FFF2-40B4-BE49-F238E27FC236}">
                <a16:creationId xmlns:a16="http://schemas.microsoft.com/office/drawing/2014/main" id="{6DA9F135-F4DE-D3C2-954A-694251D7AC6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92865" y="3366758"/>
            <a:ext cx="542523" cy="542523"/>
          </a:xfrm>
          <a:prstGeom prst="rect">
            <a:avLst/>
          </a:prstGeom>
        </p:spPr>
      </p:pic>
      <p:graphicFrame>
        <p:nvGraphicFramePr>
          <p:cNvPr id="41" name="Table 40">
            <a:extLst>
              <a:ext uri="{FF2B5EF4-FFF2-40B4-BE49-F238E27FC236}">
                <a16:creationId xmlns:a16="http://schemas.microsoft.com/office/drawing/2014/main" id="{8290A66D-F7D5-8B8B-47F3-7E06A5F0799A}"/>
              </a:ext>
            </a:extLst>
          </p:cNvPr>
          <p:cNvGraphicFramePr>
            <a:graphicFrameLocks noGrp="1"/>
          </p:cNvGraphicFramePr>
          <p:nvPr/>
        </p:nvGraphicFramePr>
        <p:xfrm>
          <a:off x="7085017" y="316122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2" name="TextBox 41">
            <a:extLst>
              <a:ext uri="{FF2B5EF4-FFF2-40B4-BE49-F238E27FC236}">
                <a16:creationId xmlns:a16="http://schemas.microsoft.com/office/drawing/2014/main" id="{6D7F763A-8E50-23EF-5CFD-935CB0E73D77}"/>
              </a:ext>
            </a:extLst>
          </p:cNvPr>
          <p:cNvSpPr txBox="1"/>
          <p:nvPr/>
        </p:nvSpPr>
        <p:spPr>
          <a:xfrm>
            <a:off x="6440960" y="3884918"/>
            <a:ext cx="830117" cy="523220"/>
          </a:xfrm>
          <a:prstGeom prst="rect">
            <a:avLst/>
          </a:prstGeom>
          <a:noFill/>
        </p:spPr>
        <p:txBody>
          <a:bodyPr wrap="square" rtlCol="0">
            <a:spAutoFit/>
          </a:bodyPr>
          <a:lstStyle/>
          <a:p>
            <a:r>
              <a:rPr lang="en-GB" sz="1400" dirty="0"/>
              <a:t>N = 124</a:t>
            </a:r>
          </a:p>
          <a:p>
            <a:endParaRPr lang="en-GB" sz="1400" dirty="0"/>
          </a:p>
        </p:txBody>
      </p:sp>
      <p:pic>
        <p:nvPicPr>
          <p:cNvPr id="43" name="Graphic 42" descr="Woman with solid fill">
            <a:extLst>
              <a:ext uri="{FF2B5EF4-FFF2-40B4-BE49-F238E27FC236}">
                <a16:creationId xmlns:a16="http://schemas.microsoft.com/office/drawing/2014/main" id="{F5A5DFC7-1D4A-C16C-6F63-A50CD3F264A9}"/>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547935" y="3327676"/>
            <a:ext cx="542523" cy="542523"/>
          </a:xfrm>
          <a:prstGeom prst="rect">
            <a:avLst/>
          </a:prstGeom>
        </p:spPr>
      </p:pic>
      <p:graphicFrame>
        <p:nvGraphicFramePr>
          <p:cNvPr id="44" name="Table 43">
            <a:extLst>
              <a:ext uri="{FF2B5EF4-FFF2-40B4-BE49-F238E27FC236}">
                <a16:creationId xmlns:a16="http://schemas.microsoft.com/office/drawing/2014/main" id="{11B64FA7-D9A4-C4BA-FD05-E402492E43A6}"/>
              </a:ext>
            </a:extLst>
          </p:cNvPr>
          <p:cNvGraphicFramePr>
            <a:graphicFrameLocks noGrp="1"/>
          </p:cNvGraphicFramePr>
          <p:nvPr/>
        </p:nvGraphicFramePr>
        <p:xfrm>
          <a:off x="9040087" y="312214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5" name="TextBox 44">
            <a:extLst>
              <a:ext uri="{FF2B5EF4-FFF2-40B4-BE49-F238E27FC236}">
                <a16:creationId xmlns:a16="http://schemas.microsoft.com/office/drawing/2014/main" id="{105ED2D9-6B80-0AE0-01F9-F565B248BBDE}"/>
              </a:ext>
            </a:extLst>
          </p:cNvPr>
          <p:cNvSpPr txBox="1"/>
          <p:nvPr/>
        </p:nvSpPr>
        <p:spPr>
          <a:xfrm>
            <a:off x="8468317" y="3843857"/>
            <a:ext cx="830117" cy="523220"/>
          </a:xfrm>
          <a:prstGeom prst="rect">
            <a:avLst/>
          </a:prstGeom>
          <a:noFill/>
        </p:spPr>
        <p:txBody>
          <a:bodyPr wrap="square" rtlCol="0">
            <a:spAutoFit/>
          </a:bodyPr>
          <a:lstStyle/>
          <a:p>
            <a:r>
              <a:rPr lang="en-GB" sz="1400" dirty="0"/>
              <a:t>N = 33</a:t>
            </a:r>
          </a:p>
          <a:p>
            <a:endParaRPr lang="en-GB" sz="1400" dirty="0"/>
          </a:p>
        </p:txBody>
      </p:sp>
      <p:pic>
        <p:nvPicPr>
          <p:cNvPr id="46" name="Graphic 45" descr="Woman with solid fill">
            <a:extLst>
              <a:ext uri="{FF2B5EF4-FFF2-40B4-BE49-F238E27FC236}">
                <a16:creationId xmlns:a16="http://schemas.microsoft.com/office/drawing/2014/main" id="{676F7C4C-10AD-4E5D-9669-A8AACC0DF8BD}"/>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243909" y="2185201"/>
            <a:ext cx="542523" cy="542523"/>
          </a:xfrm>
          <a:prstGeom prst="rect">
            <a:avLst/>
          </a:prstGeom>
        </p:spPr>
      </p:pic>
      <p:graphicFrame>
        <p:nvGraphicFramePr>
          <p:cNvPr id="47" name="Table 46">
            <a:extLst>
              <a:ext uri="{FF2B5EF4-FFF2-40B4-BE49-F238E27FC236}">
                <a16:creationId xmlns:a16="http://schemas.microsoft.com/office/drawing/2014/main" id="{D0B49DC4-1C6A-A2A4-71E5-26E7525D5B30}"/>
              </a:ext>
            </a:extLst>
          </p:cNvPr>
          <p:cNvGraphicFramePr>
            <a:graphicFrameLocks noGrp="1"/>
          </p:cNvGraphicFramePr>
          <p:nvPr/>
        </p:nvGraphicFramePr>
        <p:xfrm>
          <a:off x="6936203" y="195350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48" name="TextBox 47">
            <a:extLst>
              <a:ext uri="{FF2B5EF4-FFF2-40B4-BE49-F238E27FC236}">
                <a16:creationId xmlns:a16="http://schemas.microsoft.com/office/drawing/2014/main" id="{CC29F40D-BFAF-82B7-A24D-AE173E6724F6}"/>
              </a:ext>
            </a:extLst>
          </p:cNvPr>
          <p:cNvSpPr txBox="1"/>
          <p:nvPr/>
        </p:nvSpPr>
        <p:spPr>
          <a:xfrm>
            <a:off x="6102447" y="2691638"/>
            <a:ext cx="830117" cy="307777"/>
          </a:xfrm>
          <a:prstGeom prst="rect">
            <a:avLst/>
          </a:prstGeom>
          <a:noFill/>
        </p:spPr>
        <p:txBody>
          <a:bodyPr wrap="square" rtlCol="0">
            <a:spAutoFit/>
          </a:bodyPr>
          <a:lstStyle/>
          <a:p>
            <a:r>
              <a:rPr lang="en-GB" sz="1400" dirty="0"/>
              <a:t>N = 84</a:t>
            </a:r>
          </a:p>
        </p:txBody>
      </p:sp>
      <p:pic>
        <p:nvPicPr>
          <p:cNvPr id="49" name="Graphic 48" descr="Woman with solid fill">
            <a:extLst>
              <a:ext uri="{FF2B5EF4-FFF2-40B4-BE49-F238E27FC236}">
                <a16:creationId xmlns:a16="http://schemas.microsoft.com/office/drawing/2014/main" id="{A7C4ED23-532A-C9FE-59A3-07E58077B37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900424" y="1133638"/>
            <a:ext cx="542523" cy="542523"/>
          </a:xfrm>
          <a:prstGeom prst="rect">
            <a:avLst/>
          </a:prstGeom>
        </p:spPr>
      </p:pic>
      <p:graphicFrame>
        <p:nvGraphicFramePr>
          <p:cNvPr id="50" name="Table 49">
            <a:extLst>
              <a:ext uri="{FF2B5EF4-FFF2-40B4-BE49-F238E27FC236}">
                <a16:creationId xmlns:a16="http://schemas.microsoft.com/office/drawing/2014/main" id="{F8A385CE-6861-725C-3668-99BAD6D8F698}"/>
              </a:ext>
            </a:extLst>
          </p:cNvPr>
          <p:cNvGraphicFramePr>
            <a:graphicFrameLocks noGrp="1"/>
          </p:cNvGraphicFramePr>
          <p:nvPr/>
        </p:nvGraphicFramePr>
        <p:xfrm>
          <a:off x="7406719" y="886740"/>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1" name="TextBox 50">
            <a:extLst>
              <a:ext uri="{FF2B5EF4-FFF2-40B4-BE49-F238E27FC236}">
                <a16:creationId xmlns:a16="http://schemas.microsoft.com/office/drawing/2014/main" id="{18385453-E6A3-1C26-001F-D7DC5B934CCF}"/>
              </a:ext>
            </a:extLst>
          </p:cNvPr>
          <p:cNvSpPr txBox="1"/>
          <p:nvPr/>
        </p:nvSpPr>
        <p:spPr>
          <a:xfrm>
            <a:off x="6731718" y="1627417"/>
            <a:ext cx="711229" cy="307777"/>
          </a:xfrm>
          <a:prstGeom prst="rect">
            <a:avLst/>
          </a:prstGeom>
          <a:noFill/>
        </p:spPr>
        <p:txBody>
          <a:bodyPr wrap="square" rtlCol="0">
            <a:spAutoFit/>
          </a:bodyPr>
          <a:lstStyle/>
          <a:p>
            <a:r>
              <a:rPr lang="en-GB" sz="1400" dirty="0"/>
              <a:t>N = 98</a:t>
            </a:r>
          </a:p>
        </p:txBody>
      </p:sp>
      <p:pic>
        <p:nvPicPr>
          <p:cNvPr id="52" name="Content Placeholder 4" descr="Man with solid fill">
            <a:extLst>
              <a:ext uri="{FF2B5EF4-FFF2-40B4-BE49-F238E27FC236}">
                <a16:creationId xmlns:a16="http://schemas.microsoft.com/office/drawing/2014/main" id="{DB105076-B906-6752-0F23-018C36D1C2D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279034" y="3380778"/>
            <a:ext cx="542523" cy="542523"/>
          </a:xfrm>
          <a:prstGeom prst="rect">
            <a:avLst/>
          </a:prstGeom>
        </p:spPr>
      </p:pic>
      <p:graphicFrame>
        <p:nvGraphicFramePr>
          <p:cNvPr id="53" name="Table 52">
            <a:extLst>
              <a:ext uri="{FF2B5EF4-FFF2-40B4-BE49-F238E27FC236}">
                <a16:creationId xmlns:a16="http://schemas.microsoft.com/office/drawing/2014/main" id="{FD70D29C-2C57-4FC8-A289-067036996B79}"/>
              </a:ext>
            </a:extLst>
          </p:cNvPr>
          <p:cNvGraphicFramePr>
            <a:graphicFrameLocks noGrp="1"/>
          </p:cNvGraphicFramePr>
          <p:nvPr/>
        </p:nvGraphicFramePr>
        <p:xfrm>
          <a:off x="10728799" y="3204273"/>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54" name="TextBox 53">
            <a:extLst>
              <a:ext uri="{FF2B5EF4-FFF2-40B4-BE49-F238E27FC236}">
                <a16:creationId xmlns:a16="http://schemas.microsoft.com/office/drawing/2014/main" id="{F159C083-1DA1-BC02-D473-D642F56EA03C}"/>
              </a:ext>
            </a:extLst>
          </p:cNvPr>
          <p:cNvSpPr txBox="1"/>
          <p:nvPr/>
        </p:nvSpPr>
        <p:spPr>
          <a:xfrm>
            <a:off x="10135236" y="3958557"/>
            <a:ext cx="830117" cy="523220"/>
          </a:xfrm>
          <a:prstGeom prst="rect">
            <a:avLst/>
          </a:prstGeom>
          <a:noFill/>
        </p:spPr>
        <p:txBody>
          <a:bodyPr wrap="square" rtlCol="0">
            <a:spAutoFit/>
          </a:bodyPr>
          <a:lstStyle/>
          <a:p>
            <a:r>
              <a:rPr lang="en-GB" sz="1400" dirty="0"/>
              <a:t>N = 94</a:t>
            </a:r>
          </a:p>
          <a:p>
            <a:endParaRPr lang="en-GB" sz="1400" dirty="0"/>
          </a:p>
        </p:txBody>
      </p:sp>
      <p:pic>
        <p:nvPicPr>
          <p:cNvPr id="55" name="Content Placeholder 4" descr="Man with solid fill">
            <a:extLst>
              <a:ext uri="{FF2B5EF4-FFF2-40B4-BE49-F238E27FC236}">
                <a16:creationId xmlns:a16="http://schemas.microsoft.com/office/drawing/2014/main" id="{C1A6F891-3486-2C50-B34A-6EE21308341E}"/>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349363" y="4423051"/>
            <a:ext cx="542523" cy="542523"/>
          </a:xfrm>
          <a:prstGeom prst="rect">
            <a:avLst/>
          </a:prstGeom>
        </p:spPr>
      </p:pic>
      <p:sp>
        <p:nvSpPr>
          <p:cNvPr id="57" name="TextBox 56">
            <a:extLst>
              <a:ext uri="{FF2B5EF4-FFF2-40B4-BE49-F238E27FC236}">
                <a16:creationId xmlns:a16="http://schemas.microsoft.com/office/drawing/2014/main" id="{A2868C0C-9056-4C08-F14E-61723500558F}"/>
              </a:ext>
            </a:extLst>
          </p:cNvPr>
          <p:cNvSpPr txBox="1"/>
          <p:nvPr/>
        </p:nvSpPr>
        <p:spPr>
          <a:xfrm>
            <a:off x="9205565" y="5000830"/>
            <a:ext cx="830117" cy="307777"/>
          </a:xfrm>
          <a:prstGeom prst="rect">
            <a:avLst/>
          </a:prstGeom>
          <a:noFill/>
        </p:spPr>
        <p:txBody>
          <a:bodyPr wrap="square" rtlCol="0">
            <a:spAutoFit/>
          </a:bodyPr>
          <a:lstStyle/>
          <a:p>
            <a:r>
              <a:rPr lang="en-GB" sz="1400" dirty="0"/>
              <a:t>N = 36</a:t>
            </a:r>
          </a:p>
        </p:txBody>
      </p:sp>
      <p:graphicFrame>
        <p:nvGraphicFramePr>
          <p:cNvPr id="58" name="Table 57">
            <a:extLst>
              <a:ext uri="{FF2B5EF4-FFF2-40B4-BE49-F238E27FC236}">
                <a16:creationId xmlns:a16="http://schemas.microsoft.com/office/drawing/2014/main" id="{CC3F6DCC-CEA4-A6E0-D4B7-07E67C3D31A3}"/>
              </a:ext>
            </a:extLst>
          </p:cNvPr>
          <p:cNvGraphicFramePr>
            <a:graphicFrameLocks noGrp="1"/>
          </p:cNvGraphicFramePr>
          <p:nvPr/>
        </p:nvGraphicFramePr>
        <p:xfrm>
          <a:off x="9891886" y="426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pic>
        <p:nvPicPr>
          <p:cNvPr id="59" name="Content Placeholder 4" descr="Man with solid fill">
            <a:extLst>
              <a:ext uri="{FF2B5EF4-FFF2-40B4-BE49-F238E27FC236}">
                <a16:creationId xmlns:a16="http://schemas.microsoft.com/office/drawing/2014/main" id="{27038AB2-27B8-88D8-C723-CA93CA9505D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573849" y="2240660"/>
            <a:ext cx="542523" cy="542523"/>
          </a:xfrm>
          <a:prstGeom prst="rect">
            <a:avLst/>
          </a:prstGeom>
        </p:spPr>
      </p:pic>
      <p:graphicFrame>
        <p:nvGraphicFramePr>
          <p:cNvPr id="60" name="Table 59">
            <a:extLst>
              <a:ext uri="{FF2B5EF4-FFF2-40B4-BE49-F238E27FC236}">
                <a16:creationId xmlns:a16="http://schemas.microsoft.com/office/drawing/2014/main" id="{9E521661-A551-807A-6592-B81AAA0C610D}"/>
              </a:ext>
            </a:extLst>
          </p:cNvPr>
          <p:cNvGraphicFramePr>
            <a:graphicFrameLocks noGrp="1"/>
          </p:cNvGraphicFramePr>
          <p:nvPr/>
        </p:nvGraphicFramePr>
        <p:xfrm>
          <a:off x="9255562" y="1963095"/>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chemeClr val="tx1"/>
                          </a:solidFill>
                          <a:sym typeface="Wingdings" panose="05000000000000000000" pitchFamily="2" charset="2"/>
                        </a:rPr>
                        <a:t></a:t>
                      </a:r>
                      <a:endParaRPr lang="en-GB" sz="1100" dirty="0">
                        <a:solidFill>
                          <a:schemeClr val="tx1"/>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1" name="TextBox 60">
            <a:extLst>
              <a:ext uri="{FF2B5EF4-FFF2-40B4-BE49-F238E27FC236}">
                <a16:creationId xmlns:a16="http://schemas.microsoft.com/office/drawing/2014/main" id="{5EC208A9-70C9-1803-D89E-8EC1E99B4857}"/>
              </a:ext>
            </a:extLst>
          </p:cNvPr>
          <p:cNvSpPr txBox="1"/>
          <p:nvPr/>
        </p:nvSpPr>
        <p:spPr>
          <a:xfrm>
            <a:off x="8560118" y="2766690"/>
            <a:ext cx="830117" cy="307777"/>
          </a:xfrm>
          <a:prstGeom prst="rect">
            <a:avLst/>
          </a:prstGeom>
          <a:noFill/>
        </p:spPr>
        <p:txBody>
          <a:bodyPr wrap="square" rtlCol="0">
            <a:spAutoFit/>
          </a:bodyPr>
          <a:lstStyle/>
          <a:p>
            <a:r>
              <a:rPr lang="en-GB" sz="1400" dirty="0"/>
              <a:t>N = 203</a:t>
            </a:r>
          </a:p>
        </p:txBody>
      </p:sp>
      <p:pic>
        <p:nvPicPr>
          <p:cNvPr id="62" name="Content Placeholder 4" descr="Man with solid fill">
            <a:extLst>
              <a:ext uri="{FF2B5EF4-FFF2-40B4-BE49-F238E27FC236}">
                <a16:creationId xmlns:a16="http://schemas.microsoft.com/office/drawing/2014/main" id="{330202B1-17E7-3CA2-9493-E881C3DCC0C7}"/>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861946" y="1137289"/>
            <a:ext cx="542523" cy="542523"/>
          </a:xfrm>
          <a:prstGeom prst="rect">
            <a:avLst/>
          </a:prstGeom>
        </p:spPr>
      </p:pic>
      <p:graphicFrame>
        <p:nvGraphicFramePr>
          <p:cNvPr id="63" name="Table 62">
            <a:extLst>
              <a:ext uri="{FF2B5EF4-FFF2-40B4-BE49-F238E27FC236}">
                <a16:creationId xmlns:a16="http://schemas.microsoft.com/office/drawing/2014/main" id="{671A2E7A-5DD0-7F52-0EB5-4EC7F0755864}"/>
              </a:ext>
            </a:extLst>
          </p:cNvPr>
          <p:cNvGraphicFramePr>
            <a:graphicFrameLocks noGrp="1"/>
          </p:cNvGraphicFramePr>
          <p:nvPr/>
        </p:nvGraphicFramePr>
        <p:xfrm>
          <a:off x="9390235" y="835237"/>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4" name="TextBox 63">
            <a:extLst>
              <a:ext uri="{FF2B5EF4-FFF2-40B4-BE49-F238E27FC236}">
                <a16:creationId xmlns:a16="http://schemas.microsoft.com/office/drawing/2014/main" id="{C8DA11A9-B075-6603-066E-685F503975E7}"/>
              </a:ext>
            </a:extLst>
          </p:cNvPr>
          <p:cNvSpPr txBox="1"/>
          <p:nvPr/>
        </p:nvSpPr>
        <p:spPr>
          <a:xfrm>
            <a:off x="8780842" y="1667335"/>
            <a:ext cx="830117" cy="523220"/>
          </a:xfrm>
          <a:prstGeom prst="rect">
            <a:avLst/>
          </a:prstGeom>
          <a:noFill/>
        </p:spPr>
        <p:txBody>
          <a:bodyPr wrap="square" rtlCol="0">
            <a:spAutoFit/>
          </a:bodyPr>
          <a:lstStyle/>
          <a:p>
            <a:r>
              <a:rPr lang="en-GB" sz="1400" dirty="0"/>
              <a:t>N = 167</a:t>
            </a:r>
          </a:p>
          <a:p>
            <a:endParaRPr lang="en-GB" sz="1400" dirty="0"/>
          </a:p>
        </p:txBody>
      </p:sp>
      <p:pic>
        <p:nvPicPr>
          <p:cNvPr id="65" name="Content Placeholder 4" descr="Man with solid fill">
            <a:extLst>
              <a:ext uri="{FF2B5EF4-FFF2-40B4-BE49-F238E27FC236}">
                <a16:creationId xmlns:a16="http://schemas.microsoft.com/office/drawing/2014/main" id="{43F1E0EA-D6F9-E76C-818E-ADE0939FAC06}"/>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0597327" y="2159031"/>
            <a:ext cx="542523" cy="542523"/>
          </a:xfrm>
          <a:prstGeom prst="rect">
            <a:avLst/>
          </a:prstGeom>
        </p:spPr>
      </p:pic>
      <p:graphicFrame>
        <p:nvGraphicFramePr>
          <p:cNvPr id="66" name="Table 65">
            <a:extLst>
              <a:ext uri="{FF2B5EF4-FFF2-40B4-BE49-F238E27FC236}">
                <a16:creationId xmlns:a16="http://schemas.microsoft.com/office/drawing/2014/main" id="{6153A617-3200-5A9F-145F-37549CCBF233}"/>
              </a:ext>
            </a:extLst>
          </p:cNvPr>
          <p:cNvGraphicFramePr>
            <a:graphicFrameLocks noGrp="1"/>
          </p:cNvGraphicFramePr>
          <p:nvPr/>
        </p:nvGraphicFramePr>
        <p:xfrm>
          <a:off x="11047092" y="1982526"/>
          <a:ext cx="1108711" cy="1036320"/>
        </p:xfrm>
        <a:graphic>
          <a:graphicData uri="http://schemas.openxmlformats.org/drawingml/2006/table">
            <a:tbl>
              <a:tblPr>
                <a:tableStyleId>{2D5ABB26-0587-4C30-8999-92F81FD0307C}</a:tableStyleId>
              </a:tblPr>
              <a:tblGrid>
                <a:gridCol w="727393">
                  <a:extLst>
                    <a:ext uri="{9D8B030D-6E8A-4147-A177-3AD203B41FA5}">
                      <a16:colId xmlns:a16="http://schemas.microsoft.com/office/drawing/2014/main" val="2953012055"/>
                    </a:ext>
                  </a:extLst>
                </a:gridCol>
                <a:gridCol w="381318">
                  <a:extLst>
                    <a:ext uri="{9D8B030D-6E8A-4147-A177-3AD203B41FA5}">
                      <a16:colId xmlns:a16="http://schemas.microsoft.com/office/drawing/2014/main" val="1241079147"/>
                    </a:ext>
                  </a:extLst>
                </a:gridCol>
              </a:tblGrid>
              <a:tr h="0">
                <a:tc>
                  <a:txBody>
                    <a:bodyPr/>
                    <a:lstStyle/>
                    <a:p>
                      <a:r>
                        <a:rPr lang="en-GB" sz="1100" dirty="0"/>
                        <a:t>Alcohol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1478664071"/>
                  </a:ext>
                </a:extLst>
              </a:tr>
              <a:tr h="0">
                <a:tc>
                  <a:txBody>
                    <a:bodyPr/>
                    <a:lstStyle/>
                    <a:p>
                      <a:pPr>
                        <a:tabLst/>
                      </a:pPr>
                      <a:r>
                        <a:rPr lang="en-GB" sz="1100" dirty="0"/>
                        <a:t>Cannabis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solidFill>
                          <a:srgbClr val="C00000"/>
                        </a:solidFill>
                      </a:endParaRPr>
                    </a:p>
                  </a:txBody>
                  <a:tcPr/>
                </a:tc>
                <a:extLst>
                  <a:ext uri="{0D108BD9-81ED-4DB2-BD59-A6C34878D82A}">
                    <a16:rowId xmlns:a16="http://schemas.microsoft.com/office/drawing/2014/main" val="3002298332"/>
                  </a:ext>
                </a:extLst>
              </a:tr>
              <a:tr h="0">
                <a:tc>
                  <a:txBody>
                    <a:bodyPr/>
                    <a:lstStyle/>
                    <a:p>
                      <a:r>
                        <a:rPr lang="en-GB" sz="1100" dirty="0"/>
                        <a:t>Ecstasy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C00000"/>
                          </a:solidFill>
                          <a:sym typeface="Wingdings" panose="05000000000000000000" pitchFamily="2" charset="2"/>
                        </a:rPr>
                        <a:t></a:t>
                      </a:r>
                      <a:endParaRPr lang="en-GB" sz="1100" dirty="0"/>
                    </a:p>
                  </a:txBody>
                  <a:tcPr/>
                </a:tc>
                <a:extLst>
                  <a:ext uri="{0D108BD9-81ED-4DB2-BD59-A6C34878D82A}">
                    <a16:rowId xmlns:a16="http://schemas.microsoft.com/office/drawing/2014/main" val="2774012526"/>
                  </a:ext>
                </a:extLst>
              </a:tr>
              <a:tr h="0">
                <a:tc>
                  <a:txBody>
                    <a:bodyPr/>
                    <a:lstStyle/>
                    <a:p>
                      <a:r>
                        <a:rPr lang="en-GB" sz="1100" dirty="0"/>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ym typeface="Wingdings" panose="05000000000000000000" pitchFamily="2" charset="2"/>
                        </a:rPr>
                        <a:t></a:t>
                      </a:r>
                      <a:endParaRPr lang="en-GB" sz="1100" dirty="0"/>
                    </a:p>
                  </a:txBody>
                  <a:tcPr/>
                </a:tc>
                <a:extLst>
                  <a:ext uri="{0D108BD9-81ED-4DB2-BD59-A6C34878D82A}">
                    <a16:rowId xmlns:a16="http://schemas.microsoft.com/office/drawing/2014/main" val="334398866"/>
                  </a:ext>
                </a:extLst>
              </a:tr>
            </a:tbl>
          </a:graphicData>
        </a:graphic>
      </p:graphicFrame>
      <p:sp>
        <p:nvSpPr>
          <p:cNvPr id="67" name="TextBox 66">
            <a:extLst>
              <a:ext uri="{FF2B5EF4-FFF2-40B4-BE49-F238E27FC236}">
                <a16:creationId xmlns:a16="http://schemas.microsoft.com/office/drawing/2014/main" id="{8CC0BB99-743A-523E-A447-BA13D6C8E1BF}"/>
              </a:ext>
            </a:extLst>
          </p:cNvPr>
          <p:cNvSpPr txBox="1"/>
          <p:nvPr/>
        </p:nvSpPr>
        <p:spPr>
          <a:xfrm>
            <a:off x="10453529" y="2736810"/>
            <a:ext cx="830117" cy="523220"/>
          </a:xfrm>
          <a:prstGeom prst="rect">
            <a:avLst/>
          </a:prstGeom>
          <a:noFill/>
        </p:spPr>
        <p:txBody>
          <a:bodyPr wrap="square" rtlCol="0">
            <a:spAutoFit/>
          </a:bodyPr>
          <a:lstStyle/>
          <a:p>
            <a:r>
              <a:rPr lang="en-GB" sz="1400" dirty="0"/>
              <a:t>N = 43</a:t>
            </a:r>
          </a:p>
          <a:p>
            <a:endParaRPr lang="en-GB" sz="1400" dirty="0"/>
          </a:p>
        </p:txBody>
      </p:sp>
      <p:cxnSp>
        <p:nvCxnSpPr>
          <p:cNvPr id="70" name="Straight Connector 69">
            <a:extLst>
              <a:ext uri="{FF2B5EF4-FFF2-40B4-BE49-F238E27FC236}">
                <a16:creationId xmlns:a16="http://schemas.microsoft.com/office/drawing/2014/main" id="{B058B6A5-7CDE-FC31-285D-BCBF2D9421D7}"/>
              </a:ext>
            </a:extLst>
          </p:cNvPr>
          <p:cNvCxnSpPr/>
          <p:nvPr/>
        </p:nvCxnSpPr>
        <p:spPr>
          <a:xfrm flipV="1">
            <a:off x="3699001" y="3429000"/>
            <a:ext cx="2544908" cy="414857"/>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6BB63527-AF03-85D6-BB51-45FB26613E70}"/>
              </a:ext>
            </a:extLst>
          </p:cNvPr>
          <p:cNvCxnSpPr>
            <a:cxnSpLocks/>
          </p:cNvCxnSpPr>
          <p:nvPr/>
        </p:nvCxnSpPr>
        <p:spPr>
          <a:xfrm flipV="1">
            <a:off x="6243909" y="2350785"/>
            <a:ext cx="4251765" cy="1078215"/>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E7838EFB-EAC8-61A9-7A9E-8A342D79E145}"/>
              </a:ext>
            </a:extLst>
          </p:cNvPr>
          <p:cNvCxnSpPr>
            <a:cxnSpLocks/>
          </p:cNvCxnSpPr>
          <p:nvPr/>
        </p:nvCxnSpPr>
        <p:spPr>
          <a:xfrm flipV="1">
            <a:off x="6253939" y="1491211"/>
            <a:ext cx="2516873" cy="193778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7E13D7B1-A71F-7506-6C3D-880A7DF80552}"/>
              </a:ext>
            </a:extLst>
          </p:cNvPr>
          <p:cNvCxnSpPr>
            <a:cxnSpLocks/>
            <a:endCxn id="52" idx="1"/>
          </p:cNvCxnSpPr>
          <p:nvPr/>
        </p:nvCxnSpPr>
        <p:spPr>
          <a:xfrm>
            <a:off x="6233879" y="3429000"/>
            <a:ext cx="4045155" cy="223040"/>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347006C7-10B7-0A02-6040-CB0572C28CBC}"/>
              </a:ext>
            </a:extLst>
          </p:cNvPr>
          <p:cNvCxnSpPr>
            <a:cxnSpLocks/>
          </p:cNvCxnSpPr>
          <p:nvPr/>
        </p:nvCxnSpPr>
        <p:spPr>
          <a:xfrm>
            <a:off x="6374145" y="3429000"/>
            <a:ext cx="2969826" cy="107298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85" name="Oval 84">
            <a:extLst>
              <a:ext uri="{FF2B5EF4-FFF2-40B4-BE49-F238E27FC236}">
                <a16:creationId xmlns:a16="http://schemas.microsoft.com/office/drawing/2014/main" id="{16F22C58-7785-92F0-4C3F-41FEF8FA7049}"/>
              </a:ext>
            </a:extLst>
          </p:cNvPr>
          <p:cNvSpPr/>
          <p:nvPr/>
        </p:nvSpPr>
        <p:spPr>
          <a:xfrm>
            <a:off x="8770812" y="591599"/>
            <a:ext cx="2093187" cy="139008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a:extLst>
              <a:ext uri="{FF2B5EF4-FFF2-40B4-BE49-F238E27FC236}">
                <a16:creationId xmlns:a16="http://schemas.microsoft.com/office/drawing/2014/main" id="{E40962AE-538B-AA9A-6BB7-2E66D319E926}"/>
              </a:ext>
            </a:extLst>
          </p:cNvPr>
          <p:cNvSpPr/>
          <p:nvPr/>
        </p:nvSpPr>
        <p:spPr>
          <a:xfrm>
            <a:off x="10425072" y="1770664"/>
            <a:ext cx="2093187" cy="139008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Oval 86">
            <a:extLst>
              <a:ext uri="{FF2B5EF4-FFF2-40B4-BE49-F238E27FC236}">
                <a16:creationId xmlns:a16="http://schemas.microsoft.com/office/drawing/2014/main" id="{ECB18877-F2CD-5E09-A1A4-FFEADA18B686}"/>
              </a:ext>
            </a:extLst>
          </p:cNvPr>
          <p:cNvSpPr/>
          <p:nvPr/>
        </p:nvSpPr>
        <p:spPr>
          <a:xfrm>
            <a:off x="10210043" y="3028323"/>
            <a:ext cx="2093187" cy="1390084"/>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Oval 87">
            <a:extLst>
              <a:ext uri="{FF2B5EF4-FFF2-40B4-BE49-F238E27FC236}">
                <a16:creationId xmlns:a16="http://schemas.microsoft.com/office/drawing/2014/main" id="{CD7D4B22-8EC7-4AAB-A599-1461949E0773}"/>
              </a:ext>
            </a:extLst>
          </p:cNvPr>
          <p:cNvSpPr/>
          <p:nvPr/>
        </p:nvSpPr>
        <p:spPr>
          <a:xfrm>
            <a:off x="9163449" y="4196479"/>
            <a:ext cx="2093187" cy="139008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1533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D9A1E-CA7D-8FDD-FDEA-01D0AB958D70}"/>
              </a:ext>
            </a:extLst>
          </p:cNvPr>
          <p:cNvSpPr>
            <a:spLocks noGrp="1"/>
          </p:cNvSpPr>
          <p:nvPr>
            <p:ph type="title"/>
          </p:nvPr>
        </p:nvSpPr>
        <p:spPr>
          <a:xfrm>
            <a:off x="201706" y="585974"/>
            <a:ext cx="6763871" cy="5686051"/>
          </a:xfrm>
          <a:solidFill>
            <a:srgbClr val="C00000"/>
          </a:solidFill>
        </p:spPr>
        <p:txBody>
          <a:bodyPr>
            <a:normAutofit/>
          </a:bodyPr>
          <a:lstStyle/>
          <a:p>
            <a:r>
              <a:rPr lang="en-GB" dirty="0">
                <a:solidFill>
                  <a:schemeClr val="bg1"/>
                </a:solidFill>
              </a:rPr>
              <a:t>Purposes of  Latent Transition Analysis (LTA)</a:t>
            </a:r>
          </a:p>
        </p:txBody>
      </p:sp>
    </p:spTree>
    <p:extLst>
      <p:ext uri="{BB962C8B-B14F-4D97-AF65-F5344CB8AC3E}">
        <p14:creationId xmlns:p14="http://schemas.microsoft.com/office/powerpoint/2010/main" val="3704741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3972</Words>
  <Application>Microsoft Office PowerPoint</Application>
  <PresentationFormat>Widescreen</PresentationFormat>
  <Paragraphs>1342</Paragraphs>
  <Slides>25</Slides>
  <Notes>24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Calibri Light</vt:lpstr>
      <vt:lpstr>Wingdings</vt:lpstr>
      <vt:lpstr>Office Theme</vt:lpstr>
      <vt:lpstr>Office Theme</vt:lpstr>
      <vt:lpstr>Introduction to  Latent Transition Analysis (part 1) </vt:lpstr>
      <vt:lpstr> Outline </vt:lpstr>
      <vt:lpstr>PowerPoint Presentation</vt:lpstr>
      <vt:lpstr>PowerPoint Presentation</vt:lpstr>
      <vt:lpstr>PowerPoint Presentation</vt:lpstr>
      <vt:lpstr>PowerPoint Presentation</vt:lpstr>
      <vt:lpstr>PowerPoint Presentation</vt:lpstr>
      <vt:lpstr>PowerPoint Presentation</vt:lpstr>
      <vt:lpstr>Purposes of  Latent Transition Analysis (LTA)</vt:lpstr>
      <vt:lpstr>Purposes of Latent Transition Analysis (LTA)</vt:lpstr>
      <vt:lpstr>Purposes of Latent Transition Analysis (LTA)</vt:lpstr>
      <vt:lpstr>Measurement Models</vt:lpstr>
      <vt:lpstr>(1) Measurement models at each data collection point</vt:lpstr>
      <vt:lpstr>(1) Measurement models at each data collection point</vt:lpstr>
      <vt:lpstr>(1) Measurement models at each data collection point</vt:lpstr>
      <vt:lpstr>(1) Measurement models at each data collection point</vt:lpstr>
      <vt:lpstr>(1) Measurement models at each data collection point</vt:lpstr>
      <vt:lpstr>(1) Measurement models at each data collection point</vt:lpstr>
      <vt:lpstr>(2) Structural model across time</vt:lpstr>
      <vt:lpstr>(2) Structural model across time</vt:lpstr>
      <vt:lpstr>(2) Structural model across time</vt:lpstr>
      <vt:lpstr>(2) Structural model across time</vt:lpstr>
      <vt:lpstr>(2) Structural model across time</vt:lpstr>
      <vt:lpstr> Summary: Latent Transition Analysis (LTA)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Gil Dekel</cp:lastModifiedBy>
  <cp:revision>49</cp:revision>
  <dcterms:created xsi:type="dcterms:W3CDTF">2023-03-27T16:23:30Z</dcterms:created>
  <dcterms:modified xsi:type="dcterms:W3CDTF">2023-10-09T11:22:57Z</dcterms:modified>
</cp:coreProperties>
</file>