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35"/>
  </p:notesMasterIdLst>
  <p:sldIdLst>
    <p:sldId id="350" r:id="rId3"/>
    <p:sldId id="268" r:id="rId4"/>
    <p:sldId id="303" r:id="rId5"/>
    <p:sldId id="313" r:id="rId6"/>
    <p:sldId id="305" r:id="rId7"/>
    <p:sldId id="307" r:id="rId8"/>
    <p:sldId id="308" r:id="rId9"/>
    <p:sldId id="309" r:id="rId10"/>
    <p:sldId id="310" r:id="rId11"/>
    <p:sldId id="311" r:id="rId12"/>
    <p:sldId id="314" r:id="rId13"/>
    <p:sldId id="315" r:id="rId14"/>
    <p:sldId id="316" r:id="rId15"/>
    <p:sldId id="327" r:id="rId16"/>
    <p:sldId id="328" r:id="rId17"/>
    <p:sldId id="329" r:id="rId18"/>
    <p:sldId id="330" r:id="rId19"/>
    <p:sldId id="332" r:id="rId20"/>
    <p:sldId id="331" r:id="rId21"/>
    <p:sldId id="333" r:id="rId22"/>
    <p:sldId id="335" r:id="rId23"/>
    <p:sldId id="337" r:id="rId24"/>
    <p:sldId id="338" r:id="rId25"/>
    <p:sldId id="334" r:id="rId26"/>
    <p:sldId id="343" r:id="rId27"/>
    <p:sldId id="344" r:id="rId28"/>
    <p:sldId id="345" r:id="rId29"/>
    <p:sldId id="347" r:id="rId30"/>
    <p:sldId id="348" r:id="rId31"/>
    <p:sldId id="349" r:id="rId32"/>
    <p:sldId id="301" r:id="rId33"/>
    <p:sldId id="35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3A0000"/>
    <a:srgbClr val="FF6D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6807" autoAdjust="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94B86-6073-460A-A3BF-443059C1A208}" type="datetimeFigureOut">
              <a:rPr lang="en-GB" smtClean="0"/>
              <a:t>09/10/2023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C8763-8A2A-4DF0-A277-5186EB327C8F}" type="slidenum">
              <a:rPr lang="en-GB" smtClean="0"/>
              <a:t>‹#›</a:t>
            </a:fld>
            <a:endParaRPr lang="en-GB"/>
          </a:p>
        </p:txBody>
      </p:sp>
    </p:spTree>
    <p:extLst>
      <p:ext uri="{BB962C8B-B14F-4D97-AF65-F5344CB8AC3E}">
        <p14:creationId xmlns:p14="http://schemas.microsoft.com/office/powerpoint/2010/main" val="618209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other parameter provided by LCA is the prevalence of the latent class, i.e. how many individuals are likely to be in latent class 1 and how many are likely to be in latent class 2. Note that these are probabilistic, in fact LCA also provides posterior probabilities of latent class membership: that is, for each individual in the sample we can estimate the probability that the individual belongs to LC1 or LC2. So, an individual is assigned to a class with uncertainty. LC models </a:t>
            </a:r>
            <a:r>
              <a:rPr lang="en-GB" dirty="0" err="1"/>
              <a:t>vart</a:t>
            </a:r>
            <a:r>
              <a:rPr lang="en-GB" dirty="0"/>
              <a:t> in the degree of this uncertainty: some models may provide classifications that are more certain and precise (but not perfect). The statistic “Entropy” provides a measure of the classification precision, varying from 0, to 1, where 1 is a certain classification.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6107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Spotlight on Age 15 now: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1281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assume that at this age there is more variability in behaviour patterns, therefore we identify an additional class of substance users, that of “Abusers”.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3295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323232"/>
                </a:solidFill>
                <a:latin typeface="Arial" panose="020B0604020202020204" pitchFamily="34" charset="0"/>
              </a:rPr>
              <a:t>How should we decide the number of latent classes underlying </a:t>
            </a:r>
            <a:r>
              <a:rPr lang="en-US" sz="1800" b="0" i="0" u="none" strike="noStrike" baseline="0" dirty="0" err="1">
                <a:solidFill>
                  <a:srgbClr val="323232"/>
                </a:solidFill>
                <a:latin typeface="Arial" panose="020B0604020202020204" pitchFamily="34" charset="0"/>
              </a:rPr>
              <a:t>behaviour</a:t>
            </a:r>
            <a:r>
              <a:rPr lang="en-US" sz="1800" b="0" i="0" u="none" strike="noStrike" baseline="0" dirty="0">
                <a:solidFill>
                  <a:srgbClr val="323232"/>
                </a:solidFill>
                <a:latin typeface="Arial" panose="020B0604020202020204" pitchFamily="34" charset="0"/>
              </a:rPr>
              <a:t> patterns at each time point? There are a number of statistics we can use, and I talked about these in my resources on LCA. The main point is that, similarly to SEM, there is not a single statistic we can use, so we need to consider different ones. For example, the fit statistics compares the actual distribution with the distribution associated with the LC model, therefore low values indicate models that reproduce the observed data adequately. We can use tests that compare models with n classes, say 3, with models with n-1, say 2 classes: if the p value associated with the test is low, we can reject the model with n-1 classes. We can look at information criteria that consider fit statistics but penalize more complex models. We can also consider the Entropy statistic that indicates the precision of the classification afforded by the model. </a:t>
            </a:r>
          </a:p>
          <a:p>
            <a:endParaRPr lang="en-US" sz="1800" b="0" i="0" u="none" strike="noStrike" baseline="0" dirty="0">
              <a:solidFill>
                <a:srgbClr val="323232"/>
              </a:solidFill>
              <a:latin typeface="Arial" panose="020B0604020202020204" pitchFamily="34" charset="0"/>
            </a:endParaRPr>
          </a:p>
          <a:p>
            <a:r>
              <a:rPr lang="en-US" sz="1800" b="0" i="0" u="none" strike="noStrike" baseline="0" dirty="0">
                <a:solidFill>
                  <a:srgbClr val="323232"/>
                </a:solidFill>
                <a:latin typeface="Arial" panose="020B0604020202020204" pitchFamily="34" charset="0"/>
              </a:rPr>
              <a:t>One important point: since there are different statistics to consider and they rarely all agree on the best model, it is advisable at this stage of LTA to consider a pool of plausible models to investigate in further stages of the LTA, so that selection of the LC model at each time point can be informed by how the LC models perfume in other tests. </a:t>
            </a:r>
          </a:p>
          <a:p>
            <a:r>
              <a:rPr lang="en-US" sz="1800" b="0" i="0" u="none" strike="noStrike" baseline="0" dirty="0">
                <a:solidFill>
                  <a:srgbClr val="323232"/>
                </a:solidFill>
                <a:latin typeface="Arial" panose="020B0604020202020204" pitchFamily="34" charset="0"/>
              </a:rPr>
              <a:t>Also, it is important to consider theories and substantive knowledge, not just statistics, in investigating and selecting models. </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9055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consider a simplified example. Let’s assume we are satisfied that two underlying classes  adequately explain the observed pattern behaviours at age 14 and at age 15 years. These classes also appear similar, they appear to have a similar meaning, here experimenters and abstainers. We can regress the LC at age 15 on those at age 14 using multinomial regressions. However, since the two classes at age 14 and age 15 appear similar, can we plausibly assume they have the same measurement parameters at both time points?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4929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measurement parameters are the item response conditional probabilities. In this fictional example we can see they are not the same, but both two classes at each time point represent individuals that in LC 1 report higher probabilities to report substance use and in LC 2 report low probabilities of not using substances.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2711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we assume that these differences may be trivial, and thus assume that the associations between latent classes and indicators is the same across time points? Namely, we can constrain the conditional probabilities of reporting use of alcohol if someone is in LC1 to be the same at age 14 and age 15. Similarly, we can constrain the conditional probability of reporting alcohol use for individuals in LC2 to be the same at age 14 and age 15 years. We impose equality constraints.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5159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323232"/>
                </a:solidFill>
                <a:latin typeface="Arial" panose="020B0604020202020204" pitchFamily="34" charset="0"/>
              </a:rPr>
              <a:t>Once we have imposed these constraints the conditional item response probabilities are the same across time. This model with equality constraints is attractive for two main reasons: First, the number of parameters we need to estimate is reduced,. Second, this also facilitates interpretation of the model because the latent classes also have the same meaning. </a:t>
            </a:r>
          </a:p>
          <a:p>
            <a:endParaRPr lang="en-US" sz="1800" b="0" i="0" u="none" strike="noStrike" baseline="0" dirty="0">
              <a:solidFill>
                <a:srgbClr val="323232"/>
              </a:solidFill>
              <a:latin typeface="Arial" panose="020B0604020202020204" pitchFamily="34" charset="0"/>
            </a:endParaRPr>
          </a:p>
          <a:p>
            <a:r>
              <a:rPr lang="en-US" sz="1800" b="0" i="0" u="none" strike="noStrike" baseline="0" dirty="0">
                <a:solidFill>
                  <a:srgbClr val="323232"/>
                </a:solidFill>
                <a:latin typeface="Arial" panose="020B0604020202020204" pitchFamily="34" charset="0"/>
              </a:rPr>
              <a:t>But is a similar model with equality constraints plausible? Since the model with equality constraints is nested within the model where measurement parameters are freely estimated, we can compare the two models using a Likelihood-Ratio test, which provides a </a:t>
            </a:r>
            <a:r>
              <a:rPr lang="en-US" sz="1800" b="0" i="0" u="none" strike="noStrike" baseline="0" dirty="0" err="1">
                <a:solidFill>
                  <a:srgbClr val="323232"/>
                </a:solidFill>
                <a:latin typeface="Arial" panose="020B0604020202020204" pitchFamily="34" charset="0"/>
              </a:rPr>
              <a:t>fomal</a:t>
            </a:r>
            <a:r>
              <a:rPr lang="en-US" sz="1800" b="0" i="0" u="none" strike="noStrike" baseline="0" dirty="0">
                <a:solidFill>
                  <a:srgbClr val="323232"/>
                </a:solidFill>
                <a:latin typeface="Arial" panose="020B0604020202020204" pitchFamily="34" charset="0"/>
              </a:rPr>
              <a:t> test of the null hypothesis that the two models provide a the same fit. See the additional material and exercises provided for more guidance on LRT tests of measurement invariance. </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5715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323232"/>
                </a:solidFill>
                <a:latin typeface="Arial" panose="020B0604020202020204" pitchFamily="34" charset="0"/>
              </a:rPr>
              <a:t>Here I am providing a more complex example: Even if at age 15 we identify an additional latent class, we might still consider plausible and test the hypotheses that the measurement parameters of a class, in this case the class I called “Abstainers” are the same across age. Again, using LR tests we can formally test this hypothesis. There may be many models we can test with partial measurement invariance: It is important that hypotheses on measurement invariance are guided by theory and substantive knowledge.</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6539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stage I will illustrate how we can take the measurement parameters of the latent class models we have selected for each time points to then investigate the associations between these latent classes and changes across time. </a:t>
            </a:r>
          </a:p>
          <a:p>
            <a:endParaRPr lang="en-GB" dirty="0"/>
          </a:p>
          <a:p>
            <a:r>
              <a:rPr lang="en-GB" dirty="0"/>
              <a:t>But the question is then why do we need to do this? Why not jump to investigating the associations between latent classes while, </a:t>
            </a:r>
            <a:r>
              <a:rPr lang="en-GB" i="1" dirty="0"/>
              <a:t>at the same time</a:t>
            </a:r>
            <a:r>
              <a:rPr lang="en-GB" i="0" dirty="0"/>
              <a:t>, estimating the measurement model?</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0577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first presentation I highlighted that LTA is a person-centred approach applied to repeated measures and longitudinal data. </a:t>
            </a:r>
          </a:p>
          <a:p>
            <a:endParaRPr lang="en-GB" dirty="0"/>
          </a:p>
          <a:p>
            <a:r>
              <a:rPr lang="en-GB" dirty="0"/>
              <a:t>LTA fulfil two main aims. First, it provides person-centred measurement models that allow to identify sub-groups of individuals that make up the sample at each measurement occasion. These sub-groups are different classes of individuals that share the same propensity to display a pattern of behaviour, which differ from those of individuals in other classes. </a:t>
            </a:r>
          </a:p>
          <a:p>
            <a:endParaRPr lang="en-GB" dirty="0"/>
          </a:p>
          <a:p>
            <a:r>
              <a:rPr lang="en-GB" dirty="0"/>
              <a:t>Importantly, this person-centred approach allows to identify classes and behaviour organisations that emerge across time.</a:t>
            </a:r>
          </a:p>
          <a:p>
            <a:endParaRPr lang="en-GB" dirty="0"/>
          </a:p>
          <a:p>
            <a:r>
              <a:rPr lang="en-GB" dirty="0"/>
              <a:t>LTA also provides ways to investigate structural relationships between the underlying latent categories. It can thus investigate continuity and discontinuity across development, that is, how individuals may transition from one category of behaviour to another. </a:t>
            </a:r>
          </a:p>
          <a:p>
            <a:endParaRPr lang="en-GB" dirty="0"/>
          </a:p>
          <a:p>
            <a:r>
              <a:rPr lang="en-GB" dirty="0"/>
              <a:t>LTA fulfil these goals using probability methods that are robust and transparent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71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reasons for not jump to this stage can be glimpsed by considering what happens if we also added a distal outcome to the model, for example educational attainment at age 16. If we estimate the latent class models at the same time as the structural associations between latent classes and the regression of the distal outcome on LC at age 15, the LC model at age 15 is representing not just  the covariance of the 4 substance use indicators </a:t>
            </a:r>
            <a:r>
              <a:rPr lang="en-GB" i="1" dirty="0"/>
              <a:t>but also </a:t>
            </a:r>
            <a:r>
              <a:rPr lang="en-GB" i="0" dirty="0"/>
              <a:t>the covariance of the distal outcome with the age 15 indicators. This means that while we may intend the LC model to explain the associations between the substance use indicators, the model is actually explaining the associations between indicators </a:t>
            </a:r>
            <a:r>
              <a:rPr lang="en-GB" i="1" dirty="0"/>
              <a:t>and </a:t>
            </a:r>
            <a:r>
              <a:rPr lang="en-GB" i="0" dirty="0"/>
              <a:t>educational attainment. In other words, by including a distal outcome, the model changes because the LC age 15 is also taking into account other covariances. This poses theoretical problems in interpreting the model, and practical problems: when we add a distal outcome the measurement model at age 15 will change its parameters. </a:t>
            </a:r>
          </a:p>
          <a:p>
            <a:endParaRPr lang="en-GB" i="0" dirty="0"/>
          </a:p>
          <a:p>
            <a:r>
              <a:rPr lang="en-GB" i="0" dirty="0"/>
              <a:t>The same problem arises when we include covariates. </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330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I’d discourage the “parallel” estimation of the measurement model </a:t>
            </a:r>
            <a:r>
              <a:rPr lang="en-GB" i="1" dirty="0"/>
              <a:t>and </a:t>
            </a:r>
            <a:r>
              <a:rPr lang="en-GB" i="0" dirty="0"/>
              <a:t> the structural relationships because problems arise as soon as other variables are included in the model, and these problem include substantive problems in interpreting the model, and practical problems that become apparent when we have more time points, the models are more complex, and become really time consuming to estimate the models because of the computations necessary. </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4183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solution that has been devised to this problem is a 3-step approach, which I will now discuss in more details.</a:t>
            </a:r>
          </a:p>
          <a:p>
            <a:r>
              <a:rPr lang="en-GB" dirty="0"/>
              <a:t>The advantage of this approach is that the measurement models and the structural models are not estimated at the same time, but rather at different steps.</a:t>
            </a:r>
          </a:p>
          <a:p>
            <a:endParaRPr lang="en-GB" dirty="0"/>
          </a:p>
          <a:p>
            <a:r>
              <a:rPr lang="en-GB" dirty="0"/>
              <a:t>The measurement models are estimated and selected in the first step, and individuals assigned to their most likely class. </a:t>
            </a:r>
          </a:p>
          <a:p>
            <a:endParaRPr lang="en-GB" dirty="0"/>
          </a:p>
          <a:p>
            <a:r>
              <a:rPr lang="en-GB" dirty="0"/>
              <a:t>After that, we can assess measurement error in latent class, that is the uncertainty in latent class membership. Since latent class membership is estimated with error and is uncertain to some degree, it is important to control for this uncertainty to avoid biased results. </a:t>
            </a:r>
          </a:p>
          <a:p>
            <a:endParaRPr lang="en-GB" dirty="0"/>
          </a:p>
          <a:p>
            <a:r>
              <a:rPr lang="en-GB" dirty="0"/>
              <a:t>In the third step, we take individuals’ latent class membership accounting for measurement errors estimated in previous steps, and investigate the associations between classes as well as covariates and distal outcomes. Because we are not re-estimating the measurement model at the same time, the third steps only concerns the associations between latent classes and other variables, not the indicators. </a:t>
            </a:r>
          </a:p>
        </p:txBody>
      </p:sp>
      <p:sp>
        <p:nvSpPr>
          <p:cNvPr id="4" name="Slide Number Placeholder 3"/>
          <p:cNvSpPr>
            <a:spLocks noGrp="1"/>
          </p:cNvSpPr>
          <p:nvPr>
            <p:ph type="sldNum" sz="quarter" idx="5"/>
          </p:nvPr>
        </p:nvSpPr>
        <p:spPr/>
        <p:txBody>
          <a:bodyPr/>
          <a:lstStyle/>
          <a:p>
            <a:fld id="{EAEC8763-8A2A-4DF0-A277-5186EB327C8F}" type="slidenum">
              <a:rPr lang="en-GB" smtClean="0"/>
              <a:t>24</a:t>
            </a:fld>
            <a:endParaRPr lang="en-GB"/>
          </a:p>
        </p:txBody>
      </p:sp>
    </p:spTree>
    <p:extLst>
      <p:ext uri="{BB962C8B-B14F-4D97-AF65-F5344CB8AC3E}">
        <p14:creationId xmlns:p14="http://schemas.microsoft.com/office/powerpoint/2010/main" val="31512834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practical example should help. So let’s assume that at each time point we have separately estimated these models where we identified 2 LC at age 14, and 3 at age 15. The issue may be complicated by measurement invariance, and in the exercises I provide more guidance on this. </a:t>
            </a:r>
          </a:p>
        </p:txBody>
      </p:sp>
      <p:sp>
        <p:nvSpPr>
          <p:cNvPr id="4" name="Slide Number Placeholder 3"/>
          <p:cNvSpPr>
            <a:spLocks noGrp="1"/>
          </p:cNvSpPr>
          <p:nvPr>
            <p:ph type="sldNum" sz="quarter" idx="5"/>
          </p:nvPr>
        </p:nvSpPr>
        <p:spPr/>
        <p:txBody>
          <a:bodyPr/>
          <a:lstStyle/>
          <a:p>
            <a:fld id="{EAEC8763-8A2A-4DF0-A277-5186EB327C8F}" type="slidenum">
              <a:rPr lang="en-GB" smtClean="0"/>
              <a:t>25</a:t>
            </a:fld>
            <a:endParaRPr lang="en-GB"/>
          </a:p>
        </p:txBody>
      </p:sp>
    </p:spTree>
    <p:extLst>
      <p:ext uri="{BB962C8B-B14F-4D97-AF65-F5344CB8AC3E}">
        <p14:creationId xmlns:p14="http://schemas.microsoft.com/office/powerpoint/2010/main" val="2405637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Having estimated the two measurement models at each time point, we assign individuals to an underlying LC based on their posterior probabilities. </a:t>
            </a:r>
          </a:p>
        </p:txBody>
      </p:sp>
      <p:sp>
        <p:nvSpPr>
          <p:cNvPr id="4" name="Slide Number Placeholder 3"/>
          <p:cNvSpPr>
            <a:spLocks noGrp="1"/>
          </p:cNvSpPr>
          <p:nvPr>
            <p:ph type="sldNum" sz="quarter" idx="5"/>
          </p:nvPr>
        </p:nvSpPr>
        <p:spPr/>
        <p:txBody>
          <a:bodyPr/>
          <a:lstStyle/>
          <a:p>
            <a:fld id="{EAEC8763-8A2A-4DF0-A277-5186EB327C8F}" type="slidenum">
              <a:rPr lang="en-GB" smtClean="0"/>
              <a:t>26</a:t>
            </a:fld>
            <a:endParaRPr lang="en-GB"/>
          </a:p>
        </p:txBody>
      </p:sp>
    </p:spTree>
    <p:extLst>
      <p:ext uri="{BB962C8B-B14F-4D97-AF65-F5344CB8AC3E}">
        <p14:creationId xmlns:p14="http://schemas.microsoft.com/office/powerpoint/2010/main" val="1222862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Let’s focus on Age 14. Here we observe that 3 individuals are assigned to the LC “Experimenters”, and 5 are assigned to LC “Abstainers”, and you also see their respective probabilities to be in the respective LC.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we take the 3 assigned to “Experimenters”, the average probability of being in LC “Experimenter” if they are “Experimenter” members is .79, etc. divided by 3. Since these probabilities add to 1, conversely, the average probabilities of being “Abstainer” when they are considered “Experimenter” members is .21…etc., so .26.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27</a:t>
            </a:fld>
            <a:endParaRPr lang="en-GB"/>
          </a:p>
        </p:txBody>
      </p:sp>
    </p:spTree>
    <p:extLst>
      <p:ext uri="{BB962C8B-B14F-4D97-AF65-F5344CB8AC3E}">
        <p14:creationId xmlns:p14="http://schemas.microsoft.com/office/powerpoint/2010/main" val="2373117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can report these probabilities in a table like this one.  Considering the number of individuals assigned to each class, we can calculate the Classification probabilities of being an Experimenter if someone is considered an Experimenter member, which 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The product of the average probability of being experimenter if considered an experimenter member by the number of individuals assigned to the experimenter class.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This is divided by the same product plus the product of average p of being experimenter if someone is considered an Abstainers by the number of Abstainers.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Once we have these classification probabilities, we can use these to calculate the odds of being experimenter if someone is considered an experimenter rather than an abstainer.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logarithm of Odds represents in a single number the uncertainty in assigning participants to the class experimenter, how much we can be certain that those assigned to experimenters class are experimenters. </a:t>
            </a:r>
          </a:p>
          <a:p>
            <a:endParaRPr lang="en-GB" dirty="0"/>
          </a:p>
        </p:txBody>
      </p:sp>
      <p:sp>
        <p:nvSpPr>
          <p:cNvPr id="4" name="Slide Number Placeholder 3"/>
          <p:cNvSpPr>
            <a:spLocks noGrp="1"/>
          </p:cNvSpPr>
          <p:nvPr>
            <p:ph type="sldNum" sz="quarter" idx="5"/>
          </p:nvPr>
        </p:nvSpPr>
        <p:spPr/>
        <p:txBody>
          <a:bodyPr/>
          <a:lstStyle/>
          <a:p>
            <a:fld id="{EAEC8763-8A2A-4DF0-A277-5186EB327C8F}" type="slidenum">
              <a:rPr lang="en-GB" smtClean="0"/>
              <a:t>28</a:t>
            </a:fld>
            <a:endParaRPr lang="en-GB"/>
          </a:p>
        </p:txBody>
      </p:sp>
    </p:spTree>
    <p:extLst>
      <p:ext uri="{BB962C8B-B14F-4D97-AF65-F5344CB8AC3E}">
        <p14:creationId xmlns:p14="http://schemas.microsoft.com/office/powerpoint/2010/main" val="46342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once we have calculated these odds, we can use the latent class membership as a nominal variable and use it to estimate latent class membership, fixing the uncertainty in this classification to the value of the log odds of being in one class if someone belongs to that class rather than the other one. In other words, we are “feeding” to the model the information about LC membership together with the information about the uncertainty in this classification represented by the log odds. </a:t>
            </a:r>
          </a:p>
        </p:txBody>
      </p:sp>
      <p:sp>
        <p:nvSpPr>
          <p:cNvPr id="4" name="Slide Number Placeholder 3"/>
          <p:cNvSpPr>
            <a:spLocks noGrp="1"/>
          </p:cNvSpPr>
          <p:nvPr>
            <p:ph type="sldNum" sz="quarter" idx="5"/>
          </p:nvPr>
        </p:nvSpPr>
        <p:spPr/>
        <p:txBody>
          <a:bodyPr/>
          <a:lstStyle/>
          <a:p>
            <a:fld id="{EAEC8763-8A2A-4DF0-A277-5186EB327C8F}" type="slidenum">
              <a:rPr lang="en-GB" smtClean="0"/>
              <a:t>29</a:t>
            </a:fld>
            <a:endParaRPr lang="en-GB"/>
          </a:p>
        </p:txBody>
      </p:sp>
    </p:spTree>
    <p:extLst>
      <p:ext uri="{BB962C8B-B14F-4D97-AF65-F5344CB8AC3E}">
        <p14:creationId xmlns:p14="http://schemas.microsoft.com/office/powerpoint/2010/main" val="19727718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way, the measurement model here is fixed, it is not estimated anew, and we can investigate the associations between latent classes at different time points provided the measurement model we have selected as the optimal one to explain variability in response patterns across time. </a:t>
            </a:r>
          </a:p>
        </p:txBody>
      </p:sp>
      <p:sp>
        <p:nvSpPr>
          <p:cNvPr id="4" name="Slide Number Placeholder 3"/>
          <p:cNvSpPr>
            <a:spLocks noGrp="1"/>
          </p:cNvSpPr>
          <p:nvPr>
            <p:ph type="sldNum" sz="quarter" idx="5"/>
          </p:nvPr>
        </p:nvSpPr>
        <p:spPr/>
        <p:txBody>
          <a:bodyPr/>
          <a:lstStyle/>
          <a:p>
            <a:fld id="{EAEC8763-8A2A-4DF0-A277-5186EB327C8F}" type="slidenum">
              <a:rPr lang="en-GB" smtClean="0"/>
              <a:t>30</a:t>
            </a:fld>
            <a:endParaRPr lang="en-GB"/>
          </a:p>
        </p:txBody>
      </p:sp>
    </p:spTree>
    <p:extLst>
      <p:ext uri="{BB962C8B-B14F-4D97-AF65-F5344CB8AC3E}">
        <p14:creationId xmlns:p14="http://schemas.microsoft.com/office/powerpoint/2010/main" val="1881863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To summarise, I have illustrated the first stages of LTA.</a:t>
            </a:r>
          </a:p>
          <a:p>
            <a:endParaRPr lang="en-GB" dirty="0"/>
          </a:p>
          <a:p>
            <a:r>
              <a:rPr lang="en-GB" dirty="0"/>
              <a:t>Firstly, we have to investigate the number of classes that adequately explain heterogeneity of behaviour. We estimate these classes separately at each time point.</a:t>
            </a:r>
          </a:p>
          <a:p>
            <a:r>
              <a:rPr lang="en-GB" dirty="0"/>
              <a:t>We can then test for measurement invariance between classes when these classes appear to be similar.</a:t>
            </a:r>
          </a:p>
          <a:p>
            <a:endParaRPr lang="en-GB" dirty="0"/>
          </a:p>
          <a:p>
            <a:r>
              <a:rPr lang="en-GB" dirty="0"/>
              <a:t>Once we have selected one or a few optimal measurement models, we can extract the measurement parameters and use the 3-step approach to investigate the associations between latent classes across time and also other variables, as I will discuss in the third presentation.</a:t>
            </a:r>
          </a:p>
          <a:p>
            <a:r>
              <a:rPr lang="en-GB" dirty="0"/>
              <a:t>I have highlighted that the advantages of the 3-step approach lie in the reduction of computation in testing LTA models, and there are substantial advantages in working with a given measurement model that has a given interpretation and is not re-estimated anew with every analysis.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171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In this presentation I will provide more details on how to conduct LTA. I will follow this outline, which I have taken from a chapter I published in the paper linked. </a:t>
            </a:r>
          </a:p>
          <a:p>
            <a:r>
              <a:rPr lang="en-GB" dirty="0"/>
              <a:t>I will cover these first 3 stages, focusing particularly on issues concerning the selection and specification of measurement models for each age or time point of data collection. I will cover the other stages in the third presentation.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31818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F230F0-8B93-9541-A11C-5C07D4A256AD}" type="slidenum">
              <a:rPr lang="en-GB" smtClean="0"/>
              <a:t>32</a:t>
            </a:fld>
            <a:endParaRPr lang="en-GB"/>
          </a:p>
        </p:txBody>
      </p:sp>
    </p:spTree>
    <p:extLst>
      <p:ext uri="{BB962C8B-B14F-4D97-AF65-F5344CB8AC3E}">
        <p14:creationId xmlns:p14="http://schemas.microsoft.com/office/powerpoint/2010/main" val="361581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I will start with the example of a fictional study where we ask adolescents to report their frequent use of these substances when they are aged 14 years and again at 15 years of age. </a:t>
            </a:r>
          </a:p>
          <a:p>
            <a:endParaRPr lang="en-GB" dirty="0"/>
          </a:p>
          <a:p>
            <a:r>
              <a:rPr lang="en-GB" dirty="0"/>
              <a:t>I will emphasise here that in this and other examples I refer to categorical indicators, in this case dichotomous variables. However, LCA and LTA can be easily applied to any type of indicators, from nominal, to count data, to continuous variables.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2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collected these data over two time points, so we will observe associations between the indicators. The indicators at age 14 may have associations with each other, and the same indicators collected at different ages are also related.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49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first stage of LTA is to find person-centred measurement models, i.e. LC, that can explain the variability of behaviour patterns observed at each time point. So, for this reason we start by looking for the best LC models at each time point separately. To indicate this separation I have added this line that divides the two time points.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6133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LCA allows to select the number of latent classes, underlying sub-groups, that can explain the variability in behaviours we observe in the sample. If you want to learn more, please see my resources on LCA for NCRM. Note here that when I introduced latent classes, the associations between indicators disappear. This is to represent a key assumption of LCA, that of conditional independence. This assumes that the indicators are independent conditionally on latent class membership, that is, what explains the associations between observed behaviour is the underlying latent class.  </a:t>
            </a:r>
          </a:p>
          <a:p>
            <a:r>
              <a:rPr lang="en-GB" dirty="0"/>
              <a:t>Let’s assume that in this example I identified two classes, one of substance use “experimenters”, one of substance use “abstainers”.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8459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 LC model will provide these parameters:</a:t>
            </a:r>
          </a:p>
          <a:p>
            <a:r>
              <a:rPr lang="en-GB" dirty="0"/>
              <a:t>Firstly, the item response conditional probabilities, that is the probability, indicated by p, to report a type of behaviour in one </a:t>
            </a:r>
            <a:r>
              <a:rPr lang="en-GB" dirty="0" err="1"/>
              <a:t>indicator.e.g</a:t>
            </a:r>
            <a:r>
              <a:rPr lang="en-GB" dirty="0"/>
              <a:t> alcohol use, conditional on latent class membership. Here, for example, the p of reporting use of alcohol for people in the experimenter class, the p of reporting no alcohol use for people in the experimenter class, and so on.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1806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In LCA outputs, these probabilities will be reported in tables like this. Note that it is by inspecting these probabilities that we can interpret the meaning of the latent classes. For example, we see that individuals in latent class 1 have higher probabilities of reporting alcohol and cannabis use, those in latent class 2 have low probabilities of reporting use of these substances.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C0818A-1A2A-43F0-8B51-2679D3A371A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465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1ABC-EB87-3478-B969-BF06A27404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FEFF3FC-7066-9D63-DE58-A10B85E40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AB3397-66E8-7582-1A39-024BFF347E47}"/>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84E359DB-1A7A-71D6-F95E-2608B3C0F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B063A-7423-27D6-FA56-122A6A352508}"/>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4116856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31131-C979-9C46-3C3B-3F40F23D1E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B35F4E-7038-B025-E714-FE435186C2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CDC017-6318-5250-1510-6AAB98CA707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ED0B20F4-2632-CB0B-3065-D8626A5F82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F26BCF-7F38-4DA2-B8DE-7EA84AADF8BF}"/>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434820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AE0CBC-4BAA-4C53-BB48-7489A79494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830614-8B9C-26D2-D2AB-3B4429453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4F18AF-511F-3111-C229-3A32C3A6514C}"/>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E592BB35-E6AF-4EA7-5896-4FC8225253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8C81AB-2B86-7752-E2A1-7B418D604C71}"/>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4278270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B552-A7B4-681B-8699-8D427A38EE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E430A6-0861-FD64-0CA3-22A3C8A5B1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A62243-A0C5-0A9E-39B3-0A641CF2F433}"/>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14B35D76-596F-DF40-D077-4CB5723291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E54F99-4244-8D16-CB84-C9A5B424CDA5}"/>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684391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AB1EE-AA2E-F591-0085-55A0B64F46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66F6E5-95A6-AB13-4377-E7B5F26D97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E5FCF8-E279-8653-35EA-83A7BBFEC009}"/>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943B66EB-35FE-426E-E6C4-64B67386FE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B6841D-0F21-10BF-F0B0-388D6D0E1F22}"/>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1455068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2CB42-4AE4-55DD-B485-1FB6900C7D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39F3C2-1A8F-C01C-EBF5-4E4CF80B97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144591-E2A1-9AF9-17AC-1F8420011BE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C711C5-696A-6110-39C9-31CDE1645A5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F4CA9215-E451-AAB0-4615-A967AD97EE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75B6BB-7D7C-020F-1B8F-76B0DD348FD5}"/>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92014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0EECB-6C9B-9B56-8445-CEB79765D3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3DE385-3E2C-FFD0-8D32-2FF07B05F1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16F41-5ED0-9B7C-3540-F7B2F01458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3F929D-3B7D-C8A1-DC0B-17A70FCEBF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1FCABC-DCC6-59DD-5933-16D3BD9C81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10602D-A91F-3644-896D-A8AE889CB733}"/>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8" name="Footer Placeholder 7">
            <a:extLst>
              <a:ext uri="{FF2B5EF4-FFF2-40B4-BE49-F238E27FC236}">
                <a16:creationId xmlns:a16="http://schemas.microsoft.com/office/drawing/2014/main" id="{24C21B7D-6AB4-B01C-EF83-FDD08DE5BF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79F2250-200D-82B3-3605-A2B9C536A20E}"/>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97834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36A6C-8243-65FD-7214-08F48161EF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C46325-EA57-90E6-8EDE-FFA2111037FF}"/>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4" name="Footer Placeholder 3">
            <a:extLst>
              <a:ext uri="{FF2B5EF4-FFF2-40B4-BE49-F238E27FC236}">
                <a16:creationId xmlns:a16="http://schemas.microsoft.com/office/drawing/2014/main" id="{3041150B-C5F9-CFE4-90AE-A8237A7483D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43A56F-9304-7A54-5CEA-EC4DA8A5D54B}"/>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251629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3F9D0D-6C73-0EBB-151A-2E9693587E02}"/>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3" name="Footer Placeholder 2">
            <a:extLst>
              <a:ext uri="{FF2B5EF4-FFF2-40B4-BE49-F238E27FC236}">
                <a16:creationId xmlns:a16="http://schemas.microsoft.com/office/drawing/2014/main" id="{23EEE547-D5AE-FD6D-AC99-DEF94CD2D3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C62A4E6-0484-3397-459F-8D06F5D2F019}"/>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178408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87A1-69A6-84D7-8825-A727933A7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2E8913-EBED-E3D0-2160-700C8FC2E6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74F9625-B8C2-CE97-2ACF-DEBC738F34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54CFB-1B34-5721-787F-E2C22E17FE3E}"/>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F0A519B5-1A8C-B0AB-3354-559EBE7538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08A178-2BB8-C5EA-C10C-0503F265EA6D}"/>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3504406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7714-91D5-FA2B-2AA8-A4EB08357A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501ECE0-7ABE-4961-4069-EE55501CD5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E69F87C-95FA-6ED6-7E77-AD53DE208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3D957E-C1F6-639E-B731-FBF7238DA021}"/>
              </a:ext>
            </a:extLst>
          </p:cNvPr>
          <p:cNvSpPr>
            <a:spLocks noGrp="1"/>
          </p:cNvSpPr>
          <p:nvPr>
            <p:ph type="dt" sz="half" idx="10"/>
          </p:nvPr>
        </p:nvSpPr>
        <p:spPr/>
        <p:txBody>
          <a:bodyPr/>
          <a:lstStyle/>
          <a:p>
            <a:fld id="{0911A307-DDCB-4A41-B493-A872B4027551}" type="datetimeFigureOut">
              <a:rPr lang="en-GB" smtClean="0"/>
              <a:t>09/10/2023</a:t>
            </a:fld>
            <a:endParaRPr lang="en-GB"/>
          </a:p>
        </p:txBody>
      </p:sp>
      <p:sp>
        <p:nvSpPr>
          <p:cNvPr id="6" name="Footer Placeholder 5">
            <a:extLst>
              <a:ext uri="{FF2B5EF4-FFF2-40B4-BE49-F238E27FC236}">
                <a16:creationId xmlns:a16="http://schemas.microsoft.com/office/drawing/2014/main" id="{0F7381D0-2378-BA4C-688B-F227D80ABA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D31B95-1406-E937-EA0E-18F23067E6D1}"/>
              </a:ext>
            </a:extLst>
          </p:cNvPr>
          <p:cNvSpPr>
            <a:spLocks noGrp="1"/>
          </p:cNvSpPr>
          <p:nvPr>
            <p:ph type="sldNum" sz="quarter" idx="12"/>
          </p:nvPr>
        </p:nvSpPr>
        <p:spPr/>
        <p:txBody>
          <a:bodyPr/>
          <a:lstStyle/>
          <a:p>
            <a:fld id="{9E9D9509-A631-4F60-9A8C-9ECABE7C2770}" type="slidenum">
              <a:rPr lang="en-GB" smtClean="0"/>
              <a:t>‹#›</a:t>
            </a:fld>
            <a:endParaRPr lang="en-GB"/>
          </a:p>
        </p:txBody>
      </p:sp>
    </p:spTree>
    <p:extLst>
      <p:ext uri="{BB962C8B-B14F-4D97-AF65-F5344CB8AC3E}">
        <p14:creationId xmlns:p14="http://schemas.microsoft.com/office/powerpoint/2010/main" val="397452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0D573B-ACE3-CDBB-64DB-7DE393D05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724FB0-2D44-042F-D6CA-CBCE32326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0BFB61-0AA5-CEC4-589B-06234073E8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1A307-DDCB-4A41-B493-A872B4027551}" type="datetimeFigureOut">
              <a:rPr lang="en-GB" smtClean="0"/>
              <a:t>09/10/2023</a:t>
            </a:fld>
            <a:endParaRPr lang="en-GB"/>
          </a:p>
        </p:txBody>
      </p:sp>
      <p:sp>
        <p:nvSpPr>
          <p:cNvPr id="5" name="Footer Placeholder 4">
            <a:extLst>
              <a:ext uri="{FF2B5EF4-FFF2-40B4-BE49-F238E27FC236}">
                <a16:creationId xmlns:a16="http://schemas.microsoft.com/office/drawing/2014/main" id="{C4D8C53C-5B89-FD45-B3BE-A45903C624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64736EE-2806-2107-BC25-E316865ED4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D9509-A631-4F60-9A8C-9ECABE7C2770}" type="slidenum">
              <a:rPr lang="en-GB" smtClean="0"/>
              <a:t>‹#›</a:t>
            </a:fld>
            <a:endParaRPr lang="en-GB"/>
          </a:p>
        </p:txBody>
      </p:sp>
    </p:spTree>
    <p:extLst>
      <p:ext uri="{BB962C8B-B14F-4D97-AF65-F5344CB8AC3E}">
        <p14:creationId xmlns:p14="http://schemas.microsoft.com/office/powerpoint/2010/main" val="32387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0" y="6469694"/>
            <a:ext cx="12192000" cy="388306"/>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61" r:id="rId1"/>
    <p:sldLayoutId id="2147483659" r:id="rId2"/>
  </p:sldLayoutIdLst>
  <p:txStyles>
    <p:title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777442"/>
            <a:ext cx="11465492" cy="2251757"/>
          </a:xfrm>
        </p:spPr>
        <p:txBody>
          <a:bodyPr>
            <a:normAutofit fontScale="90000"/>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4400" dirty="0"/>
              <a:t>Introduction to </a:t>
            </a:r>
            <a:br>
              <a:rPr lang="en-US" sz="4400" dirty="0"/>
            </a:br>
            <a:r>
              <a:rPr lang="en-US" sz="4400" dirty="0"/>
              <a:t>Latent Transition Analysis</a:t>
            </a:r>
            <a:br>
              <a:rPr lang="en-US" sz="4400" dirty="0"/>
            </a:br>
            <a:r>
              <a:rPr lang="en-US" sz="4400" dirty="0"/>
              <a:t>(part 2)</a:t>
            </a:r>
            <a:br>
              <a:rPr lang="en-GB" sz="4400" dirty="0"/>
            </a:b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746561"/>
            <a:ext cx="11465492" cy="1784618"/>
          </a:xfrm>
        </p:spPr>
        <p:txBody>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GB" dirty="0"/>
              <a:t>Dr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chemeClr val="bg1">
                <a:lumMod val="85000"/>
              </a:scheme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pic>
        <p:nvPicPr>
          <p:cNvPr id="36" name="Picture 35">
            <a:extLst>
              <a:ext uri="{FF2B5EF4-FFF2-40B4-BE49-F238E27FC236}">
                <a16:creationId xmlns:a16="http://schemas.microsoft.com/office/drawing/2014/main" id="{C93FB98B-B24F-B979-D676-2C9E2BA3FBC9}"/>
              </a:ext>
            </a:extLst>
          </p:cNvPr>
          <p:cNvPicPr>
            <a:picLocks noChangeAspect="1"/>
          </p:cNvPicPr>
          <p:nvPr/>
        </p:nvPicPr>
        <p:blipFill rotWithShape="1">
          <a:blip r:embed="rId3"/>
          <a:srcRect t="8115"/>
          <a:stretch/>
        </p:blipFill>
        <p:spPr>
          <a:xfrm>
            <a:off x="1976971" y="1849269"/>
            <a:ext cx="1461173" cy="1145568"/>
          </a:xfrm>
          <a:prstGeom prst="rect">
            <a:avLst/>
          </a:prstGeom>
        </p:spPr>
      </p:pic>
      <p:sp>
        <p:nvSpPr>
          <p:cNvPr id="37" name="Content Placeholder 2">
            <a:extLst>
              <a:ext uri="{FF2B5EF4-FFF2-40B4-BE49-F238E27FC236}">
                <a16:creationId xmlns:a16="http://schemas.microsoft.com/office/drawing/2014/main" id="{7DC451A2-2613-9D70-C794-C9854794FB0C}"/>
              </a:ext>
            </a:extLst>
          </p:cNvPr>
          <p:cNvSpPr txBox="1">
            <a:spLocks/>
          </p:cNvSpPr>
          <p:nvPr/>
        </p:nvSpPr>
        <p:spPr>
          <a:xfrm>
            <a:off x="-246887" y="2994837"/>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1"/>
            <a:r>
              <a:rPr lang="en-GB" dirty="0"/>
              <a:t>Latent class prevalence;</a:t>
            </a:r>
          </a:p>
          <a:p>
            <a:pPr lvl="1"/>
            <a:r>
              <a:rPr lang="en-GB" dirty="0"/>
              <a:t>Posterior membership probability: </a:t>
            </a:r>
          </a:p>
          <a:p>
            <a:pPr lvl="2"/>
            <a:endParaRPr lang="en-GB" dirty="0"/>
          </a:p>
        </p:txBody>
      </p:sp>
      <p:sp>
        <p:nvSpPr>
          <p:cNvPr id="38" name="TextBox 37">
            <a:extLst>
              <a:ext uri="{FF2B5EF4-FFF2-40B4-BE49-F238E27FC236}">
                <a16:creationId xmlns:a16="http://schemas.microsoft.com/office/drawing/2014/main" id="{0F95C5AB-D35E-F755-00FC-AB0697D20AC4}"/>
              </a:ext>
            </a:extLst>
          </p:cNvPr>
          <p:cNvSpPr txBox="1"/>
          <p:nvPr/>
        </p:nvSpPr>
        <p:spPr>
          <a:xfrm>
            <a:off x="2203582" y="1402750"/>
            <a:ext cx="832985" cy="369332"/>
          </a:xfrm>
          <a:prstGeom prst="rect">
            <a:avLst/>
          </a:prstGeom>
          <a:noFill/>
        </p:spPr>
        <p:txBody>
          <a:bodyPr wrap="none" rtlCol="0">
            <a:spAutoFit/>
          </a:bodyPr>
          <a:lstStyle/>
          <a:p>
            <a:r>
              <a:rPr lang="en-GB" b="1" dirty="0"/>
              <a:t>Age 14</a:t>
            </a:r>
          </a:p>
        </p:txBody>
      </p:sp>
      <p:graphicFrame>
        <p:nvGraphicFramePr>
          <p:cNvPr id="4" name="Table 3">
            <a:extLst>
              <a:ext uri="{FF2B5EF4-FFF2-40B4-BE49-F238E27FC236}">
                <a16:creationId xmlns:a16="http://schemas.microsoft.com/office/drawing/2014/main" id="{9F67E231-FE82-59C3-A47A-139101EE672D}"/>
              </a:ext>
            </a:extLst>
          </p:cNvPr>
          <p:cNvGraphicFramePr>
            <a:graphicFrameLocks noGrp="1"/>
          </p:cNvGraphicFramePr>
          <p:nvPr>
            <p:extLst>
              <p:ext uri="{D42A27DB-BD31-4B8C-83A1-F6EECF244321}">
                <p14:modId xmlns:p14="http://schemas.microsoft.com/office/powerpoint/2010/main" val="87736283"/>
              </p:ext>
            </p:extLst>
          </p:nvPr>
        </p:nvGraphicFramePr>
        <p:xfrm>
          <a:off x="329184" y="4664111"/>
          <a:ext cx="5905219" cy="2123440"/>
        </p:xfrm>
        <a:graphic>
          <a:graphicData uri="http://schemas.openxmlformats.org/drawingml/2006/table">
            <a:tbl>
              <a:tblPr firstRow="1" bandRow="1">
                <a:tableStyleId>{5C22544A-7EE6-4342-B048-85BDC9FD1C3A}</a:tableStyleId>
              </a:tblPr>
              <a:tblGrid>
                <a:gridCol w="809574">
                  <a:extLst>
                    <a:ext uri="{9D8B030D-6E8A-4147-A177-3AD203B41FA5}">
                      <a16:colId xmlns:a16="http://schemas.microsoft.com/office/drawing/2014/main" val="1552068322"/>
                    </a:ext>
                  </a:extLst>
                </a:gridCol>
                <a:gridCol w="623610">
                  <a:extLst>
                    <a:ext uri="{9D8B030D-6E8A-4147-A177-3AD203B41FA5}">
                      <a16:colId xmlns:a16="http://schemas.microsoft.com/office/drawing/2014/main" val="2946896131"/>
                    </a:ext>
                  </a:extLst>
                </a:gridCol>
                <a:gridCol w="650987">
                  <a:extLst>
                    <a:ext uri="{9D8B030D-6E8A-4147-A177-3AD203B41FA5}">
                      <a16:colId xmlns:a16="http://schemas.microsoft.com/office/drawing/2014/main" val="1648254184"/>
                    </a:ext>
                  </a:extLst>
                </a:gridCol>
                <a:gridCol w="660287">
                  <a:extLst>
                    <a:ext uri="{9D8B030D-6E8A-4147-A177-3AD203B41FA5}">
                      <a16:colId xmlns:a16="http://schemas.microsoft.com/office/drawing/2014/main" val="2876879312"/>
                    </a:ext>
                  </a:extLst>
                </a:gridCol>
                <a:gridCol w="743985">
                  <a:extLst>
                    <a:ext uri="{9D8B030D-6E8A-4147-A177-3AD203B41FA5}">
                      <a16:colId xmlns:a16="http://schemas.microsoft.com/office/drawing/2014/main" val="2966363108"/>
                    </a:ext>
                  </a:extLst>
                </a:gridCol>
                <a:gridCol w="1220717">
                  <a:extLst>
                    <a:ext uri="{9D8B030D-6E8A-4147-A177-3AD203B41FA5}">
                      <a16:colId xmlns:a16="http://schemas.microsoft.com/office/drawing/2014/main" val="48311186"/>
                    </a:ext>
                  </a:extLst>
                </a:gridCol>
                <a:gridCol w="1196059">
                  <a:extLst>
                    <a:ext uri="{9D8B030D-6E8A-4147-A177-3AD203B41FA5}">
                      <a16:colId xmlns:a16="http://schemas.microsoft.com/office/drawing/2014/main" val="912856587"/>
                    </a:ext>
                  </a:extLst>
                </a:gridCol>
              </a:tblGrid>
              <a:tr h="370840">
                <a:tc>
                  <a:txBody>
                    <a:bodyPr/>
                    <a:lstStyle/>
                    <a:p>
                      <a:r>
                        <a:rPr lang="en-GB" dirty="0"/>
                        <a:t>ID</a:t>
                      </a:r>
                    </a:p>
                  </a:txBody>
                  <a:tcPr/>
                </a:tc>
                <a:tc>
                  <a:txBody>
                    <a:bodyPr/>
                    <a:lstStyle/>
                    <a:p>
                      <a:r>
                        <a:rPr lang="en-GB" dirty="0"/>
                        <a:t>Alc.</a:t>
                      </a:r>
                    </a:p>
                  </a:txBody>
                  <a:tcPr/>
                </a:tc>
                <a:tc>
                  <a:txBody>
                    <a:bodyPr/>
                    <a:lstStyle/>
                    <a:p>
                      <a:r>
                        <a:rPr lang="en-GB" dirty="0"/>
                        <a:t>Can.</a:t>
                      </a:r>
                    </a:p>
                  </a:txBody>
                  <a:tcPr/>
                </a:tc>
                <a:tc>
                  <a:txBody>
                    <a:bodyPr/>
                    <a:lstStyle/>
                    <a:p>
                      <a:r>
                        <a:rPr lang="en-GB" dirty="0" err="1"/>
                        <a:t>Xts</a:t>
                      </a:r>
                      <a:r>
                        <a:rPr lang="en-GB" dirty="0"/>
                        <a:t>.</a:t>
                      </a:r>
                    </a:p>
                  </a:txBody>
                  <a:tcPr/>
                </a:tc>
                <a:tc>
                  <a:txBody>
                    <a:bodyPr/>
                    <a:lstStyle/>
                    <a:p>
                      <a:r>
                        <a:rPr lang="en-GB" dirty="0" err="1"/>
                        <a:t>Oth</a:t>
                      </a:r>
                      <a:r>
                        <a:rPr lang="en-GB" dirty="0"/>
                        <a:t>.</a:t>
                      </a:r>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101 </a:t>
                      </a:r>
                    </a:p>
                  </a:txBody>
                  <a:tcPr>
                    <a:lnB w="12700" cmpd="sng">
                      <a:noFill/>
                    </a:lnB>
                  </a:tcPr>
                </a:tc>
                <a:tc>
                  <a:txBody>
                    <a:bodyPr/>
                    <a:lstStyle/>
                    <a:p>
                      <a:r>
                        <a:rPr lang="en-GB" dirty="0">
                          <a:sym typeface="Wingdings" panose="05000000000000000000" pitchFamily="2" charset="2"/>
                        </a:rPr>
                        <a:t> </a:t>
                      </a:r>
                      <a:endParaRPr lang="en-GB" dirty="0"/>
                    </a:p>
                  </a:txBody>
                  <a:tcPr>
                    <a:lnB w="12700" cmpd="sng">
                      <a:no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ym typeface="Wingdings" panose="05000000000000000000" pitchFamily="2" charset="2"/>
                        </a:rPr>
                        <a:t></a:t>
                      </a:r>
                      <a:endParaRPr lang="en-GB" dirty="0"/>
                    </a:p>
                  </a:txBody>
                  <a:tcPr>
                    <a:lnB w="12700" cmpd="sng">
                      <a:noFill/>
                    </a:lnB>
                  </a:tcPr>
                </a:tc>
                <a:tc>
                  <a:txBody>
                    <a:bodyPr/>
                    <a:lstStyle/>
                    <a:p>
                      <a:r>
                        <a:rPr lang="en-GB" dirty="0">
                          <a:sym typeface="Wingdings" panose="05000000000000000000" pitchFamily="2" charset="2"/>
                        </a:rPr>
                        <a:t></a:t>
                      </a:r>
                      <a:endParaRPr lang="en-GB" dirty="0"/>
                    </a:p>
                  </a:txBody>
                  <a:tcPr>
                    <a:lnB w="12700" cmpd="sng">
                      <a:noFill/>
                    </a:lnB>
                  </a:tcPr>
                </a:tc>
                <a:tc>
                  <a:txBody>
                    <a:bodyPr/>
                    <a:lstStyle/>
                    <a:p>
                      <a:r>
                        <a:rPr lang="en-GB" dirty="0">
                          <a:sym typeface="Wingdings" panose="05000000000000000000" pitchFamily="2" charset="2"/>
                        </a:rPr>
                        <a:t></a:t>
                      </a:r>
                      <a:endParaRPr lang="en-GB" dirty="0"/>
                    </a:p>
                  </a:txBody>
                  <a:tcPr>
                    <a:lnB w="12700" cmpd="sng">
                      <a:noFill/>
                    </a:lnB>
                  </a:tcPr>
                </a:tc>
                <a:tc>
                  <a:txBody>
                    <a:bodyPr/>
                    <a:lstStyle/>
                    <a:p>
                      <a:r>
                        <a:rPr lang="en-GB" dirty="0"/>
                        <a:t>0.95</a:t>
                      </a:r>
                    </a:p>
                  </a:txBody>
                  <a:tcPr>
                    <a:lnB w="12700" cmpd="sng">
                      <a:noFill/>
                    </a:lnB>
                  </a:tcPr>
                </a:tc>
                <a:tc>
                  <a:txBody>
                    <a:bodyPr/>
                    <a:lstStyle/>
                    <a:p>
                      <a:r>
                        <a:rPr lang="en-GB" dirty="0"/>
                        <a:t>0.05</a:t>
                      </a:r>
                    </a:p>
                  </a:txBody>
                  <a:tcPr>
                    <a:lnB w="12700" cmpd="sng">
                      <a:noFill/>
                    </a:lnB>
                  </a:tcPr>
                </a:tc>
                <a:extLst>
                  <a:ext uri="{0D108BD9-81ED-4DB2-BD59-A6C34878D82A}">
                    <a16:rowId xmlns:a16="http://schemas.microsoft.com/office/drawing/2014/main" val="3108527487"/>
                  </a:ext>
                </a:extLst>
              </a:tr>
              <a:tr h="370840">
                <a:tc>
                  <a:txBody>
                    <a:bodyPr/>
                    <a:lstStyle/>
                    <a:p>
                      <a:r>
                        <a:rPr lang="en-GB" dirty="0"/>
                        <a:t>102</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0.02</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0.98</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0299887"/>
                  </a:ext>
                </a:extLst>
              </a:tr>
              <a:tr h="370840">
                <a:tc>
                  <a:txBody>
                    <a:bodyPr/>
                    <a:lstStyle/>
                    <a:p>
                      <a:r>
                        <a:rPr lang="en-GB" dirty="0"/>
                        <a:t>103</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0.46</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0.54</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a:t>
                      </a:r>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tc>
                  <a:txBody>
                    <a:bodyPr/>
                    <a:lstStyle/>
                    <a:p>
                      <a:endParaRPr lang="en-GB" dirty="0"/>
                    </a:p>
                  </a:txBody>
                  <a:tcPr>
                    <a:lnT w="12700" cap="flat" cmpd="sng" algn="ctr">
                      <a:noFill/>
                      <a:prstDash val="solid"/>
                      <a:round/>
                      <a:headEnd type="none" w="med" len="med"/>
                      <a:tailEnd type="none" w="med" len="med"/>
                    </a:lnT>
                  </a:tcPr>
                </a:tc>
                <a:extLst>
                  <a:ext uri="{0D108BD9-81ED-4DB2-BD59-A6C34878D82A}">
                    <a16:rowId xmlns:a16="http://schemas.microsoft.com/office/drawing/2014/main" val="2541637925"/>
                  </a:ext>
                </a:extLst>
              </a:tr>
            </a:tbl>
          </a:graphicData>
        </a:graphic>
      </p:graphicFrame>
    </p:spTree>
    <p:extLst>
      <p:ext uri="{BB962C8B-B14F-4D97-AF65-F5344CB8AC3E}">
        <p14:creationId xmlns:p14="http://schemas.microsoft.com/office/powerpoint/2010/main" val="159570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chemeClr val="accent1"/>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chemeClr val="accent1"/>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chemeClr val="accent1"/>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chemeClr val="accent1"/>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chemeClr val="accent1"/>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chemeClr val="accent1"/>
            </a:solidFill>
            <a:prstDash val="solid"/>
            <a:headEnd type="triangle"/>
            <a:tailEnd type="triangle"/>
          </a:ln>
          <a:effectLst/>
        </p:spPr>
      </p:cxnSp>
      <p:cxnSp>
        <p:nvCxnSpPr>
          <p:cNvPr id="9" name="Straight Connector 8">
            <a:extLst>
              <a:ext uri="{FF2B5EF4-FFF2-40B4-BE49-F238E27FC236}">
                <a16:creationId xmlns:a16="http://schemas.microsoft.com/office/drawing/2014/main" id="{F773D3B6-6BB4-AA97-E1FB-AC603F86ACA1}"/>
              </a:ext>
            </a:extLst>
          </p:cNvPr>
          <p:cNvCxnSpPr>
            <a:stCxn id="2" idx="2"/>
          </p:cNvCxnSpPr>
          <p:nvPr/>
        </p:nvCxnSpPr>
        <p:spPr>
          <a:xfrm>
            <a:off x="6096000" y="1325563"/>
            <a:ext cx="0" cy="53639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1E78FDD3-C23A-3C6E-988E-4E008BBA6DA6}"/>
              </a:ext>
            </a:extLst>
          </p:cNvPr>
          <p:cNvCxnSpPr>
            <a:cxnSpLocks/>
          </p:cNvCxnSpPr>
          <p:nvPr/>
        </p:nvCxnSpPr>
        <p:spPr>
          <a:xfrm flipH="1">
            <a:off x="1019359" y="2851252"/>
            <a:ext cx="803925" cy="2112037"/>
          </a:xfrm>
          <a:prstGeom prst="straightConnector1">
            <a:avLst/>
          </a:prstGeom>
          <a:noFill/>
          <a:ln w="38100" cap="flat" cmpd="sng" algn="ctr">
            <a:solidFill>
              <a:srgbClr val="C00000"/>
            </a:solidFill>
            <a:prstDash val="solid"/>
            <a:tailEnd type="arrow"/>
          </a:ln>
          <a:effectLst/>
        </p:spPr>
      </p:cxnSp>
      <p:cxnSp>
        <p:nvCxnSpPr>
          <p:cNvPr id="11" name="Straight Arrow Connector 10">
            <a:extLst>
              <a:ext uri="{FF2B5EF4-FFF2-40B4-BE49-F238E27FC236}">
                <a16:creationId xmlns:a16="http://schemas.microsoft.com/office/drawing/2014/main" id="{686B4BA0-44D2-E19A-3262-EFA1814EFD53}"/>
              </a:ext>
            </a:extLst>
          </p:cNvPr>
          <p:cNvCxnSpPr>
            <a:cxnSpLocks/>
            <a:endCxn id="5" idx="0"/>
          </p:cNvCxnSpPr>
          <p:nvPr/>
        </p:nvCxnSpPr>
        <p:spPr>
          <a:xfrm>
            <a:off x="1823284" y="2976196"/>
            <a:ext cx="550743" cy="2038882"/>
          </a:xfrm>
          <a:prstGeom prst="straightConnector1">
            <a:avLst/>
          </a:prstGeom>
          <a:noFill/>
          <a:ln w="38100" cap="flat" cmpd="sng" algn="ctr">
            <a:solidFill>
              <a:srgbClr val="C00000"/>
            </a:solidFill>
            <a:prstDash val="solid"/>
            <a:tailEnd type="arrow"/>
          </a:ln>
          <a:effectLst/>
        </p:spPr>
      </p:cxnSp>
      <p:cxnSp>
        <p:nvCxnSpPr>
          <p:cNvPr id="12" name="Straight Arrow Connector 11">
            <a:extLst>
              <a:ext uri="{FF2B5EF4-FFF2-40B4-BE49-F238E27FC236}">
                <a16:creationId xmlns:a16="http://schemas.microsoft.com/office/drawing/2014/main" id="{E1399ACD-6F70-BDF2-63B1-7228A5287F8B}"/>
              </a:ext>
            </a:extLst>
          </p:cNvPr>
          <p:cNvCxnSpPr>
            <a:cxnSpLocks/>
          </p:cNvCxnSpPr>
          <p:nvPr/>
        </p:nvCxnSpPr>
        <p:spPr>
          <a:xfrm>
            <a:off x="1823284" y="2976196"/>
            <a:ext cx="1847394" cy="1987093"/>
          </a:xfrm>
          <a:prstGeom prst="straightConnector1">
            <a:avLst/>
          </a:prstGeom>
          <a:noFill/>
          <a:ln w="38100" cap="flat" cmpd="sng" algn="ctr">
            <a:solidFill>
              <a:srgbClr val="C00000"/>
            </a:solidFill>
            <a:prstDash val="solid"/>
            <a:tailEnd type="arrow"/>
          </a:ln>
          <a:effectLst/>
        </p:spPr>
      </p:cxnSp>
      <p:cxnSp>
        <p:nvCxnSpPr>
          <p:cNvPr id="13" name="Straight Arrow Connector 12">
            <a:extLst>
              <a:ext uri="{FF2B5EF4-FFF2-40B4-BE49-F238E27FC236}">
                <a16:creationId xmlns:a16="http://schemas.microsoft.com/office/drawing/2014/main" id="{1991551D-ACAE-B7A0-E356-37A2AD4C1156}"/>
              </a:ext>
            </a:extLst>
          </p:cNvPr>
          <p:cNvCxnSpPr>
            <a:cxnSpLocks/>
            <a:endCxn id="8" idx="0"/>
          </p:cNvCxnSpPr>
          <p:nvPr/>
        </p:nvCxnSpPr>
        <p:spPr>
          <a:xfrm>
            <a:off x="1823284" y="2976196"/>
            <a:ext cx="3468791" cy="2038882"/>
          </a:xfrm>
          <a:prstGeom prst="straightConnector1">
            <a:avLst/>
          </a:prstGeom>
          <a:noFill/>
          <a:ln w="38100" cap="flat" cmpd="sng" algn="ctr">
            <a:solidFill>
              <a:srgbClr val="C00000"/>
            </a:solidFill>
            <a:prstDash val="solid"/>
            <a:tailEnd type="arrow"/>
          </a:ln>
          <a:effectLst/>
        </p:spPr>
      </p:cxn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FF6D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16" name="Straight Arrow Connector 15">
            <a:extLst>
              <a:ext uri="{FF2B5EF4-FFF2-40B4-BE49-F238E27FC236}">
                <a16:creationId xmlns:a16="http://schemas.microsoft.com/office/drawing/2014/main" id="{B236F270-878C-2E23-DD19-4FA0FC2BE021}"/>
              </a:ext>
            </a:extLst>
          </p:cNvPr>
          <p:cNvCxnSpPr>
            <a:cxnSpLocks/>
            <a:stCxn id="15" idx="4"/>
          </p:cNvCxnSpPr>
          <p:nvPr/>
        </p:nvCxnSpPr>
        <p:spPr>
          <a:xfrm flipH="1">
            <a:off x="1107908" y="3281848"/>
            <a:ext cx="3367758" cy="1681441"/>
          </a:xfrm>
          <a:prstGeom prst="straightConnector1">
            <a:avLst/>
          </a:prstGeom>
          <a:noFill/>
          <a:ln w="38100" cap="flat" cmpd="sng" algn="ctr">
            <a:solidFill>
              <a:schemeClr val="tx1"/>
            </a:solidFill>
            <a:prstDash val="solid"/>
            <a:tailEnd type="arrow"/>
          </a:ln>
          <a:effectLst/>
        </p:spPr>
      </p:cxnSp>
      <p:cxnSp>
        <p:nvCxnSpPr>
          <p:cNvPr id="17" name="Straight Arrow Connector 16">
            <a:extLst>
              <a:ext uri="{FF2B5EF4-FFF2-40B4-BE49-F238E27FC236}">
                <a16:creationId xmlns:a16="http://schemas.microsoft.com/office/drawing/2014/main" id="{2156880C-6271-6AD2-B3E7-3B1E9ED50470}"/>
              </a:ext>
            </a:extLst>
          </p:cNvPr>
          <p:cNvCxnSpPr>
            <a:cxnSpLocks/>
            <a:stCxn id="15" idx="4"/>
          </p:cNvCxnSpPr>
          <p:nvPr/>
        </p:nvCxnSpPr>
        <p:spPr>
          <a:xfrm flipH="1">
            <a:off x="2459520" y="3281848"/>
            <a:ext cx="2016146" cy="1681441"/>
          </a:xfrm>
          <a:prstGeom prst="straightConnector1">
            <a:avLst/>
          </a:prstGeom>
          <a:noFill/>
          <a:ln w="38100" cap="flat" cmpd="sng" algn="ctr">
            <a:solidFill>
              <a:schemeClr val="tx1"/>
            </a:solidFill>
            <a:prstDash val="solid"/>
            <a:tailEnd type="arrow"/>
          </a:ln>
          <a:effectLst/>
        </p:spPr>
      </p:cxnSp>
      <p:cxnSp>
        <p:nvCxnSpPr>
          <p:cNvPr id="18" name="Straight Arrow Connector 17">
            <a:extLst>
              <a:ext uri="{FF2B5EF4-FFF2-40B4-BE49-F238E27FC236}">
                <a16:creationId xmlns:a16="http://schemas.microsoft.com/office/drawing/2014/main" id="{D63FEF53-ABCA-8793-1DF7-8D17A20D02EF}"/>
              </a:ext>
            </a:extLst>
          </p:cNvPr>
          <p:cNvCxnSpPr>
            <a:cxnSpLocks/>
            <a:stCxn id="15" idx="4"/>
          </p:cNvCxnSpPr>
          <p:nvPr/>
        </p:nvCxnSpPr>
        <p:spPr>
          <a:xfrm flipH="1">
            <a:off x="3782071" y="3281848"/>
            <a:ext cx="693595" cy="1681441"/>
          </a:xfrm>
          <a:prstGeom prst="straightConnector1">
            <a:avLst/>
          </a:prstGeom>
          <a:noFill/>
          <a:ln w="38100" cap="flat" cmpd="sng" algn="ctr">
            <a:solidFill>
              <a:schemeClr val="tx1"/>
            </a:solidFill>
            <a:prstDash val="solid"/>
            <a:tailEnd type="arrow"/>
          </a:ln>
          <a:effectLst/>
        </p:spPr>
      </p:cxnSp>
      <p:cxnSp>
        <p:nvCxnSpPr>
          <p:cNvPr id="19" name="Straight Arrow Connector 18">
            <a:extLst>
              <a:ext uri="{FF2B5EF4-FFF2-40B4-BE49-F238E27FC236}">
                <a16:creationId xmlns:a16="http://schemas.microsoft.com/office/drawing/2014/main" id="{8B1553FB-E3F4-2B6B-D169-7A90DFE0D32A}"/>
              </a:ext>
            </a:extLst>
          </p:cNvPr>
          <p:cNvCxnSpPr>
            <a:cxnSpLocks/>
            <a:stCxn id="15" idx="4"/>
          </p:cNvCxnSpPr>
          <p:nvPr/>
        </p:nvCxnSpPr>
        <p:spPr>
          <a:xfrm>
            <a:off x="4475666" y="3281848"/>
            <a:ext cx="940065" cy="1695130"/>
          </a:xfrm>
          <a:prstGeom prst="straightConnector1">
            <a:avLst/>
          </a:prstGeom>
          <a:noFill/>
          <a:ln w="38100" cap="flat" cmpd="sng" algn="ctr">
            <a:solidFill>
              <a:schemeClr val="tx1"/>
            </a:solidFill>
            <a:prstDash val="solid"/>
            <a:tailEnd type="arrow"/>
          </a:ln>
          <a:effectLst/>
        </p:spPr>
      </p:cxnSp>
    </p:spTree>
    <p:extLst>
      <p:ext uri="{BB962C8B-B14F-4D97-AF65-F5344CB8AC3E}">
        <p14:creationId xmlns:p14="http://schemas.microsoft.com/office/powerpoint/2010/main" val="1075523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chemeClr val="bg1">
              <a:lumMod val="8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9" name="Straight Connector 8">
            <a:extLst>
              <a:ext uri="{FF2B5EF4-FFF2-40B4-BE49-F238E27FC236}">
                <a16:creationId xmlns:a16="http://schemas.microsoft.com/office/drawing/2014/main" id="{F773D3B6-6BB4-AA97-E1FB-AC603F86ACA1}"/>
              </a:ext>
            </a:extLst>
          </p:cNvPr>
          <p:cNvCxnSpPr>
            <a:stCxn id="2" idx="2"/>
          </p:cNvCxnSpPr>
          <p:nvPr/>
        </p:nvCxnSpPr>
        <p:spPr>
          <a:xfrm>
            <a:off x="6096000" y="1325563"/>
            <a:ext cx="0" cy="53639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1E78FDD3-C23A-3C6E-988E-4E008BBA6DA6}"/>
              </a:ext>
            </a:extLst>
          </p:cNvPr>
          <p:cNvCxnSpPr>
            <a:cxnSpLocks/>
          </p:cNvCxnSpPr>
          <p:nvPr/>
        </p:nvCxnSpPr>
        <p:spPr>
          <a:xfrm flipH="1">
            <a:off x="1019359" y="2851252"/>
            <a:ext cx="803925" cy="2112037"/>
          </a:xfrm>
          <a:prstGeom prst="straightConnector1">
            <a:avLst/>
          </a:prstGeom>
          <a:noFill/>
          <a:ln w="38100" cap="flat" cmpd="sng" algn="ctr">
            <a:solidFill>
              <a:srgbClr val="C00000"/>
            </a:solidFill>
            <a:prstDash val="solid"/>
            <a:tailEnd type="arrow"/>
          </a:ln>
          <a:effectLst/>
        </p:spPr>
      </p:cxnSp>
      <p:cxnSp>
        <p:nvCxnSpPr>
          <p:cNvPr id="11" name="Straight Arrow Connector 10">
            <a:extLst>
              <a:ext uri="{FF2B5EF4-FFF2-40B4-BE49-F238E27FC236}">
                <a16:creationId xmlns:a16="http://schemas.microsoft.com/office/drawing/2014/main" id="{686B4BA0-44D2-E19A-3262-EFA1814EFD53}"/>
              </a:ext>
            </a:extLst>
          </p:cNvPr>
          <p:cNvCxnSpPr>
            <a:cxnSpLocks/>
            <a:endCxn id="5" idx="0"/>
          </p:cNvCxnSpPr>
          <p:nvPr/>
        </p:nvCxnSpPr>
        <p:spPr>
          <a:xfrm>
            <a:off x="1823284" y="2976196"/>
            <a:ext cx="550743" cy="2038882"/>
          </a:xfrm>
          <a:prstGeom prst="straightConnector1">
            <a:avLst/>
          </a:prstGeom>
          <a:noFill/>
          <a:ln w="38100" cap="flat" cmpd="sng" algn="ctr">
            <a:solidFill>
              <a:srgbClr val="C00000"/>
            </a:solidFill>
            <a:prstDash val="solid"/>
            <a:tailEnd type="arrow"/>
          </a:ln>
          <a:effectLst/>
        </p:spPr>
      </p:cxnSp>
      <p:cxnSp>
        <p:nvCxnSpPr>
          <p:cNvPr id="12" name="Straight Arrow Connector 11">
            <a:extLst>
              <a:ext uri="{FF2B5EF4-FFF2-40B4-BE49-F238E27FC236}">
                <a16:creationId xmlns:a16="http://schemas.microsoft.com/office/drawing/2014/main" id="{E1399ACD-6F70-BDF2-63B1-7228A5287F8B}"/>
              </a:ext>
            </a:extLst>
          </p:cNvPr>
          <p:cNvCxnSpPr>
            <a:cxnSpLocks/>
          </p:cNvCxnSpPr>
          <p:nvPr/>
        </p:nvCxnSpPr>
        <p:spPr>
          <a:xfrm>
            <a:off x="1823284" y="2976196"/>
            <a:ext cx="1847394" cy="1987093"/>
          </a:xfrm>
          <a:prstGeom prst="straightConnector1">
            <a:avLst/>
          </a:prstGeom>
          <a:noFill/>
          <a:ln w="38100" cap="flat" cmpd="sng" algn="ctr">
            <a:solidFill>
              <a:srgbClr val="C00000"/>
            </a:solidFill>
            <a:prstDash val="solid"/>
            <a:tailEnd type="arrow"/>
          </a:ln>
          <a:effectLst/>
        </p:spPr>
      </p:cxnSp>
      <p:cxnSp>
        <p:nvCxnSpPr>
          <p:cNvPr id="13" name="Straight Arrow Connector 12">
            <a:extLst>
              <a:ext uri="{FF2B5EF4-FFF2-40B4-BE49-F238E27FC236}">
                <a16:creationId xmlns:a16="http://schemas.microsoft.com/office/drawing/2014/main" id="{1991551D-ACAE-B7A0-E356-37A2AD4C1156}"/>
              </a:ext>
            </a:extLst>
          </p:cNvPr>
          <p:cNvCxnSpPr>
            <a:cxnSpLocks/>
            <a:endCxn id="8" idx="0"/>
          </p:cNvCxnSpPr>
          <p:nvPr/>
        </p:nvCxnSpPr>
        <p:spPr>
          <a:xfrm>
            <a:off x="1823284" y="2976196"/>
            <a:ext cx="3468791" cy="2038882"/>
          </a:xfrm>
          <a:prstGeom prst="straightConnector1">
            <a:avLst/>
          </a:prstGeom>
          <a:noFill/>
          <a:ln w="38100" cap="flat" cmpd="sng" algn="ctr">
            <a:solidFill>
              <a:srgbClr val="C00000"/>
            </a:solidFill>
            <a:prstDash val="solid"/>
            <a:tailEnd type="arrow"/>
          </a:ln>
          <a:effectLst/>
        </p:spPr>
      </p:cxn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FF6D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16" name="Straight Arrow Connector 15">
            <a:extLst>
              <a:ext uri="{FF2B5EF4-FFF2-40B4-BE49-F238E27FC236}">
                <a16:creationId xmlns:a16="http://schemas.microsoft.com/office/drawing/2014/main" id="{B236F270-878C-2E23-DD19-4FA0FC2BE021}"/>
              </a:ext>
            </a:extLst>
          </p:cNvPr>
          <p:cNvCxnSpPr>
            <a:cxnSpLocks/>
            <a:stCxn id="15" idx="4"/>
          </p:cNvCxnSpPr>
          <p:nvPr/>
        </p:nvCxnSpPr>
        <p:spPr>
          <a:xfrm flipH="1">
            <a:off x="1107908" y="3281848"/>
            <a:ext cx="3367758" cy="1681441"/>
          </a:xfrm>
          <a:prstGeom prst="straightConnector1">
            <a:avLst/>
          </a:prstGeom>
          <a:noFill/>
          <a:ln w="38100" cap="flat" cmpd="sng" algn="ctr">
            <a:solidFill>
              <a:schemeClr val="tx1"/>
            </a:solidFill>
            <a:prstDash val="solid"/>
            <a:tailEnd type="arrow"/>
          </a:ln>
          <a:effectLst/>
        </p:spPr>
      </p:cxnSp>
      <p:cxnSp>
        <p:nvCxnSpPr>
          <p:cNvPr id="17" name="Straight Arrow Connector 16">
            <a:extLst>
              <a:ext uri="{FF2B5EF4-FFF2-40B4-BE49-F238E27FC236}">
                <a16:creationId xmlns:a16="http://schemas.microsoft.com/office/drawing/2014/main" id="{2156880C-6271-6AD2-B3E7-3B1E9ED50470}"/>
              </a:ext>
            </a:extLst>
          </p:cNvPr>
          <p:cNvCxnSpPr>
            <a:cxnSpLocks/>
            <a:stCxn id="15" idx="4"/>
          </p:cNvCxnSpPr>
          <p:nvPr/>
        </p:nvCxnSpPr>
        <p:spPr>
          <a:xfrm flipH="1">
            <a:off x="2459520" y="3281848"/>
            <a:ext cx="2016146" cy="1681441"/>
          </a:xfrm>
          <a:prstGeom prst="straightConnector1">
            <a:avLst/>
          </a:prstGeom>
          <a:noFill/>
          <a:ln w="38100" cap="flat" cmpd="sng" algn="ctr">
            <a:solidFill>
              <a:schemeClr val="tx1"/>
            </a:solidFill>
            <a:prstDash val="solid"/>
            <a:tailEnd type="arrow"/>
          </a:ln>
          <a:effectLst/>
        </p:spPr>
      </p:cxnSp>
      <p:cxnSp>
        <p:nvCxnSpPr>
          <p:cNvPr id="18" name="Straight Arrow Connector 17">
            <a:extLst>
              <a:ext uri="{FF2B5EF4-FFF2-40B4-BE49-F238E27FC236}">
                <a16:creationId xmlns:a16="http://schemas.microsoft.com/office/drawing/2014/main" id="{D63FEF53-ABCA-8793-1DF7-8D17A20D02EF}"/>
              </a:ext>
            </a:extLst>
          </p:cNvPr>
          <p:cNvCxnSpPr>
            <a:cxnSpLocks/>
            <a:stCxn id="15" idx="4"/>
          </p:cNvCxnSpPr>
          <p:nvPr/>
        </p:nvCxnSpPr>
        <p:spPr>
          <a:xfrm flipH="1">
            <a:off x="3782071" y="3281848"/>
            <a:ext cx="693595" cy="1681441"/>
          </a:xfrm>
          <a:prstGeom prst="straightConnector1">
            <a:avLst/>
          </a:prstGeom>
          <a:noFill/>
          <a:ln w="38100" cap="flat" cmpd="sng" algn="ctr">
            <a:solidFill>
              <a:schemeClr val="tx1"/>
            </a:solidFill>
            <a:prstDash val="solid"/>
            <a:tailEnd type="arrow"/>
          </a:ln>
          <a:effectLst/>
        </p:spPr>
      </p:cxnSp>
      <p:cxnSp>
        <p:nvCxnSpPr>
          <p:cNvPr id="19" name="Straight Arrow Connector 18">
            <a:extLst>
              <a:ext uri="{FF2B5EF4-FFF2-40B4-BE49-F238E27FC236}">
                <a16:creationId xmlns:a16="http://schemas.microsoft.com/office/drawing/2014/main" id="{8B1553FB-E3F4-2B6B-D169-7A90DFE0D32A}"/>
              </a:ext>
            </a:extLst>
          </p:cNvPr>
          <p:cNvCxnSpPr>
            <a:cxnSpLocks/>
            <a:stCxn id="15" idx="4"/>
          </p:cNvCxnSpPr>
          <p:nvPr/>
        </p:nvCxnSpPr>
        <p:spPr>
          <a:xfrm>
            <a:off x="4475666" y="3281848"/>
            <a:ext cx="940065" cy="1695130"/>
          </a:xfrm>
          <a:prstGeom prst="straightConnector1">
            <a:avLst/>
          </a:prstGeom>
          <a:noFill/>
          <a:ln w="38100" cap="flat" cmpd="sng" algn="ctr">
            <a:solidFill>
              <a:schemeClr val="tx1"/>
            </a:solidFill>
            <a:prstDash val="solid"/>
            <a:tailEnd type="arrow"/>
          </a:ln>
          <a:effectLst/>
        </p:spPr>
      </p:cxnSp>
      <p:sp>
        <p:nvSpPr>
          <p:cNvPr id="20" name="Oval 19">
            <a:extLst>
              <a:ext uri="{FF2B5EF4-FFF2-40B4-BE49-F238E27FC236}">
                <a16:creationId xmlns:a16="http://schemas.microsoft.com/office/drawing/2014/main" id="{7A525F19-0778-EFBA-7999-1E7ED47EF3D2}"/>
              </a:ext>
            </a:extLst>
          </p:cNvPr>
          <p:cNvSpPr/>
          <p:nvPr/>
        </p:nvSpPr>
        <p:spPr>
          <a:xfrm>
            <a:off x="6160323" y="1903044"/>
            <a:ext cx="5990218"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21" name="Straight Arrow Connector 20">
            <a:extLst>
              <a:ext uri="{FF2B5EF4-FFF2-40B4-BE49-F238E27FC236}">
                <a16:creationId xmlns:a16="http://schemas.microsoft.com/office/drawing/2014/main" id="{BCFC9B29-20BF-A7C5-CAB1-B2FC48BB8ECF}"/>
              </a:ext>
            </a:extLst>
          </p:cNvPr>
          <p:cNvCxnSpPr>
            <a:cxnSpLocks/>
            <a:stCxn id="25" idx="4"/>
          </p:cNvCxnSpPr>
          <p:nvPr/>
        </p:nvCxnSpPr>
        <p:spPr>
          <a:xfrm flipH="1">
            <a:off x="7242466" y="2996027"/>
            <a:ext cx="1990938" cy="1967262"/>
          </a:xfrm>
          <a:prstGeom prst="straightConnector1">
            <a:avLst/>
          </a:prstGeom>
          <a:noFill/>
          <a:ln w="38100" cap="flat" cmpd="sng" algn="ctr">
            <a:solidFill>
              <a:srgbClr val="C00000"/>
            </a:solidFill>
            <a:prstDash val="solid"/>
            <a:tailEnd type="arrow"/>
          </a:ln>
          <a:effectLst/>
        </p:spPr>
      </p:cxnSp>
      <p:cxnSp>
        <p:nvCxnSpPr>
          <p:cNvPr id="22" name="Straight Arrow Connector 21">
            <a:extLst>
              <a:ext uri="{FF2B5EF4-FFF2-40B4-BE49-F238E27FC236}">
                <a16:creationId xmlns:a16="http://schemas.microsoft.com/office/drawing/2014/main" id="{BA197154-CB45-89D7-7BB6-04F010CA739A}"/>
              </a:ext>
            </a:extLst>
          </p:cNvPr>
          <p:cNvCxnSpPr>
            <a:cxnSpLocks/>
          </p:cNvCxnSpPr>
          <p:nvPr/>
        </p:nvCxnSpPr>
        <p:spPr>
          <a:xfrm flipH="1">
            <a:off x="8597134" y="3022415"/>
            <a:ext cx="599757" cy="1992663"/>
          </a:xfrm>
          <a:prstGeom prst="straightConnector1">
            <a:avLst/>
          </a:prstGeom>
          <a:noFill/>
          <a:ln w="38100" cap="flat" cmpd="sng" algn="ctr">
            <a:solidFill>
              <a:srgbClr val="C00000"/>
            </a:solidFill>
            <a:prstDash val="solid"/>
            <a:tailEnd type="arrow"/>
          </a:ln>
          <a:effectLst/>
        </p:spPr>
      </p:cxnSp>
      <p:cxnSp>
        <p:nvCxnSpPr>
          <p:cNvPr id="23" name="Straight Arrow Connector 22">
            <a:extLst>
              <a:ext uri="{FF2B5EF4-FFF2-40B4-BE49-F238E27FC236}">
                <a16:creationId xmlns:a16="http://schemas.microsoft.com/office/drawing/2014/main" id="{B2A615EE-8C81-1CA6-41C5-F11E463FEAB0}"/>
              </a:ext>
            </a:extLst>
          </p:cNvPr>
          <p:cNvCxnSpPr>
            <a:cxnSpLocks/>
            <a:stCxn id="25" idx="4"/>
          </p:cNvCxnSpPr>
          <p:nvPr/>
        </p:nvCxnSpPr>
        <p:spPr>
          <a:xfrm>
            <a:off x="9233404" y="2996027"/>
            <a:ext cx="660381" cy="1967262"/>
          </a:xfrm>
          <a:prstGeom prst="straightConnector1">
            <a:avLst/>
          </a:prstGeom>
          <a:noFill/>
          <a:ln w="38100" cap="flat" cmpd="sng" algn="ctr">
            <a:solidFill>
              <a:srgbClr val="C00000"/>
            </a:solidFill>
            <a:prstDash val="solid"/>
            <a:tailEnd type="arrow"/>
          </a:ln>
          <a:effectLst/>
        </p:spPr>
      </p:cxnSp>
      <p:cxnSp>
        <p:nvCxnSpPr>
          <p:cNvPr id="24" name="Straight Arrow Connector 23">
            <a:extLst>
              <a:ext uri="{FF2B5EF4-FFF2-40B4-BE49-F238E27FC236}">
                <a16:creationId xmlns:a16="http://schemas.microsoft.com/office/drawing/2014/main" id="{05FB528E-8F58-A8C3-22C2-DC5A99AEA7C7}"/>
              </a:ext>
            </a:extLst>
          </p:cNvPr>
          <p:cNvCxnSpPr>
            <a:cxnSpLocks/>
            <a:stCxn id="25" idx="4"/>
          </p:cNvCxnSpPr>
          <p:nvPr/>
        </p:nvCxnSpPr>
        <p:spPr>
          <a:xfrm>
            <a:off x="9233404" y="2996027"/>
            <a:ext cx="2281778" cy="2019051"/>
          </a:xfrm>
          <a:prstGeom prst="straightConnector1">
            <a:avLst/>
          </a:prstGeom>
          <a:noFill/>
          <a:ln w="38100" cap="flat" cmpd="sng" algn="ctr">
            <a:solidFill>
              <a:srgbClr val="C00000"/>
            </a:solidFill>
            <a:prstDash val="solid"/>
            <a:tailEnd type="arrow"/>
          </a:ln>
          <a:effectLst/>
        </p:spPr>
      </p:cxnSp>
      <p:sp>
        <p:nvSpPr>
          <p:cNvPr id="25" name="Oval 24">
            <a:extLst>
              <a:ext uri="{FF2B5EF4-FFF2-40B4-BE49-F238E27FC236}">
                <a16:creationId xmlns:a16="http://schemas.microsoft.com/office/drawing/2014/main" id="{2F5BC9EC-E963-B448-D5D9-409921F8E392}"/>
              </a:ext>
            </a:extLst>
          </p:cNvPr>
          <p:cNvSpPr/>
          <p:nvPr/>
        </p:nvSpPr>
        <p:spPr>
          <a:xfrm>
            <a:off x="8354351" y="1956123"/>
            <a:ext cx="1758105"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26" name="Oval 25">
            <a:extLst>
              <a:ext uri="{FF2B5EF4-FFF2-40B4-BE49-F238E27FC236}">
                <a16:creationId xmlns:a16="http://schemas.microsoft.com/office/drawing/2014/main" id="{4C5ADC26-C3FD-1A96-62D1-93AEBCD99E1F}"/>
              </a:ext>
            </a:extLst>
          </p:cNvPr>
          <p:cNvSpPr/>
          <p:nvPr/>
        </p:nvSpPr>
        <p:spPr>
          <a:xfrm>
            <a:off x="10092550" y="2356244"/>
            <a:ext cx="1847395"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27" name="Straight Arrow Connector 26">
            <a:extLst>
              <a:ext uri="{FF2B5EF4-FFF2-40B4-BE49-F238E27FC236}">
                <a16:creationId xmlns:a16="http://schemas.microsoft.com/office/drawing/2014/main" id="{833AAFD0-D65C-C0B7-E90F-69DA11CEFCE4}"/>
              </a:ext>
            </a:extLst>
          </p:cNvPr>
          <p:cNvCxnSpPr>
            <a:cxnSpLocks/>
            <a:stCxn id="26" idx="4"/>
          </p:cNvCxnSpPr>
          <p:nvPr/>
        </p:nvCxnSpPr>
        <p:spPr>
          <a:xfrm flipH="1">
            <a:off x="7331015" y="3281848"/>
            <a:ext cx="3685233" cy="1681441"/>
          </a:xfrm>
          <a:prstGeom prst="straightConnector1">
            <a:avLst/>
          </a:prstGeom>
          <a:noFill/>
          <a:ln w="38100" cap="flat" cmpd="sng" algn="ctr">
            <a:solidFill>
              <a:schemeClr val="tx1"/>
            </a:solidFill>
            <a:prstDash val="solid"/>
            <a:tailEnd type="arrow"/>
          </a:ln>
          <a:effectLst/>
        </p:spPr>
      </p:cxnSp>
      <p:cxnSp>
        <p:nvCxnSpPr>
          <p:cNvPr id="28" name="Straight Arrow Connector 27">
            <a:extLst>
              <a:ext uri="{FF2B5EF4-FFF2-40B4-BE49-F238E27FC236}">
                <a16:creationId xmlns:a16="http://schemas.microsoft.com/office/drawing/2014/main" id="{C0C16B80-B6C9-A499-2034-6DCD59B25153}"/>
              </a:ext>
            </a:extLst>
          </p:cNvPr>
          <p:cNvCxnSpPr>
            <a:cxnSpLocks/>
            <a:stCxn id="26" idx="4"/>
          </p:cNvCxnSpPr>
          <p:nvPr/>
        </p:nvCxnSpPr>
        <p:spPr>
          <a:xfrm flipH="1">
            <a:off x="8682627" y="3281848"/>
            <a:ext cx="2333621" cy="1681441"/>
          </a:xfrm>
          <a:prstGeom prst="straightConnector1">
            <a:avLst/>
          </a:prstGeom>
          <a:noFill/>
          <a:ln w="38100" cap="flat" cmpd="sng" algn="ctr">
            <a:solidFill>
              <a:schemeClr val="tx1"/>
            </a:solidFill>
            <a:prstDash val="solid"/>
            <a:tailEnd type="arrow"/>
          </a:ln>
          <a:effectLst/>
        </p:spPr>
      </p:cxnSp>
      <p:cxnSp>
        <p:nvCxnSpPr>
          <p:cNvPr id="29" name="Straight Arrow Connector 28">
            <a:extLst>
              <a:ext uri="{FF2B5EF4-FFF2-40B4-BE49-F238E27FC236}">
                <a16:creationId xmlns:a16="http://schemas.microsoft.com/office/drawing/2014/main" id="{2A532C78-5E56-E054-3144-03BF55782EE6}"/>
              </a:ext>
            </a:extLst>
          </p:cNvPr>
          <p:cNvCxnSpPr>
            <a:cxnSpLocks/>
            <a:stCxn id="26" idx="4"/>
          </p:cNvCxnSpPr>
          <p:nvPr/>
        </p:nvCxnSpPr>
        <p:spPr>
          <a:xfrm flipH="1">
            <a:off x="10005178" y="3281848"/>
            <a:ext cx="1011070" cy="1681441"/>
          </a:xfrm>
          <a:prstGeom prst="straightConnector1">
            <a:avLst/>
          </a:prstGeom>
          <a:noFill/>
          <a:ln w="38100" cap="flat" cmpd="sng" algn="ctr">
            <a:solidFill>
              <a:schemeClr val="tx1"/>
            </a:solidFill>
            <a:prstDash val="solid"/>
            <a:tailEnd type="arrow"/>
          </a:ln>
          <a:effectLst/>
        </p:spPr>
      </p:cxnSp>
      <p:cxnSp>
        <p:nvCxnSpPr>
          <p:cNvPr id="30" name="Straight Arrow Connector 29">
            <a:extLst>
              <a:ext uri="{FF2B5EF4-FFF2-40B4-BE49-F238E27FC236}">
                <a16:creationId xmlns:a16="http://schemas.microsoft.com/office/drawing/2014/main" id="{85D4167D-49F6-E92F-A78C-B4737281F7E7}"/>
              </a:ext>
            </a:extLst>
          </p:cNvPr>
          <p:cNvCxnSpPr>
            <a:cxnSpLocks/>
            <a:stCxn id="26" idx="4"/>
          </p:cNvCxnSpPr>
          <p:nvPr/>
        </p:nvCxnSpPr>
        <p:spPr>
          <a:xfrm>
            <a:off x="11016248" y="3281848"/>
            <a:ext cx="622590" cy="1695130"/>
          </a:xfrm>
          <a:prstGeom prst="straightConnector1">
            <a:avLst/>
          </a:prstGeom>
          <a:noFill/>
          <a:ln w="38100" cap="flat" cmpd="sng" algn="ctr">
            <a:solidFill>
              <a:schemeClr val="tx1"/>
            </a:solidFill>
            <a:prstDash val="solid"/>
            <a:tailEnd type="arrow"/>
          </a:ln>
          <a:effectLst/>
        </p:spPr>
      </p:cxnSp>
      <p:sp>
        <p:nvSpPr>
          <p:cNvPr id="57" name="Oval 56">
            <a:extLst>
              <a:ext uri="{FF2B5EF4-FFF2-40B4-BE49-F238E27FC236}">
                <a16:creationId xmlns:a16="http://schemas.microsoft.com/office/drawing/2014/main" id="{C1B4ACD8-3464-9CC0-478A-FEFEE269B474}"/>
              </a:ext>
            </a:extLst>
          </p:cNvPr>
          <p:cNvSpPr/>
          <p:nvPr/>
        </p:nvSpPr>
        <p:spPr>
          <a:xfrm>
            <a:off x="6577305" y="2308435"/>
            <a:ext cx="1758105" cy="10399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cxnSp>
        <p:nvCxnSpPr>
          <p:cNvPr id="58" name="Straight Arrow Connector 57">
            <a:extLst>
              <a:ext uri="{FF2B5EF4-FFF2-40B4-BE49-F238E27FC236}">
                <a16:creationId xmlns:a16="http://schemas.microsoft.com/office/drawing/2014/main" id="{B65CA2CB-4A70-318A-82E5-F207E9545B8C}"/>
              </a:ext>
            </a:extLst>
          </p:cNvPr>
          <p:cNvCxnSpPr>
            <a:cxnSpLocks/>
            <a:stCxn id="57" idx="4"/>
          </p:cNvCxnSpPr>
          <p:nvPr/>
        </p:nvCxnSpPr>
        <p:spPr>
          <a:xfrm flipH="1">
            <a:off x="7229492" y="3348339"/>
            <a:ext cx="226866" cy="1651150"/>
          </a:xfrm>
          <a:prstGeom prst="straightConnector1">
            <a:avLst/>
          </a:prstGeom>
          <a:noFill/>
          <a:ln w="38100" cap="flat" cmpd="sng" algn="ctr">
            <a:solidFill>
              <a:schemeClr val="accent2">
                <a:lumMod val="60000"/>
                <a:lumOff val="40000"/>
              </a:schemeClr>
            </a:solidFill>
            <a:prstDash val="solid"/>
            <a:tailEnd type="arrow"/>
          </a:ln>
          <a:effectLst/>
        </p:spPr>
      </p:cxnSp>
      <p:cxnSp>
        <p:nvCxnSpPr>
          <p:cNvPr id="61" name="Straight Arrow Connector 60">
            <a:extLst>
              <a:ext uri="{FF2B5EF4-FFF2-40B4-BE49-F238E27FC236}">
                <a16:creationId xmlns:a16="http://schemas.microsoft.com/office/drawing/2014/main" id="{02EC8D60-9DC0-7E53-B441-255010042E3E}"/>
              </a:ext>
            </a:extLst>
          </p:cNvPr>
          <p:cNvCxnSpPr>
            <a:cxnSpLocks/>
            <a:endCxn id="70" idx="0"/>
          </p:cNvCxnSpPr>
          <p:nvPr/>
        </p:nvCxnSpPr>
        <p:spPr>
          <a:xfrm>
            <a:off x="7517370" y="3374727"/>
            <a:ext cx="1105875" cy="1711192"/>
          </a:xfrm>
          <a:prstGeom prst="straightConnector1">
            <a:avLst/>
          </a:prstGeom>
          <a:noFill/>
          <a:ln w="38100" cap="flat" cmpd="sng" algn="ctr">
            <a:solidFill>
              <a:schemeClr val="accent2">
                <a:lumMod val="60000"/>
                <a:lumOff val="40000"/>
              </a:schemeClr>
            </a:solidFill>
            <a:prstDash val="solid"/>
            <a:tailEnd type="arrow"/>
          </a:ln>
          <a:effectLst/>
        </p:spPr>
      </p:cxnSp>
      <p:cxnSp>
        <p:nvCxnSpPr>
          <p:cNvPr id="64" name="Straight Arrow Connector 63">
            <a:extLst>
              <a:ext uri="{FF2B5EF4-FFF2-40B4-BE49-F238E27FC236}">
                <a16:creationId xmlns:a16="http://schemas.microsoft.com/office/drawing/2014/main" id="{6E2AA497-DD3A-D0BD-FD96-718AD0645244}"/>
              </a:ext>
            </a:extLst>
          </p:cNvPr>
          <p:cNvCxnSpPr>
            <a:cxnSpLocks/>
            <a:endCxn id="71" idx="0"/>
          </p:cNvCxnSpPr>
          <p:nvPr/>
        </p:nvCxnSpPr>
        <p:spPr>
          <a:xfrm>
            <a:off x="7504315" y="3393779"/>
            <a:ext cx="2524810" cy="1692140"/>
          </a:xfrm>
          <a:prstGeom prst="straightConnector1">
            <a:avLst/>
          </a:prstGeom>
          <a:noFill/>
          <a:ln w="38100" cap="flat" cmpd="sng" algn="ctr">
            <a:solidFill>
              <a:schemeClr val="accent2">
                <a:lumMod val="60000"/>
                <a:lumOff val="40000"/>
              </a:schemeClr>
            </a:solidFill>
            <a:prstDash val="solid"/>
            <a:tailEnd type="arrow"/>
          </a:ln>
          <a:effectLst/>
        </p:spPr>
      </p:cxnSp>
      <p:cxnSp>
        <p:nvCxnSpPr>
          <p:cNvPr id="67" name="Straight Arrow Connector 66">
            <a:extLst>
              <a:ext uri="{FF2B5EF4-FFF2-40B4-BE49-F238E27FC236}">
                <a16:creationId xmlns:a16="http://schemas.microsoft.com/office/drawing/2014/main" id="{EAE2DA08-66BC-0DD0-C5D7-E6515363C10B}"/>
              </a:ext>
            </a:extLst>
          </p:cNvPr>
          <p:cNvCxnSpPr>
            <a:cxnSpLocks/>
            <a:stCxn id="57" idx="4"/>
            <a:endCxn id="72" idx="0"/>
          </p:cNvCxnSpPr>
          <p:nvPr/>
        </p:nvCxnSpPr>
        <p:spPr>
          <a:xfrm>
            <a:off x="7456358" y="3348339"/>
            <a:ext cx="4084935" cy="1737580"/>
          </a:xfrm>
          <a:prstGeom prst="straightConnector1">
            <a:avLst/>
          </a:prstGeom>
          <a:noFill/>
          <a:ln w="38100" cap="flat" cmpd="sng" algn="ctr">
            <a:solidFill>
              <a:schemeClr val="accent2">
                <a:lumMod val="60000"/>
                <a:lumOff val="40000"/>
              </a:schemeClr>
            </a:solidFill>
            <a:prstDash val="solid"/>
            <a:tailEnd type="arrow"/>
          </a:ln>
          <a:effectLst/>
        </p:spPr>
      </p:cxnSp>
    </p:spTree>
    <p:extLst>
      <p:ext uri="{BB962C8B-B14F-4D97-AF65-F5344CB8AC3E}">
        <p14:creationId xmlns:p14="http://schemas.microsoft.com/office/powerpoint/2010/main" val="3537689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cxnSp>
        <p:nvCxnSpPr>
          <p:cNvPr id="9" name="Straight Connector 8">
            <a:extLst>
              <a:ext uri="{FF2B5EF4-FFF2-40B4-BE49-F238E27FC236}">
                <a16:creationId xmlns:a16="http://schemas.microsoft.com/office/drawing/2014/main" id="{F773D3B6-6BB4-AA97-E1FB-AC603F86ACA1}"/>
              </a:ext>
            </a:extLst>
          </p:cNvPr>
          <p:cNvCxnSpPr>
            <a:cxnSpLocks/>
            <a:stCxn id="2" idx="2"/>
          </p:cNvCxnSpPr>
          <p:nvPr/>
        </p:nvCxnSpPr>
        <p:spPr>
          <a:xfrm flipH="1">
            <a:off x="6031678" y="1325563"/>
            <a:ext cx="64322" cy="273843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20" name="Oval 19">
            <a:extLst>
              <a:ext uri="{FF2B5EF4-FFF2-40B4-BE49-F238E27FC236}">
                <a16:creationId xmlns:a16="http://schemas.microsoft.com/office/drawing/2014/main" id="{7A525F19-0778-EFBA-7999-1E7ED47EF3D2}"/>
              </a:ext>
            </a:extLst>
          </p:cNvPr>
          <p:cNvSpPr/>
          <p:nvPr/>
        </p:nvSpPr>
        <p:spPr>
          <a:xfrm>
            <a:off x="6160323" y="1903044"/>
            <a:ext cx="5990218"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sp>
        <p:nvSpPr>
          <p:cNvPr id="25" name="Oval 24">
            <a:extLst>
              <a:ext uri="{FF2B5EF4-FFF2-40B4-BE49-F238E27FC236}">
                <a16:creationId xmlns:a16="http://schemas.microsoft.com/office/drawing/2014/main" id="{2F5BC9EC-E963-B448-D5D9-409921F8E392}"/>
              </a:ext>
            </a:extLst>
          </p:cNvPr>
          <p:cNvSpPr/>
          <p:nvPr/>
        </p:nvSpPr>
        <p:spPr>
          <a:xfrm>
            <a:off x="8354351" y="1956123"/>
            <a:ext cx="1758105"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26" name="Oval 25">
            <a:extLst>
              <a:ext uri="{FF2B5EF4-FFF2-40B4-BE49-F238E27FC236}">
                <a16:creationId xmlns:a16="http://schemas.microsoft.com/office/drawing/2014/main" id="{4C5ADC26-C3FD-1A96-62D1-93AEBCD99E1F}"/>
              </a:ext>
            </a:extLst>
          </p:cNvPr>
          <p:cNvSpPr/>
          <p:nvPr/>
        </p:nvSpPr>
        <p:spPr>
          <a:xfrm>
            <a:off x="10092550" y="2356244"/>
            <a:ext cx="1847395"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sp>
        <p:nvSpPr>
          <p:cNvPr id="57" name="Oval 56">
            <a:extLst>
              <a:ext uri="{FF2B5EF4-FFF2-40B4-BE49-F238E27FC236}">
                <a16:creationId xmlns:a16="http://schemas.microsoft.com/office/drawing/2014/main" id="{C1B4ACD8-3464-9CC0-478A-FEFEE269B474}"/>
              </a:ext>
            </a:extLst>
          </p:cNvPr>
          <p:cNvSpPr/>
          <p:nvPr/>
        </p:nvSpPr>
        <p:spPr>
          <a:xfrm>
            <a:off x="6577305" y="2308435"/>
            <a:ext cx="1758105" cy="10399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sp>
        <p:nvSpPr>
          <p:cNvPr id="33" name="Content Placeholder 2">
            <a:extLst>
              <a:ext uri="{FF2B5EF4-FFF2-40B4-BE49-F238E27FC236}">
                <a16:creationId xmlns:a16="http://schemas.microsoft.com/office/drawing/2014/main" id="{5F7A9781-7915-0B3C-3A29-9A900396FF51}"/>
              </a:ext>
            </a:extLst>
          </p:cNvPr>
          <p:cNvSpPr txBox="1">
            <a:spLocks/>
          </p:cNvSpPr>
          <p:nvPr/>
        </p:nvSpPr>
        <p:spPr>
          <a:xfrm>
            <a:off x="950057" y="4163230"/>
            <a:ext cx="10989888"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b="1" dirty="0"/>
              <a:t>Decide on the number of classes at each time point:</a:t>
            </a:r>
          </a:p>
          <a:p>
            <a:pPr lvl="2"/>
            <a:r>
              <a:rPr lang="en-US" b="1" i="1" dirty="0"/>
              <a:t>Fit statistics: </a:t>
            </a:r>
            <a:r>
              <a:rPr lang="en-US" dirty="0"/>
              <a:t>Pearson χ2  and Likelihood Ratio χ2 </a:t>
            </a:r>
            <a:r>
              <a:rPr lang="en-GB" sz="2000" dirty="0"/>
              <a:t>Compari</a:t>
            </a:r>
            <a:r>
              <a:rPr lang="en-GB" dirty="0"/>
              <a:t>sons;</a:t>
            </a:r>
          </a:p>
          <a:p>
            <a:pPr lvl="2"/>
            <a:r>
              <a:rPr lang="en-GB" b="1" dirty="0"/>
              <a:t>Tests comparing</a:t>
            </a:r>
            <a:r>
              <a:rPr lang="en-GB" sz="2000" b="1" dirty="0"/>
              <a:t> models with </a:t>
            </a:r>
            <a:r>
              <a:rPr lang="en-GB" sz="2000" b="1" i="1" dirty="0"/>
              <a:t>n</a:t>
            </a:r>
            <a:r>
              <a:rPr lang="en-GB" sz="2000" b="1" dirty="0"/>
              <a:t> and </a:t>
            </a:r>
            <a:r>
              <a:rPr lang="en-GB" sz="2000" b="1" i="1" dirty="0"/>
              <a:t>n-1</a:t>
            </a:r>
            <a:r>
              <a:rPr lang="en-GB" sz="2000" b="1" dirty="0"/>
              <a:t> class: </a:t>
            </a:r>
            <a:r>
              <a:rPr lang="en-GB" sz="2000" dirty="0"/>
              <a:t>e.g. Bootstrap Likelihood-Ratio Test;</a:t>
            </a:r>
          </a:p>
          <a:p>
            <a:pPr lvl="2"/>
            <a:r>
              <a:rPr lang="en-GB" sz="2000" b="1" dirty="0"/>
              <a:t>Information Criteria: </a:t>
            </a:r>
            <a:r>
              <a:rPr lang="en-GB" sz="2000" dirty="0"/>
              <a:t>e.g. Bayesian Information Criterion (BIC);</a:t>
            </a:r>
          </a:p>
          <a:p>
            <a:pPr lvl="2"/>
            <a:r>
              <a:rPr lang="en-GB" i="1" dirty="0"/>
              <a:t> </a:t>
            </a:r>
            <a:r>
              <a:rPr lang="en-GB" sz="2000" b="1" dirty="0"/>
              <a:t>Entropy: </a:t>
            </a:r>
            <a:r>
              <a:rPr lang="en-GB" sz="2000" dirty="0"/>
              <a:t>Index  of the </a:t>
            </a:r>
            <a:r>
              <a:rPr lang="en-GB" sz="2000" i="1" dirty="0"/>
              <a:t>precision </a:t>
            </a:r>
            <a:r>
              <a:rPr lang="en-GB" sz="2000" dirty="0"/>
              <a:t>of individuals’ categorisation into classes (range 0 to 1). </a:t>
            </a:r>
            <a:endParaRPr lang="en-GB" sz="1800" dirty="0"/>
          </a:p>
          <a:p>
            <a:pPr lvl="2"/>
            <a:r>
              <a:rPr lang="en-GB" b="1" dirty="0"/>
              <a:t>Theory, substantive knowledge, plausibility of classes</a:t>
            </a:r>
            <a:endParaRPr lang="en-GB" sz="2000" b="1" dirty="0"/>
          </a:p>
          <a:p>
            <a:pPr lvl="2"/>
            <a:endParaRPr lang="en-GB" dirty="0"/>
          </a:p>
        </p:txBody>
      </p:sp>
    </p:spTree>
    <p:extLst>
      <p:ext uri="{BB962C8B-B14F-4D97-AF65-F5344CB8AC3E}">
        <p14:creationId xmlns:p14="http://schemas.microsoft.com/office/powerpoint/2010/main" val="629236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A1C4AAB-0B3D-7EFF-630A-6A1D564D2F59}"/>
              </a:ext>
            </a:extLst>
          </p:cNvPr>
          <p:cNvSpPr>
            <a:spLocks noGrp="1"/>
          </p:cNvSpPr>
          <p:nvPr>
            <p:ph idx="1"/>
          </p:nvPr>
        </p:nvSpPr>
        <p:spPr/>
        <p:txBody>
          <a:bodyPr/>
          <a:lstStyle/>
          <a:p>
            <a:endParaRPr lang="en-GB"/>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209550" y="190499"/>
            <a:ext cx="5886450" cy="630237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Stage 2: Test measurement invariance</a:t>
            </a:r>
          </a:p>
        </p:txBody>
      </p:sp>
    </p:spTree>
    <p:extLst>
      <p:ext uri="{BB962C8B-B14F-4D97-AF65-F5344CB8AC3E}">
        <p14:creationId xmlns:p14="http://schemas.microsoft.com/office/powerpoint/2010/main" val="3698399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2: Test Measurement Invariance</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1E78FDD3-C23A-3C6E-988E-4E008BBA6DA6}"/>
              </a:ext>
            </a:extLst>
          </p:cNvPr>
          <p:cNvCxnSpPr>
            <a:cxnSpLocks/>
            <a:stCxn id="14" idx="4"/>
          </p:cNvCxnSpPr>
          <p:nvPr/>
        </p:nvCxnSpPr>
        <p:spPr>
          <a:xfrm flipH="1">
            <a:off x="1019359" y="3429000"/>
            <a:ext cx="968954" cy="1534289"/>
          </a:xfrm>
          <a:prstGeom prst="straightConnector1">
            <a:avLst/>
          </a:prstGeom>
          <a:noFill/>
          <a:ln w="38100" cap="flat" cmpd="sng" algn="ctr">
            <a:solidFill>
              <a:srgbClr val="C00000"/>
            </a:solidFill>
            <a:prstDash val="solid"/>
            <a:tailEnd type="arrow"/>
          </a:ln>
          <a:effectLst/>
        </p:spPr>
      </p:cxnSp>
      <p:cxnSp>
        <p:nvCxnSpPr>
          <p:cNvPr id="11" name="Straight Arrow Connector 10">
            <a:extLst>
              <a:ext uri="{FF2B5EF4-FFF2-40B4-BE49-F238E27FC236}">
                <a16:creationId xmlns:a16="http://schemas.microsoft.com/office/drawing/2014/main" id="{686B4BA0-44D2-E19A-3262-EFA1814EFD53}"/>
              </a:ext>
            </a:extLst>
          </p:cNvPr>
          <p:cNvCxnSpPr>
            <a:cxnSpLocks/>
            <a:stCxn id="14" idx="4"/>
            <a:endCxn id="5" idx="0"/>
          </p:cNvCxnSpPr>
          <p:nvPr/>
        </p:nvCxnSpPr>
        <p:spPr>
          <a:xfrm>
            <a:off x="1988313" y="3429000"/>
            <a:ext cx="385714" cy="1586078"/>
          </a:xfrm>
          <a:prstGeom prst="straightConnector1">
            <a:avLst/>
          </a:prstGeom>
          <a:noFill/>
          <a:ln w="38100" cap="flat" cmpd="sng" algn="ctr">
            <a:solidFill>
              <a:srgbClr val="C00000"/>
            </a:solidFill>
            <a:prstDash val="solid"/>
            <a:tailEnd type="arrow"/>
          </a:ln>
          <a:effectLst/>
        </p:spPr>
      </p:cxnSp>
      <p:cxnSp>
        <p:nvCxnSpPr>
          <p:cNvPr id="12" name="Straight Arrow Connector 11">
            <a:extLst>
              <a:ext uri="{FF2B5EF4-FFF2-40B4-BE49-F238E27FC236}">
                <a16:creationId xmlns:a16="http://schemas.microsoft.com/office/drawing/2014/main" id="{E1399ACD-6F70-BDF2-63B1-7228A5287F8B}"/>
              </a:ext>
            </a:extLst>
          </p:cNvPr>
          <p:cNvCxnSpPr>
            <a:cxnSpLocks/>
            <a:stCxn id="14" idx="4"/>
          </p:cNvCxnSpPr>
          <p:nvPr/>
        </p:nvCxnSpPr>
        <p:spPr>
          <a:xfrm>
            <a:off x="1988313" y="3429000"/>
            <a:ext cx="1682365" cy="1534289"/>
          </a:xfrm>
          <a:prstGeom prst="straightConnector1">
            <a:avLst/>
          </a:prstGeom>
          <a:noFill/>
          <a:ln w="38100" cap="flat" cmpd="sng" algn="ctr">
            <a:solidFill>
              <a:srgbClr val="C00000"/>
            </a:solidFill>
            <a:prstDash val="solid"/>
            <a:tailEnd type="arrow"/>
          </a:ln>
          <a:effectLst/>
        </p:spPr>
      </p:cxnSp>
      <p:cxnSp>
        <p:nvCxnSpPr>
          <p:cNvPr id="13" name="Straight Arrow Connector 12">
            <a:extLst>
              <a:ext uri="{FF2B5EF4-FFF2-40B4-BE49-F238E27FC236}">
                <a16:creationId xmlns:a16="http://schemas.microsoft.com/office/drawing/2014/main" id="{1991551D-ACAE-B7A0-E356-37A2AD4C1156}"/>
              </a:ext>
            </a:extLst>
          </p:cNvPr>
          <p:cNvCxnSpPr>
            <a:cxnSpLocks/>
            <a:stCxn id="14" idx="4"/>
            <a:endCxn id="8" idx="0"/>
          </p:cNvCxnSpPr>
          <p:nvPr/>
        </p:nvCxnSpPr>
        <p:spPr>
          <a:xfrm>
            <a:off x="1988313" y="3429000"/>
            <a:ext cx="3303762" cy="1586078"/>
          </a:xfrm>
          <a:prstGeom prst="straightConnector1">
            <a:avLst/>
          </a:prstGeom>
          <a:noFill/>
          <a:ln w="38100" cap="flat" cmpd="sng" algn="ctr">
            <a:solidFill>
              <a:srgbClr val="C00000"/>
            </a:solidFill>
            <a:prstDash val="solid"/>
            <a:tailEnd type="arrow"/>
          </a:ln>
          <a:effectLst/>
        </p:spPr>
      </p:cxn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16" name="Straight Arrow Connector 15">
            <a:extLst>
              <a:ext uri="{FF2B5EF4-FFF2-40B4-BE49-F238E27FC236}">
                <a16:creationId xmlns:a16="http://schemas.microsoft.com/office/drawing/2014/main" id="{B236F270-878C-2E23-DD19-4FA0FC2BE021}"/>
              </a:ext>
            </a:extLst>
          </p:cNvPr>
          <p:cNvCxnSpPr>
            <a:cxnSpLocks/>
            <a:stCxn id="15" idx="4"/>
          </p:cNvCxnSpPr>
          <p:nvPr/>
        </p:nvCxnSpPr>
        <p:spPr>
          <a:xfrm flipH="1">
            <a:off x="1107908" y="3281848"/>
            <a:ext cx="3367758" cy="1681441"/>
          </a:xfrm>
          <a:prstGeom prst="straightConnector1">
            <a:avLst/>
          </a:prstGeom>
          <a:noFill/>
          <a:ln w="38100" cap="flat" cmpd="sng" algn="ctr">
            <a:solidFill>
              <a:schemeClr val="tx1"/>
            </a:solidFill>
            <a:prstDash val="solid"/>
            <a:tailEnd type="arrow"/>
          </a:ln>
          <a:effectLst/>
        </p:spPr>
      </p:cxnSp>
      <p:cxnSp>
        <p:nvCxnSpPr>
          <p:cNvPr id="17" name="Straight Arrow Connector 16">
            <a:extLst>
              <a:ext uri="{FF2B5EF4-FFF2-40B4-BE49-F238E27FC236}">
                <a16:creationId xmlns:a16="http://schemas.microsoft.com/office/drawing/2014/main" id="{2156880C-6271-6AD2-B3E7-3B1E9ED50470}"/>
              </a:ext>
            </a:extLst>
          </p:cNvPr>
          <p:cNvCxnSpPr>
            <a:cxnSpLocks/>
            <a:stCxn id="15" idx="4"/>
          </p:cNvCxnSpPr>
          <p:nvPr/>
        </p:nvCxnSpPr>
        <p:spPr>
          <a:xfrm flipH="1">
            <a:off x="2459520" y="3281848"/>
            <a:ext cx="2016146" cy="1681441"/>
          </a:xfrm>
          <a:prstGeom prst="straightConnector1">
            <a:avLst/>
          </a:prstGeom>
          <a:noFill/>
          <a:ln w="38100" cap="flat" cmpd="sng" algn="ctr">
            <a:solidFill>
              <a:schemeClr val="tx1"/>
            </a:solidFill>
            <a:prstDash val="solid"/>
            <a:tailEnd type="arrow"/>
          </a:ln>
          <a:effectLst/>
        </p:spPr>
      </p:cxnSp>
      <p:cxnSp>
        <p:nvCxnSpPr>
          <p:cNvPr id="18" name="Straight Arrow Connector 17">
            <a:extLst>
              <a:ext uri="{FF2B5EF4-FFF2-40B4-BE49-F238E27FC236}">
                <a16:creationId xmlns:a16="http://schemas.microsoft.com/office/drawing/2014/main" id="{D63FEF53-ABCA-8793-1DF7-8D17A20D02EF}"/>
              </a:ext>
            </a:extLst>
          </p:cNvPr>
          <p:cNvCxnSpPr>
            <a:cxnSpLocks/>
            <a:stCxn id="15" idx="4"/>
          </p:cNvCxnSpPr>
          <p:nvPr/>
        </p:nvCxnSpPr>
        <p:spPr>
          <a:xfrm flipH="1">
            <a:off x="3782071" y="3281848"/>
            <a:ext cx="693595" cy="1681441"/>
          </a:xfrm>
          <a:prstGeom prst="straightConnector1">
            <a:avLst/>
          </a:prstGeom>
          <a:noFill/>
          <a:ln w="38100" cap="flat" cmpd="sng" algn="ctr">
            <a:solidFill>
              <a:schemeClr val="tx1"/>
            </a:solidFill>
            <a:prstDash val="solid"/>
            <a:tailEnd type="arrow"/>
          </a:ln>
          <a:effectLst/>
        </p:spPr>
      </p:cxnSp>
      <p:cxnSp>
        <p:nvCxnSpPr>
          <p:cNvPr id="19" name="Straight Arrow Connector 18">
            <a:extLst>
              <a:ext uri="{FF2B5EF4-FFF2-40B4-BE49-F238E27FC236}">
                <a16:creationId xmlns:a16="http://schemas.microsoft.com/office/drawing/2014/main" id="{8B1553FB-E3F4-2B6B-D169-7A90DFE0D32A}"/>
              </a:ext>
            </a:extLst>
          </p:cNvPr>
          <p:cNvCxnSpPr>
            <a:cxnSpLocks/>
            <a:stCxn id="15" idx="4"/>
          </p:cNvCxnSpPr>
          <p:nvPr/>
        </p:nvCxnSpPr>
        <p:spPr>
          <a:xfrm>
            <a:off x="4475666" y="3281848"/>
            <a:ext cx="940065" cy="1695130"/>
          </a:xfrm>
          <a:prstGeom prst="straightConnector1">
            <a:avLst/>
          </a:prstGeom>
          <a:noFill/>
          <a:ln w="38100" cap="flat" cmpd="sng" algn="ctr">
            <a:solidFill>
              <a:schemeClr val="tx1"/>
            </a:solidFill>
            <a:prstDash val="solid"/>
            <a:tailEnd type="arrow"/>
          </a:ln>
          <a:effectLst/>
        </p:spPr>
      </p:cxnSp>
      <p:sp>
        <p:nvSpPr>
          <p:cNvPr id="20" name="Oval 19">
            <a:extLst>
              <a:ext uri="{FF2B5EF4-FFF2-40B4-BE49-F238E27FC236}">
                <a16:creationId xmlns:a16="http://schemas.microsoft.com/office/drawing/2014/main" id="{7A525F19-0778-EFBA-7999-1E7ED47EF3D2}"/>
              </a:ext>
            </a:extLst>
          </p:cNvPr>
          <p:cNvSpPr/>
          <p:nvPr/>
        </p:nvSpPr>
        <p:spPr>
          <a:xfrm>
            <a:off x="6160323" y="1903044"/>
            <a:ext cx="5990218"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21" name="Straight Arrow Connector 20">
            <a:extLst>
              <a:ext uri="{FF2B5EF4-FFF2-40B4-BE49-F238E27FC236}">
                <a16:creationId xmlns:a16="http://schemas.microsoft.com/office/drawing/2014/main" id="{BCFC9B29-20BF-A7C5-CAB1-B2FC48BB8ECF}"/>
              </a:ext>
            </a:extLst>
          </p:cNvPr>
          <p:cNvCxnSpPr>
            <a:cxnSpLocks/>
            <a:stCxn id="25" idx="4"/>
            <a:endCxn id="69" idx="0"/>
          </p:cNvCxnSpPr>
          <p:nvPr/>
        </p:nvCxnSpPr>
        <p:spPr>
          <a:xfrm flipH="1">
            <a:off x="7148805" y="3310708"/>
            <a:ext cx="1016429" cy="1775211"/>
          </a:xfrm>
          <a:prstGeom prst="straightConnector1">
            <a:avLst/>
          </a:prstGeom>
          <a:noFill/>
          <a:ln w="38100" cap="flat" cmpd="sng" algn="ctr">
            <a:solidFill>
              <a:srgbClr val="C00000"/>
            </a:solidFill>
            <a:prstDash val="solid"/>
            <a:tailEnd type="arrow"/>
          </a:ln>
          <a:effectLst/>
        </p:spPr>
      </p:cxnSp>
      <p:cxnSp>
        <p:nvCxnSpPr>
          <p:cNvPr id="22" name="Straight Arrow Connector 21">
            <a:extLst>
              <a:ext uri="{FF2B5EF4-FFF2-40B4-BE49-F238E27FC236}">
                <a16:creationId xmlns:a16="http://schemas.microsoft.com/office/drawing/2014/main" id="{BA197154-CB45-89D7-7BB6-04F010CA739A}"/>
              </a:ext>
            </a:extLst>
          </p:cNvPr>
          <p:cNvCxnSpPr>
            <a:cxnSpLocks/>
          </p:cNvCxnSpPr>
          <p:nvPr/>
        </p:nvCxnSpPr>
        <p:spPr>
          <a:xfrm>
            <a:off x="8165233" y="3339568"/>
            <a:ext cx="431901" cy="1675510"/>
          </a:xfrm>
          <a:prstGeom prst="straightConnector1">
            <a:avLst/>
          </a:prstGeom>
          <a:noFill/>
          <a:ln w="38100" cap="flat" cmpd="sng" algn="ctr">
            <a:solidFill>
              <a:srgbClr val="C00000"/>
            </a:solidFill>
            <a:prstDash val="solid"/>
            <a:tailEnd type="arrow"/>
          </a:ln>
          <a:effectLst/>
        </p:spPr>
      </p:cxnSp>
      <p:cxnSp>
        <p:nvCxnSpPr>
          <p:cNvPr id="23" name="Straight Arrow Connector 22">
            <a:extLst>
              <a:ext uri="{FF2B5EF4-FFF2-40B4-BE49-F238E27FC236}">
                <a16:creationId xmlns:a16="http://schemas.microsoft.com/office/drawing/2014/main" id="{B2A615EE-8C81-1CA6-41C5-F11E463FEAB0}"/>
              </a:ext>
            </a:extLst>
          </p:cNvPr>
          <p:cNvCxnSpPr>
            <a:cxnSpLocks/>
            <a:endCxn id="71" idx="0"/>
          </p:cNvCxnSpPr>
          <p:nvPr/>
        </p:nvCxnSpPr>
        <p:spPr>
          <a:xfrm>
            <a:off x="8185795" y="3298664"/>
            <a:ext cx="1843330" cy="1787255"/>
          </a:xfrm>
          <a:prstGeom prst="straightConnector1">
            <a:avLst/>
          </a:prstGeom>
          <a:noFill/>
          <a:ln w="38100" cap="flat" cmpd="sng" algn="ctr">
            <a:solidFill>
              <a:srgbClr val="C00000"/>
            </a:solidFill>
            <a:prstDash val="solid"/>
            <a:tailEnd type="arrow"/>
          </a:ln>
          <a:effectLst/>
        </p:spPr>
      </p:cxnSp>
      <p:cxnSp>
        <p:nvCxnSpPr>
          <p:cNvPr id="24" name="Straight Arrow Connector 23">
            <a:extLst>
              <a:ext uri="{FF2B5EF4-FFF2-40B4-BE49-F238E27FC236}">
                <a16:creationId xmlns:a16="http://schemas.microsoft.com/office/drawing/2014/main" id="{05FB528E-8F58-A8C3-22C2-DC5A99AEA7C7}"/>
              </a:ext>
            </a:extLst>
          </p:cNvPr>
          <p:cNvCxnSpPr>
            <a:cxnSpLocks/>
            <a:endCxn id="72" idx="0"/>
          </p:cNvCxnSpPr>
          <p:nvPr/>
        </p:nvCxnSpPr>
        <p:spPr>
          <a:xfrm>
            <a:off x="8105335" y="3310708"/>
            <a:ext cx="3435958" cy="1775211"/>
          </a:xfrm>
          <a:prstGeom prst="straightConnector1">
            <a:avLst/>
          </a:prstGeom>
          <a:noFill/>
          <a:ln w="38100" cap="flat" cmpd="sng" algn="ctr">
            <a:solidFill>
              <a:srgbClr val="C00000"/>
            </a:solidFill>
            <a:prstDash val="solid"/>
            <a:tailEnd type="arrow"/>
          </a:ln>
          <a:effectLst/>
        </p:spPr>
      </p:cxnSp>
      <p:sp>
        <p:nvSpPr>
          <p:cNvPr id="25" name="Oval 24">
            <a:extLst>
              <a:ext uri="{FF2B5EF4-FFF2-40B4-BE49-F238E27FC236}">
                <a16:creationId xmlns:a16="http://schemas.microsoft.com/office/drawing/2014/main" id="{2F5BC9EC-E963-B448-D5D9-409921F8E392}"/>
              </a:ext>
            </a:extLst>
          </p:cNvPr>
          <p:cNvSpPr/>
          <p:nvPr/>
        </p:nvSpPr>
        <p:spPr>
          <a:xfrm>
            <a:off x="6880047" y="2270804"/>
            <a:ext cx="2570373"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26" name="Oval 25">
            <a:extLst>
              <a:ext uri="{FF2B5EF4-FFF2-40B4-BE49-F238E27FC236}">
                <a16:creationId xmlns:a16="http://schemas.microsoft.com/office/drawing/2014/main" id="{4C5ADC26-C3FD-1A96-62D1-93AEBCD99E1F}"/>
              </a:ext>
            </a:extLst>
          </p:cNvPr>
          <p:cNvSpPr/>
          <p:nvPr/>
        </p:nvSpPr>
        <p:spPr>
          <a:xfrm>
            <a:off x="10092550" y="2356244"/>
            <a:ext cx="1847395"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27" name="Straight Arrow Connector 26">
            <a:extLst>
              <a:ext uri="{FF2B5EF4-FFF2-40B4-BE49-F238E27FC236}">
                <a16:creationId xmlns:a16="http://schemas.microsoft.com/office/drawing/2014/main" id="{833AAFD0-D65C-C0B7-E90F-69DA11CEFCE4}"/>
              </a:ext>
            </a:extLst>
          </p:cNvPr>
          <p:cNvCxnSpPr>
            <a:cxnSpLocks/>
            <a:stCxn id="26" idx="4"/>
          </p:cNvCxnSpPr>
          <p:nvPr/>
        </p:nvCxnSpPr>
        <p:spPr>
          <a:xfrm flipH="1">
            <a:off x="7331015" y="3281848"/>
            <a:ext cx="3685233" cy="1681441"/>
          </a:xfrm>
          <a:prstGeom prst="straightConnector1">
            <a:avLst/>
          </a:prstGeom>
          <a:noFill/>
          <a:ln w="38100" cap="flat" cmpd="sng" algn="ctr">
            <a:solidFill>
              <a:schemeClr val="tx1"/>
            </a:solidFill>
            <a:prstDash val="solid"/>
            <a:tailEnd type="arrow"/>
          </a:ln>
          <a:effectLst/>
        </p:spPr>
      </p:cxnSp>
      <p:cxnSp>
        <p:nvCxnSpPr>
          <p:cNvPr id="28" name="Straight Arrow Connector 27">
            <a:extLst>
              <a:ext uri="{FF2B5EF4-FFF2-40B4-BE49-F238E27FC236}">
                <a16:creationId xmlns:a16="http://schemas.microsoft.com/office/drawing/2014/main" id="{C0C16B80-B6C9-A499-2034-6DCD59B25153}"/>
              </a:ext>
            </a:extLst>
          </p:cNvPr>
          <p:cNvCxnSpPr>
            <a:cxnSpLocks/>
            <a:stCxn id="26" idx="4"/>
          </p:cNvCxnSpPr>
          <p:nvPr/>
        </p:nvCxnSpPr>
        <p:spPr>
          <a:xfrm flipH="1">
            <a:off x="8682627" y="3281848"/>
            <a:ext cx="2333621" cy="1681441"/>
          </a:xfrm>
          <a:prstGeom prst="straightConnector1">
            <a:avLst/>
          </a:prstGeom>
          <a:noFill/>
          <a:ln w="38100" cap="flat" cmpd="sng" algn="ctr">
            <a:solidFill>
              <a:schemeClr val="tx1"/>
            </a:solidFill>
            <a:prstDash val="solid"/>
            <a:tailEnd type="arrow"/>
          </a:ln>
          <a:effectLst/>
        </p:spPr>
      </p:cxnSp>
      <p:cxnSp>
        <p:nvCxnSpPr>
          <p:cNvPr id="29" name="Straight Arrow Connector 28">
            <a:extLst>
              <a:ext uri="{FF2B5EF4-FFF2-40B4-BE49-F238E27FC236}">
                <a16:creationId xmlns:a16="http://schemas.microsoft.com/office/drawing/2014/main" id="{2A532C78-5E56-E054-3144-03BF55782EE6}"/>
              </a:ext>
            </a:extLst>
          </p:cNvPr>
          <p:cNvCxnSpPr>
            <a:cxnSpLocks/>
            <a:stCxn id="26" idx="4"/>
            <a:endCxn id="71" idx="0"/>
          </p:cNvCxnSpPr>
          <p:nvPr/>
        </p:nvCxnSpPr>
        <p:spPr>
          <a:xfrm flipH="1">
            <a:off x="10029125" y="3281848"/>
            <a:ext cx="987123" cy="1804071"/>
          </a:xfrm>
          <a:prstGeom prst="straightConnector1">
            <a:avLst/>
          </a:prstGeom>
          <a:noFill/>
          <a:ln w="38100" cap="flat" cmpd="sng" algn="ctr">
            <a:solidFill>
              <a:schemeClr val="tx1"/>
            </a:solidFill>
            <a:prstDash val="solid"/>
            <a:tailEnd type="arrow"/>
          </a:ln>
          <a:effectLst/>
        </p:spPr>
      </p:cxnSp>
      <p:cxnSp>
        <p:nvCxnSpPr>
          <p:cNvPr id="30" name="Straight Arrow Connector 29">
            <a:extLst>
              <a:ext uri="{FF2B5EF4-FFF2-40B4-BE49-F238E27FC236}">
                <a16:creationId xmlns:a16="http://schemas.microsoft.com/office/drawing/2014/main" id="{85D4167D-49F6-E92F-A78C-B4737281F7E7}"/>
              </a:ext>
            </a:extLst>
          </p:cNvPr>
          <p:cNvCxnSpPr>
            <a:cxnSpLocks/>
            <a:stCxn id="26" idx="4"/>
            <a:endCxn id="72" idx="0"/>
          </p:cNvCxnSpPr>
          <p:nvPr/>
        </p:nvCxnSpPr>
        <p:spPr>
          <a:xfrm>
            <a:off x="11016248" y="3281848"/>
            <a:ext cx="525045" cy="1804071"/>
          </a:xfrm>
          <a:prstGeom prst="straightConnector1">
            <a:avLst/>
          </a:prstGeom>
          <a:noFill/>
          <a:ln w="38100" cap="flat" cmpd="sng" algn="ctr">
            <a:solidFill>
              <a:schemeClr val="tx1"/>
            </a:solidFill>
            <a:prstDash val="solid"/>
            <a:tailEnd type="arrow"/>
          </a:ln>
          <a:effectLst/>
        </p:spPr>
      </p:cxnSp>
      <p:sp>
        <p:nvSpPr>
          <p:cNvPr id="31" name="Arrow: Right 30">
            <a:extLst>
              <a:ext uri="{FF2B5EF4-FFF2-40B4-BE49-F238E27FC236}">
                <a16:creationId xmlns:a16="http://schemas.microsoft.com/office/drawing/2014/main" id="{EBF36620-6EA7-22B6-4AC9-893099B5CC01}"/>
              </a:ext>
            </a:extLst>
          </p:cNvPr>
          <p:cNvSpPr/>
          <p:nvPr/>
        </p:nvSpPr>
        <p:spPr>
          <a:xfrm>
            <a:off x="5589930" y="2556217"/>
            <a:ext cx="506070" cy="5256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3604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2: Test Measurement Invariance</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pic>
        <p:nvPicPr>
          <p:cNvPr id="31" name="Picture 30">
            <a:extLst>
              <a:ext uri="{FF2B5EF4-FFF2-40B4-BE49-F238E27FC236}">
                <a16:creationId xmlns:a16="http://schemas.microsoft.com/office/drawing/2014/main" id="{42F4897D-C257-918E-CE9C-B713670B9975}"/>
              </a:ext>
            </a:extLst>
          </p:cNvPr>
          <p:cNvPicPr>
            <a:picLocks noChangeAspect="1"/>
          </p:cNvPicPr>
          <p:nvPr/>
        </p:nvPicPr>
        <p:blipFill rotWithShape="1">
          <a:blip r:embed="rId3"/>
          <a:srcRect t="8115"/>
          <a:stretch/>
        </p:blipFill>
        <p:spPr>
          <a:xfrm>
            <a:off x="3602571" y="1505298"/>
            <a:ext cx="1461173" cy="1145568"/>
          </a:xfrm>
          <a:prstGeom prst="rect">
            <a:avLst/>
          </a:prstGeom>
        </p:spPr>
      </p:pic>
      <p:pic>
        <p:nvPicPr>
          <p:cNvPr id="32" name="Picture 31">
            <a:extLst>
              <a:ext uri="{FF2B5EF4-FFF2-40B4-BE49-F238E27FC236}">
                <a16:creationId xmlns:a16="http://schemas.microsoft.com/office/drawing/2014/main" id="{FB82F2AE-AB8E-1167-6ECB-CF8DEAF825BB}"/>
              </a:ext>
            </a:extLst>
          </p:cNvPr>
          <p:cNvPicPr>
            <a:picLocks noChangeAspect="1"/>
          </p:cNvPicPr>
          <p:nvPr/>
        </p:nvPicPr>
        <p:blipFill rotWithShape="1">
          <a:blip r:embed="rId3"/>
          <a:srcRect t="8115"/>
          <a:stretch/>
        </p:blipFill>
        <p:spPr>
          <a:xfrm>
            <a:off x="10066871" y="1505298"/>
            <a:ext cx="1461173" cy="1145568"/>
          </a:xfrm>
          <a:prstGeom prst="rect">
            <a:avLst/>
          </a:prstGeom>
        </p:spPr>
      </p:pic>
      <p:sp>
        <p:nvSpPr>
          <p:cNvPr id="33" name="Content Placeholder 2">
            <a:extLst>
              <a:ext uri="{FF2B5EF4-FFF2-40B4-BE49-F238E27FC236}">
                <a16:creationId xmlns:a16="http://schemas.microsoft.com/office/drawing/2014/main" id="{4433F9BD-64F7-71DE-A70A-E26723C3763D}"/>
              </a:ext>
            </a:extLst>
          </p:cNvPr>
          <p:cNvSpPr txBox="1">
            <a:spLocks/>
          </p:cNvSpPr>
          <p:nvPr/>
        </p:nvSpPr>
        <p:spPr>
          <a:xfrm>
            <a:off x="-107187"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4" name="Table 33">
            <a:extLst>
              <a:ext uri="{FF2B5EF4-FFF2-40B4-BE49-F238E27FC236}">
                <a16:creationId xmlns:a16="http://schemas.microsoft.com/office/drawing/2014/main" id="{B311A255-8BD4-99A9-BE41-B23CB1A54CB4}"/>
              </a:ext>
            </a:extLst>
          </p:cNvPr>
          <p:cNvGraphicFramePr>
            <a:graphicFrameLocks noGrp="1"/>
          </p:cNvGraphicFramePr>
          <p:nvPr>
            <p:extLst>
              <p:ext uri="{D42A27DB-BD31-4B8C-83A1-F6EECF244321}">
                <p14:modId xmlns:p14="http://schemas.microsoft.com/office/powerpoint/2010/main" val="3097383476"/>
              </p:ext>
            </p:extLst>
          </p:nvPr>
        </p:nvGraphicFramePr>
        <p:xfrm>
          <a:off x="3439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0.15</a:t>
                      </a:r>
                    </a:p>
                  </a:txBody>
                  <a:tcPr/>
                </a:tc>
                <a:tc>
                  <a:txBody>
                    <a:bodyPr/>
                    <a:lstStyle/>
                    <a:p>
                      <a:r>
                        <a:rPr lang="en-GB" dirty="0"/>
                        <a:t>0.93</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0.85</a:t>
                      </a:r>
                    </a:p>
                  </a:txBody>
                  <a:tcPr>
                    <a:lnB w="12700" cap="flat" cmpd="sng" algn="ctr">
                      <a:solidFill>
                        <a:schemeClr val="tx1"/>
                      </a:solidFill>
                      <a:prstDash val="solid"/>
                      <a:round/>
                      <a:headEnd type="none" w="med" len="med"/>
                      <a:tailEnd type="none" w="med" len="med"/>
                    </a:lnB>
                  </a:tcPr>
                </a:tc>
                <a:tc>
                  <a:txBody>
                    <a:bodyPr/>
                    <a:lstStyle/>
                    <a:p>
                      <a:r>
                        <a:rPr lang="en-GB" dirty="0"/>
                        <a:t>0.07</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0.09</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0.96</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
        <p:nvSpPr>
          <p:cNvPr id="35" name="Content Placeholder 2">
            <a:extLst>
              <a:ext uri="{FF2B5EF4-FFF2-40B4-BE49-F238E27FC236}">
                <a16:creationId xmlns:a16="http://schemas.microsoft.com/office/drawing/2014/main" id="{B9E3BEDC-208E-3230-E9A7-743D39375464}"/>
              </a:ext>
            </a:extLst>
          </p:cNvPr>
          <p:cNvSpPr txBox="1">
            <a:spLocks/>
          </p:cNvSpPr>
          <p:nvPr/>
        </p:nvSpPr>
        <p:spPr>
          <a:xfrm>
            <a:off x="6407913"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6" name="Table 35">
            <a:extLst>
              <a:ext uri="{FF2B5EF4-FFF2-40B4-BE49-F238E27FC236}">
                <a16:creationId xmlns:a16="http://schemas.microsoft.com/office/drawing/2014/main" id="{234707AC-EB31-47ED-871E-9819D3A67D48}"/>
              </a:ext>
            </a:extLst>
          </p:cNvPr>
          <p:cNvGraphicFramePr>
            <a:graphicFrameLocks noGrp="1"/>
          </p:cNvGraphicFramePr>
          <p:nvPr>
            <p:extLst>
              <p:ext uri="{D42A27DB-BD31-4B8C-83A1-F6EECF244321}">
                <p14:modId xmlns:p14="http://schemas.microsoft.com/office/powerpoint/2010/main" val="3730914688"/>
              </p:ext>
            </p:extLst>
          </p:nvPr>
        </p:nvGraphicFramePr>
        <p:xfrm>
          <a:off x="68590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0.05</a:t>
                      </a:r>
                    </a:p>
                  </a:txBody>
                  <a:tcPr/>
                </a:tc>
                <a:tc>
                  <a:txBody>
                    <a:bodyPr/>
                    <a:lstStyle/>
                    <a:p>
                      <a:r>
                        <a:rPr lang="en-GB" dirty="0"/>
                        <a:t>0.87</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0.95</a:t>
                      </a:r>
                    </a:p>
                  </a:txBody>
                  <a:tcPr>
                    <a:lnB w="12700" cap="flat" cmpd="sng" algn="ctr">
                      <a:solidFill>
                        <a:schemeClr val="tx1"/>
                      </a:solidFill>
                      <a:prstDash val="solid"/>
                      <a:round/>
                      <a:headEnd type="none" w="med" len="med"/>
                      <a:tailEnd type="none" w="med" len="med"/>
                    </a:lnB>
                  </a:tcPr>
                </a:tc>
                <a:tc>
                  <a:txBody>
                    <a:bodyPr/>
                    <a:lstStyle/>
                    <a:p>
                      <a:r>
                        <a:rPr lang="en-GB" dirty="0"/>
                        <a:t>0.13</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0.01</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0.91</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Tree>
    <p:extLst>
      <p:ext uri="{BB962C8B-B14F-4D97-AF65-F5344CB8AC3E}">
        <p14:creationId xmlns:p14="http://schemas.microsoft.com/office/powerpoint/2010/main" val="2889091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2: Test Measurement Invariance</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pic>
        <p:nvPicPr>
          <p:cNvPr id="31" name="Picture 30">
            <a:extLst>
              <a:ext uri="{FF2B5EF4-FFF2-40B4-BE49-F238E27FC236}">
                <a16:creationId xmlns:a16="http://schemas.microsoft.com/office/drawing/2014/main" id="{42F4897D-C257-918E-CE9C-B713670B9975}"/>
              </a:ext>
            </a:extLst>
          </p:cNvPr>
          <p:cNvPicPr>
            <a:picLocks noChangeAspect="1"/>
          </p:cNvPicPr>
          <p:nvPr/>
        </p:nvPicPr>
        <p:blipFill rotWithShape="1">
          <a:blip r:embed="rId3"/>
          <a:srcRect t="8115"/>
          <a:stretch/>
        </p:blipFill>
        <p:spPr>
          <a:xfrm>
            <a:off x="3602571" y="1505298"/>
            <a:ext cx="1461173" cy="1145568"/>
          </a:xfrm>
          <a:prstGeom prst="rect">
            <a:avLst/>
          </a:prstGeom>
        </p:spPr>
      </p:pic>
      <p:pic>
        <p:nvPicPr>
          <p:cNvPr id="32" name="Picture 31">
            <a:extLst>
              <a:ext uri="{FF2B5EF4-FFF2-40B4-BE49-F238E27FC236}">
                <a16:creationId xmlns:a16="http://schemas.microsoft.com/office/drawing/2014/main" id="{FB82F2AE-AB8E-1167-6ECB-CF8DEAF825BB}"/>
              </a:ext>
            </a:extLst>
          </p:cNvPr>
          <p:cNvPicPr>
            <a:picLocks noChangeAspect="1"/>
          </p:cNvPicPr>
          <p:nvPr/>
        </p:nvPicPr>
        <p:blipFill rotWithShape="1">
          <a:blip r:embed="rId3"/>
          <a:srcRect t="8115"/>
          <a:stretch/>
        </p:blipFill>
        <p:spPr>
          <a:xfrm>
            <a:off x="10066871" y="1505298"/>
            <a:ext cx="1461173" cy="1145568"/>
          </a:xfrm>
          <a:prstGeom prst="rect">
            <a:avLst/>
          </a:prstGeom>
        </p:spPr>
      </p:pic>
      <p:sp>
        <p:nvSpPr>
          <p:cNvPr id="33" name="Content Placeholder 2">
            <a:extLst>
              <a:ext uri="{FF2B5EF4-FFF2-40B4-BE49-F238E27FC236}">
                <a16:creationId xmlns:a16="http://schemas.microsoft.com/office/drawing/2014/main" id="{4433F9BD-64F7-71DE-A70A-E26723C3763D}"/>
              </a:ext>
            </a:extLst>
          </p:cNvPr>
          <p:cNvSpPr txBox="1">
            <a:spLocks/>
          </p:cNvSpPr>
          <p:nvPr/>
        </p:nvSpPr>
        <p:spPr>
          <a:xfrm>
            <a:off x="-107187"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4" name="Table 33">
            <a:extLst>
              <a:ext uri="{FF2B5EF4-FFF2-40B4-BE49-F238E27FC236}">
                <a16:creationId xmlns:a16="http://schemas.microsoft.com/office/drawing/2014/main" id="{B311A255-8BD4-99A9-BE41-B23CB1A54CB4}"/>
              </a:ext>
            </a:extLst>
          </p:cNvPr>
          <p:cNvGraphicFramePr>
            <a:graphicFrameLocks noGrp="1"/>
          </p:cNvGraphicFramePr>
          <p:nvPr>
            <p:extLst>
              <p:ext uri="{D42A27DB-BD31-4B8C-83A1-F6EECF244321}">
                <p14:modId xmlns:p14="http://schemas.microsoft.com/office/powerpoint/2010/main" val="154108251"/>
              </p:ext>
            </p:extLst>
          </p:nvPr>
        </p:nvGraphicFramePr>
        <p:xfrm>
          <a:off x="3439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0.15</a:t>
                      </a:r>
                    </a:p>
                  </a:txBody>
                  <a:tcPr/>
                </a:tc>
                <a:tc>
                  <a:txBody>
                    <a:bodyPr/>
                    <a:lstStyle/>
                    <a:p>
                      <a:r>
                        <a:rPr lang="en-GB" dirty="0"/>
                        <a:t>0.93</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0.85</a:t>
                      </a:r>
                    </a:p>
                  </a:txBody>
                  <a:tcPr>
                    <a:lnB w="12700" cap="flat" cmpd="sng" algn="ctr">
                      <a:solidFill>
                        <a:schemeClr val="tx1"/>
                      </a:solidFill>
                      <a:prstDash val="solid"/>
                      <a:round/>
                      <a:headEnd type="none" w="med" len="med"/>
                      <a:tailEnd type="none" w="med" len="med"/>
                    </a:lnB>
                  </a:tcPr>
                </a:tc>
                <a:tc>
                  <a:txBody>
                    <a:bodyPr/>
                    <a:lstStyle/>
                    <a:p>
                      <a:r>
                        <a:rPr lang="en-GB" dirty="0"/>
                        <a:t>0.07</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0.09</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0.96</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
        <p:nvSpPr>
          <p:cNvPr id="35" name="Content Placeholder 2">
            <a:extLst>
              <a:ext uri="{FF2B5EF4-FFF2-40B4-BE49-F238E27FC236}">
                <a16:creationId xmlns:a16="http://schemas.microsoft.com/office/drawing/2014/main" id="{B9E3BEDC-208E-3230-E9A7-743D39375464}"/>
              </a:ext>
            </a:extLst>
          </p:cNvPr>
          <p:cNvSpPr txBox="1">
            <a:spLocks/>
          </p:cNvSpPr>
          <p:nvPr/>
        </p:nvSpPr>
        <p:spPr>
          <a:xfrm>
            <a:off x="6407913"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6" name="Table 35">
            <a:extLst>
              <a:ext uri="{FF2B5EF4-FFF2-40B4-BE49-F238E27FC236}">
                <a16:creationId xmlns:a16="http://schemas.microsoft.com/office/drawing/2014/main" id="{234707AC-EB31-47ED-871E-9819D3A67D48}"/>
              </a:ext>
            </a:extLst>
          </p:cNvPr>
          <p:cNvGraphicFramePr>
            <a:graphicFrameLocks noGrp="1"/>
          </p:cNvGraphicFramePr>
          <p:nvPr/>
        </p:nvGraphicFramePr>
        <p:xfrm>
          <a:off x="68590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0.05</a:t>
                      </a:r>
                    </a:p>
                  </a:txBody>
                  <a:tcPr/>
                </a:tc>
                <a:tc>
                  <a:txBody>
                    <a:bodyPr/>
                    <a:lstStyle/>
                    <a:p>
                      <a:r>
                        <a:rPr lang="en-GB" dirty="0"/>
                        <a:t>0.87</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0.95</a:t>
                      </a:r>
                    </a:p>
                  </a:txBody>
                  <a:tcPr>
                    <a:lnB w="12700" cap="flat" cmpd="sng" algn="ctr">
                      <a:solidFill>
                        <a:schemeClr val="tx1"/>
                      </a:solidFill>
                      <a:prstDash val="solid"/>
                      <a:round/>
                      <a:headEnd type="none" w="med" len="med"/>
                      <a:tailEnd type="none" w="med" len="med"/>
                    </a:lnB>
                  </a:tcPr>
                </a:tc>
                <a:tc>
                  <a:txBody>
                    <a:bodyPr/>
                    <a:lstStyle/>
                    <a:p>
                      <a:r>
                        <a:rPr lang="en-GB" dirty="0"/>
                        <a:t>0.13</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0.01</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0.91</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
        <p:nvSpPr>
          <p:cNvPr id="3" name="Oval 2">
            <a:extLst>
              <a:ext uri="{FF2B5EF4-FFF2-40B4-BE49-F238E27FC236}">
                <a16:creationId xmlns:a16="http://schemas.microsoft.com/office/drawing/2014/main" id="{81D52459-9785-8FC5-B51E-9F38BDDFCF96}"/>
              </a:ext>
            </a:extLst>
          </p:cNvPr>
          <p:cNvSpPr/>
          <p:nvPr/>
        </p:nvSpPr>
        <p:spPr>
          <a:xfrm>
            <a:off x="2443334" y="4429804"/>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171C05BB-6F58-597F-EFFE-876C1E21D7A0}"/>
              </a:ext>
            </a:extLst>
          </p:cNvPr>
          <p:cNvSpPr/>
          <p:nvPr/>
        </p:nvSpPr>
        <p:spPr>
          <a:xfrm>
            <a:off x="8936299" y="4429804"/>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Connector: Curved 19">
            <a:extLst>
              <a:ext uri="{FF2B5EF4-FFF2-40B4-BE49-F238E27FC236}">
                <a16:creationId xmlns:a16="http://schemas.microsoft.com/office/drawing/2014/main" id="{F84FF1FC-C7D8-A2A2-EEE3-6BA94524A014}"/>
              </a:ext>
            </a:extLst>
          </p:cNvPr>
          <p:cNvCxnSpPr/>
          <p:nvPr/>
        </p:nvCxnSpPr>
        <p:spPr>
          <a:xfrm rot="16200000" flipH="1">
            <a:off x="5995403" y="1269775"/>
            <a:ext cx="70841" cy="6249218"/>
          </a:xfrm>
          <a:prstGeom prst="curvedConnector3">
            <a:avLst>
              <a:gd name="adj1" fmla="val -1319085"/>
            </a:avLst>
          </a:prstGeom>
          <a:ln w="571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CFBA000-CC42-6478-2CC5-0F9D245763DD}"/>
              </a:ext>
            </a:extLst>
          </p:cNvPr>
          <p:cNvSpPr/>
          <p:nvPr/>
        </p:nvSpPr>
        <p:spPr>
          <a:xfrm>
            <a:off x="3712179" y="4486619"/>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DC48C18C-3C5B-9F27-0DE1-B6B033A6D07B}"/>
              </a:ext>
            </a:extLst>
          </p:cNvPr>
          <p:cNvSpPr/>
          <p:nvPr/>
        </p:nvSpPr>
        <p:spPr>
          <a:xfrm>
            <a:off x="10208550" y="4429804"/>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Connector: Curved 23">
            <a:extLst>
              <a:ext uri="{FF2B5EF4-FFF2-40B4-BE49-F238E27FC236}">
                <a16:creationId xmlns:a16="http://schemas.microsoft.com/office/drawing/2014/main" id="{1335D68E-F4A3-790F-D257-DEFAF0294FA5}"/>
              </a:ext>
            </a:extLst>
          </p:cNvPr>
          <p:cNvCxnSpPr/>
          <p:nvPr/>
        </p:nvCxnSpPr>
        <p:spPr>
          <a:xfrm rot="16200000" flipH="1">
            <a:off x="7439980" y="2167809"/>
            <a:ext cx="70841" cy="6249218"/>
          </a:xfrm>
          <a:prstGeom prst="curvedConnector3">
            <a:avLst>
              <a:gd name="adj1" fmla="val 850139"/>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556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2: Test Measurement Invariance</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pic>
        <p:nvPicPr>
          <p:cNvPr id="31" name="Picture 30">
            <a:extLst>
              <a:ext uri="{FF2B5EF4-FFF2-40B4-BE49-F238E27FC236}">
                <a16:creationId xmlns:a16="http://schemas.microsoft.com/office/drawing/2014/main" id="{42F4897D-C257-918E-CE9C-B713670B9975}"/>
              </a:ext>
            </a:extLst>
          </p:cNvPr>
          <p:cNvPicPr>
            <a:picLocks noChangeAspect="1"/>
          </p:cNvPicPr>
          <p:nvPr/>
        </p:nvPicPr>
        <p:blipFill rotWithShape="1">
          <a:blip r:embed="rId3"/>
          <a:srcRect t="8115"/>
          <a:stretch/>
        </p:blipFill>
        <p:spPr>
          <a:xfrm>
            <a:off x="3602571" y="1505298"/>
            <a:ext cx="1461173" cy="1145568"/>
          </a:xfrm>
          <a:prstGeom prst="rect">
            <a:avLst/>
          </a:prstGeom>
        </p:spPr>
      </p:pic>
      <p:pic>
        <p:nvPicPr>
          <p:cNvPr id="32" name="Picture 31">
            <a:extLst>
              <a:ext uri="{FF2B5EF4-FFF2-40B4-BE49-F238E27FC236}">
                <a16:creationId xmlns:a16="http://schemas.microsoft.com/office/drawing/2014/main" id="{FB82F2AE-AB8E-1167-6ECB-CF8DEAF825BB}"/>
              </a:ext>
            </a:extLst>
          </p:cNvPr>
          <p:cNvPicPr>
            <a:picLocks noChangeAspect="1"/>
          </p:cNvPicPr>
          <p:nvPr/>
        </p:nvPicPr>
        <p:blipFill rotWithShape="1">
          <a:blip r:embed="rId3"/>
          <a:srcRect t="8115"/>
          <a:stretch/>
        </p:blipFill>
        <p:spPr>
          <a:xfrm>
            <a:off x="10066871" y="1505298"/>
            <a:ext cx="1461173" cy="1145568"/>
          </a:xfrm>
          <a:prstGeom prst="rect">
            <a:avLst/>
          </a:prstGeom>
        </p:spPr>
      </p:pic>
      <p:sp>
        <p:nvSpPr>
          <p:cNvPr id="33" name="Content Placeholder 2">
            <a:extLst>
              <a:ext uri="{FF2B5EF4-FFF2-40B4-BE49-F238E27FC236}">
                <a16:creationId xmlns:a16="http://schemas.microsoft.com/office/drawing/2014/main" id="{4433F9BD-64F7-71DE-A70A-E26723C3763D}"/>
              </a:ext>
            </a:extLst>
          </p:cNvPr>
          <p:cNvSpPr txBox="1">
            <a:spLocks/>
          </p:cNvSpPr>
          <p:nvPr/>
        </p:nvSpPr>
        <p:spPr>
          <a:xfrm>
            <a:off x="-107187"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4" name="Table 33">
            <a:extLst>
              <a:ext uri="{FF2B5EF4-FFF2-40B4-BE49-F238E27FC236}">
                <a16:creationId xmlns:a16="http://schemas.microsoft.com/office/drawing/2014/main" id="{B311A255-8BD4-99A9-BE41-B23CB1A54CB4}"/>
              </a:ext>
            </a:extLst>
          </p:cNvPr>
          <p:cNvGraphicFramePr>
            <a:graphicFrameLocks noGrp="1"/>
          </p:cNvGraphicFramePr>
          <p:nvPr>
            <p:extLst>
              <p:ext uri="{D42A27DB-BD31-4B8C-83A1-F6EECF244321}">
                <p14:modId xmlns:p14="http://schemas.microsoft.com/office/powerpoint/2010/main" val="995919713"/>
              </p:ext>
            </p:extLst>
          </p:nvPr>
        </p:nvGraphicFramePr>
        <p:xfrm>
          <a:off x="3439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0.10</a:t>
                      </a:r>
                    </a:p>
                  </a:txBody>
                  <a:tcPr/>
                </a:tc>
                <a:tc>
                  <a:txBody>
                    <a:bodyPr/>
                    <a:lstStyle/>
                    <a:p>
                      <a:r>
                        <a:rPr lang="en-GB" dirty="0"/>
                        <a:t>0.90</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0.90</a:t>
                      </a:r>
                    </a:p>
                  </a:txBody>
                  <a:tcPr>
                    <a:lnB w="12700" cap="flat" cmpd="sng" algn="ctr">
                      <a:solidFill>
                        <a:schemeClr val="tx1"/>
                      </a:solidFill>
                      <a:prstDash val="solid"/>
                      <a:round/>
                      <a:headEnd type="none" w="med" len="med"/>
                      <a:tailEnd type="none" w="med" len="med"/>
                    </a:lnB>
                  </a:tcPr>
                </a:tc>
                <a:tc>
                  <a:txBody>
                    <a:bodyPr/>
                    <a:lstStyle/>
                    <a:p>
                      <a:r>
                        <a:rPr lang="en-GB" dirty="0"/>
                        <a:t>0.10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0.04</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0.93</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
        <p:nvSpPr>
          <p:cNvPr id="35" name="Content Placeholder 2">
            <a:extLst>
              <a:ext uri="{FF2B5EF4-FFF2-40B4-BE49-F238E27FC236}">
                <a16:creationId xmlns:a16="http://schemas.microsoft.com/office/drawing/2014/main" id="{B9E3BEDC-208E-3230-E9A7-743D39375464}"/>
              </a:ext>
            </a:extLst>
          </p:cNvPr>
          <p:cNvSpPr txBox="1">
            <a:spLocks/>
          </p:cNvSpPr>
          <p:nvPr/>
        </p:nvSpPr>
        <p:spPr>
          <a:xfrm>
            <a:off x="6407913" y="2948110"/>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graphicFrame>
        <p:nvGraphicFramePr>
          <p:cNvPr id="36" name="Table 35">
            <a:extLst>
              <a:ext uri="{FF2B5EF4-FFF2-40B4-BE49-F238E27FC236}">
                <a16:creationId xmlns:a16="http://schemas.microsoft.com/office/drawing/2014/main" id="{234707AC-EB31-47ED-871E-9819D3A67D48}"/>
              </a:ext>
            </a:extLst>
          </p:cNvPr>
          <p:cNvGraphicFramePr>
            <a:graphicFrameLocks noGrp="1"/>
          </p:cNvGraphicFramePr>
          <p:nvPr>
            <p:extLst>
              <p:ext uri="{D42A27DB-BD31-4B8C-83A1-F6EECF244321}">
                <p14:modId xmlns:p14="http://schemas.microsoft.com/office/powerpoint/2010/main" val="2971157630"/>
              </p:ext>
            </p:extLst>
          </p:nvPr>
        </p:nvGraphicFramePr>
        <p:xfrm>
          <a:off x="6859028" y="3824438"/>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0.10</a:t>
                      </a:r>
                    </a:p>
                  </a:txBody>
                  <a:tcPr/>
                </a:tc>
                <a:tc>
                  <a:txBody>
                    <a:bodyPr/>
                    <a:lstStyle/>
                    <a:p>
                      <a:r>
                        <a:rPr lang="en-GB" dirty="0"/>
                        <a:t>0.90</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0.90</a:t>
                      </a:r>
                    </a:p>
                  </a:txBody>
                  <a:tcPr>
                    <a:lnB w="12700" cap="flat" cmpd="sng" algn="ctr">
                      <a:solidFill>
                        <a:schemeClr val="tx1"/>
                      </a:solidFill>
                      <a:prstDash val="solid"/>
                      <a:round/>
                      <a:headEnd type="none" w="med" len="med"/>
                      <a:tailEnd type="none" w="med" len="med"/>
                    </a:lnB>
                  </a:tcPr>
                </a:tc>
                <a:tc>
                  <a:txBody>
                    <a:bodyPr/>
                    <a:lstStyle/>
                    <a:p>
                      <a:r>
                        <a:rPr lang="en-GB" dirty="0"/>
                        <a:t>0.13</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0.01</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0.93</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
        <p:nvSpPr>
          <p:cNvPr id="3" name="Oval 2">
            <a:extLst>
              <a:ext uri="{FF2B5EF4-FFF2-40B4-BE49-F238E27FC236}">
                <a16:creationId xmlns:a16="http://schemas.microsoft.com/office/drawing/2014/main" id="{81D52459-9785-8FC5-B51E-9F38BDDFCF96}"/>
              </a:ext>
            </a:extLst>
          </p:cNvPr>
          <p:cNvSpPr/>
          <p:nvPr/>
        </p:nvSpPr>
        <p:spPr>
          <a:xfrm>
            <a:off x="2443334" y="4429804"/>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171C05BB-6F58-597F-EFFE-876C1E21D7A0}"/>
              </a:ext>
            </a:extLst>
          </p:cNvPr>
          <p:cNvSpPr/>
          <p:nvPr/>
        </p:nvSpPr>
        <p:spPr>
          <a:xfrm>
            <a:off x="8936299" y="4429804"/>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CCFBA000-CC42-6478-2CC5-0F9D245763DD}"/>
              </a:ext>
            </a:extLst>
          </p:cNvPr>
          <p:cNvSpPr/>
          <p:nvPr/>
        </p:nvSpPr>
        <p:spPr>
          <a:xfrm>
            <a:off x="3712179" y="4486619"/>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DC48C18C-3C5B-9F27-0DE1-B6B033A6D07B}"/>
              </a:ext>
            </a:extLst>
          </p:cNvPr>
          <p:cNvSpPr/>
          <p:nvPr/>
        </p:nvSpPr>
        <p:spPr>
          <a:xfrm>
            <a:off x="10208550" y="4429804"/>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BD7D7339-E96E-7BB7-30D2-6ACF6A36D90A}"/>
              </a:ext>
            </a:extLst>
          </p:cNvPr>
          <p:cNvSpPr/>
          <p:nvPr/>
        </p:nvSpPr>
        <p:spPr>
          <a:xfrm>
            <a:off x="2405098" y="5228939"/>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F69FB85-EC7B-6A81-F488-452299B5BDEA}"/>
              </a:ext>
            </a:extLst>
          </p:cNvPr>
          <p:cNvSpPr/>
          <p:nvPr/>
        </p:nvSpPr>
        <p:spPr>
          <a:xfrm>
            <a:off x="3696601" y="5179104"/>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FBDFF878-A445-9309-B570-1C6A7AF2BEFB}"/>
              </a:ext>
            </a:extLst>
          </p:cNvPr>
          <p:cNvSpPr/>
          <p:nvPr/>
        </p:nvSpPr>
        <p:spPr>
          <a:xfrm>
            <a:off x="8932355" y="5162199"/>
            <a:ext cx="925760" cy="7493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7CCB90EE-7C8A-5188-482C-52ACE20588B3}"/>
              </a:ext>
            </a:extLst>
          </p:cNvPr>
          <p:cNvSpPr/>
          <p:nvPr/>
        </p:nvSpPr>
        <p:spPr>
          <a:xfrm>
            <a:off x="10204606" y="5162199"/>
            <a:ext cx="925760" cy="7493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31194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2: Test Measurement Invariance</a:t>
            </a:r>
            <a:endParaRPr lang="en-GB" sz="4800" dirty="0">
              <a:solidFill>
                <a:schemeClr val="bg1"/>
              </a:solidFill>
            </a:endParaRP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accent1"/>
          </a:soli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16" name="Straight Arrow Connector 15">
            <a:extLst>
              <a:ext uri="{FF2B5EF4-FFF2-40B4-BE49-F238E27FC236}">
                <a16:creationId xmlns:a16="http://schemas.microsoft.com/office/drawing/2014/main" id="{B236F270-878C-2E23-DD19-4FA0FC2BE021}"/>
              </a:ext>
            </a:extLst>
          </p:cNvPr>
          <p:cNvCxnSpPr>
            <a:cxnSpLocks/>
            <a:stCxn id="15" idx="4"/>
          </p:cNvCxnSpPr>
          <p:nvPr/>
        </p:nvCxnSpPr>
        <p:spPr>
          <a:xfrm flipH="1">
            <a:off x="1107908" y="3281848"/>
            <a:ext cx="3367758" cy="1681441"/>
          </a:xfrm>
          <a:prstGeom prst="straightConnector1">
            <a:avLst/>
          </a:prstGeom>
          <a:noFill/>
          <a:ln w="38100" cap="flat" cmpd="sng" algn="ctr">
            <a:solidFill>
              <a:schemeClr val="tx1"/>
            </a:solidFill>
            <a:prstDash val="solid"/>
            <a:tailEnd type="arrow"/>
          </a:ln>
          <a:effectLst/>
        </p:spPr>
      </p:cxnSp>
      <p:cxnSp>
        <p:nvCxnSpPr>
          <p:cNvPr id="17" name="Straight Arrow Connector 16">
            <a:extLst>
              <a:ext uri="{FF2B5EF4-FFF2-40B4-BE49-F238E27FC236}">
                <a16:creationId xmlns:a16="http://schemas.microsoft.com/office/drawing/2014/main" id="{2156880C-6271-6AD2-B3E7-3B1E9ED50470}"/>
              </a:ext>
            </a:extLst>
          </p:cNvPr>
          <p:cNvCxnSpPr>
            <a:cxnSpLocks/>
            <a:stCxn id="15" idx="4"/>
          </p:cNvCxnSpPr>
          <p:nvPr/>
        </p:nvCxnSpPr>
        <p:spPr>
          <a:xfrm flipH="1">
            <a:off x="2459520" y="3281848"/>
            <a:ext cx="2016146" cy="1681441"/>
          </a:xfrm>
          <a:prstGeom prst="straightConnector1">
            <a:avLst/>
          </a:prstGeom>
          <a:noFill/>
          <a:ln w="38100" cap="flat" cmpd="sng" algn="ctr">
            <a:solidFill>
              <a:schemeClr val="tx1"/>
            </a:solidFill>
            <a:prstDash val="solid"/>
            <a:tailEnd type="arrow"/>
          </a:ln>
          <a:effectLst/>
        </p:spPr>
      </p:cxnSp>
      <p:cxnSp>
        <p:nvCxnSpPr>
          <p:cNvPr id="18" name="Straight Arrow Connector 17">
            <a:extLst>
              <a:ext uri="{FF2B5EF4-FFF2-40B4-BE49-F238E27FC236}">
                <a16:creationId xmlns:a16="http://schemas.microsoft.com/office/drawing/2014/main" id="{D63FEF53-ABCA-8793-1DF7-8D17A20D02EF}"/>
              </a:ext>
            </a:extLst>
          </p:cNvPr>
          <p:cNvCxnSpPr>
            <a:cxnSpLocks/>
            <a:stCxn id="15" idx="4"/>
          </p:cNvCxnSpPr>
          <p:nvPr/>
        </p:nvCxnSpPr>
        <p:spPr>
          <a:xfrm flipH="1">
            <a:off x="3782071" y="3281848"/>
            <a:ext cx="693595" cy="1681441"/>
          </a:xfrm>
          <a:prstGeom prst="straightConnector1">
            <a:avLst/>
          </a:prstGeom>
          <a:noFill/>
          <a:ln w="38100" cap="flat" cmpd="sng" algn="ctr">
            <a:solidFill>
              <a:schemeClr val="tx1"/>
            </a:solidFill>
            <a:prstDash val="solid"/>
            <a:tailEnd type="arrow"/>
          </a:ln>
          <a:effectLst/>
        </p:spPr>
      </p:cxnSp>
      <p:cxnSp>
        <p:nvCxnSpPr>
          <p:cNvPr id="19" name="Straight Arrow Connector 18">
            <a:extLst>
              <a:ext uri="{FF2B5EF4-FFF2-40B4-BE49-F238E27FC236}">
                <a16:creationId xmlns:a16="http://schemas.microsoft.com/office/drawing/2014/main" id="{8B1553FB-E3F4-2B6B-D169-7A90DFE0D32A}"/>
              </a:ext>
            </a:extLst>
          </p:cNvPr>
          <p:cNvCxnSpPr>
            <a:cxnSpLocks/>
            <a:stCxn id="15" idx="4"/>
          </p:cNvCxnSpPr>
          <p:nvPr/>
        </p:nvCxnSpPr>
        <p:spPr>
          <a:xfrm>
            <a:off x="4475666" y="3281848"/>
            <a:ext cx="940065" cy="1695130"/>
          </a:xfrm>
          <a:prstGeom prst="straightConnector1">
            <a:avLst/>
          </a:prstGeom>
          <a:noFill/>
          <a:ln w="38100" cap="flat" cmpd="sng" algn="ctr">
            <a:solidFill>
              <a:schemeClr val="tx1"/>
            </a:solidFill>
            <a:prstDash val="solid"/>
            <a:tailEnd type="arrow"/>
          </a:ln>
          <a:effectLst/>
        </p:spPr>
      </p:cxnSp>
      <p:sp>
        <p:nvSpPr>
          <p:cNvPr id="20" name="Oval 19">
            <a:extLst>
              <a:ext uri="{FF2B5EF4-FFF2-40B4-BE49-F238E27FC236}">
                <a16:creationId xmlns:a16="http://schemas.microsoft.com/office/drawing/2014/main" id="{7A525F19-0778-EFBA-7999-1E7ED47EF3D2}"/>
              </a:ext>
            </a:extLst>
          </p:cNvPr>
          <p:cNvSpPr/>
          <p:nvPr/>
        </p:nvSpPr>
        <p:spPr>
          <a:xfrm>
            <a:off x="6160323" y="1903044"/>
            <a:ext cx="5990218"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sp>
        <p:nvSpPr>
          <p:cNvPr id="25" name="Oval 24">
            <a:extLst>
              <a:ext uri="{FF2B5EF4-FFF2-40B4-BE49-F238E27FC236}">
                <a16:creationId xmlns:a16="http://schemas.microsoft.com/office/drawing/2014/main" id="{2F5BC9EC-E963-B448-D5D9-409921F8E392}"/>
              </a:ext>
            </a:extLst>
          </p:cNvPr>
          <p:cNvSpPr/>
          <p:nvPr/>
        </p:nvSpPr>
        <p:spPr>
          <a:xfrm>
            <a:off x="8354351" y="1956123"/>
            <a:ext cx="1758105"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26" name="Oval 25">
            <a:extLst>
              <a:ext uri="{FF2B5EF4-FFF2-40B4-BE49-F238E27FC236}">
                <a16:creationId xmlns:a16="http://schemas.microsoft.com/office/drawing/2014/main" id="{4C5ADC26-C3FD-1A96-62D1-93AEBCD99E1F}"/>
              </a:ext>
            </a:extLst>
          </p:cNvPr>
          <p:cNvSpPr/>
          <p:nvPr/>
        </p:nvSpPr>
        <p:spPr>
          <a:xfrm>
            <a:off x="10092550" y="2356244"/>
            <a:ext cx="1847395"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27" name="Straight Arrow Connector 26">
            <a:extLst>
              <a:ext uri="{FF2B5EF4-FFF2-40B4-BE49-F238E27FC236}">
                <a16:creationId xmlns:a16="http://schemas.microsoft.com/office/drawing/2014/main" id="{833AAFD0-D65C-C0B7-E90F-69DA11CEFCE4}"/>
              </a:ext>
            </a:extLst>
          </p:cNvPr>
          <p:cNvCxnSpPr>
            <a:cxnSpLocks/>
            <a:stCxn id="26" idx="4"/>
          </p:cNvCxnSpPr>
          <p:nvPr/>
        </p:nvCxnSpPr>
        <p:spPr>
          <a:xfrm flipH="1">
            <a:off x="7331015" y="3281848"/>
            <a:ext cx="3685233" cy="1681441"/>
          </a:xfrm>
          <a:prstGeom prst="straightConnector1">
            <a:avLst/>
          </a:prstGeom>
          <a:noFill/>
          <a:ln w="38100" cap="flat" cmpd="sng" algn="ctr">
            <a:solidFill>
              <a:schemeClr val="tx1"/>
            </a:solidFill>
            <a:prstDash val="solid"/>
            <a:tailEnd type="arrow"/>
          </a:ln>
          <a:effectLst/>
        </p:spPr>
      </p:cxnSp>
      <p:cxnSp>
        <p:nvCxnSpPr>
          <p:cNvPr id="28" name="Straight Arrow Connector 27">
            <a:extLst>
              <a:ext uri="{FF2B5EF4-FFF2-40B4-BE49-F238E27FC236}">
                <a16:creationId xmlns:a16="http://schemas.microsoft.com/office/drawing/2014/main" id="{C0C16B80-B6C9-A499-2034-6DCD59B25153}"/>
              </a:ext>
            </a:extLst>
          </p:cNvPr>
          <p:cNvCxnSpPr>
            <a:cxnSpLocks/>
            <a:stCxn id="26" idx="4"/>
          </p:cNvCxnSpPr>
          <p:nvPr/>
        </p:nvCxnSpPr>
        <p:spPr>
          <a:xfrm flipH="1">
            <a:off x="8682627" y="3281848"/>
            <a:ext cx="2333621" cy="1681441"/>
          </a:xfrm>
          <a:prstGeom prst="straightConnector1">
            <a:avLst/>
          </a:prstGeom>
          <a:noFill/>
          <a:ln w="38100" cap="flat" cmpd="sng" algn="ctr">
            <a:solidFill>
              <a:schemeClr val="tx1"/>
            </a:solidFill>
            <a:prstDash val="solid"/>
            <a:tailEnd type="arrow"/>
          </a:ln>
          <a:effectLst/>
        </p:spPr>
      </p:cxnSp>
      <p:cxnSp>
        <p:nvCxnSpPr>
          <p:cNvPr id="29" name="Straight Arrow Connector 28">
            <a:extLst>
              <a:ext uri="{FF2B5EF4-FFF2-40B4-BE49-F238E27FC236}">
                <a16:creationId xmlns:a16="http://schemas.microsoft.com/office/drawing/2014/main" id="{2A532C78-5E56-E054-3144-03BF55782EE6}"/>
              </a:ext>
            </a:extLst>
          </p:cNvPr>
          <p:cNvCxnSpPr>
            <a:cxnSpLocks/>
            <a:stCxn id="26" idx="4"/>
          </p:cNvCxnSpPr>
          <p:nvPr/>
        </p:nvCxnSpPr>
        <p:spPr>
          <a:xfrm flipH="1">
            <a:off x="10005178" y="3281848"/>
            <a:ext cx="1011070" cy="1681441"/>
          </a:xfrm>
          <a:prstGeom prst="straightConnector1">
            <a:avLst/>
          </a:prstGeom>
          <a:noFill/>
          <a:ln w="38100" cap="flat" cmpd="sng" algn="ctr">
            <a:solidFill>
              <a:schemeClr val="tx1"/>
            </a:solidFill>
            <a:prstDash val="solid"/>
            <a:tailEnd type="arrow"/>
          </a:ln>
          <a:effectLst/>
        </p:spPr>
      </p:cxnSp>
      <p:cxnSp>
        <p:nvCxnSpPr>
          <p:cNvPr id="30" name="Straight Arrow Connector 29">
            <a:extLst>
              <a:ext uri="{FF2B5EF4-FFF2-40B4-BE49-F238E27FC236}">
                <a16:creationId xmlns:a16="http://schemas.microsoft.com/office/drawing/2014/main" id="{85D4167D-49F6-E92F-A78C-B4737281F7E7}"/>
              </a:ext>
            </a:extLst>
          </p:cNvPr>
          <p:cNvCxnSpPr>
            <a:cxnSpLocks/>
            <a:stCxn id="26" idx="4"/>
          </p:cNvCxnSpPr>
          <p:nvPr/>
        </p:nvCxnSpPr>
        <p:spPr>
          <a:xfrm>
            <a:off x="11016248" y="3281848"/>
            <a:ext cx="622590" cy="1695130"/>
          </a:xfrm>
          <a:prstGeom prst="straightConnector1">
            <a:avLst/>
          </a:prstGeom>
          <a:noFill/>
          <a:ln w="38100" cap="flat" cmpd="sng" algn="ctr">
            <a:solidFill>
              <a:schemeClr val="tx1"/>
            </a:solidFill>
            <a:prstDash val="solid"/>
            <a:tailEnd type="arrow"/>
          </a:ln>
          <a:effectLst/>
        </p:spPr>
      </p:cxnSp>
      <p:sp>
        <p:nvSpPr>
          <p:cNvPr id="57" name="Oval 56">
            <a:extLst>
              <a:ext uri="{FF2B5EF4-FFF2-40B4-BE49-F238E27FC236}">
                <a16:creationId xmlns:a16="http://schemas.microsoft.com/office/drawing/2014/main" id="{C1B4ACD8-3464-9CC0-478A-FEFEE269B474}"/>
              </a:ext>
            </a:extLst>
          </p:cNvPr>
          <p:cNvSpPr/>
          <p:nvPr/>
        </p:nvSpPr>
        <p:spPr>
          <a:xfrm>
            <a:off x="6577305" y="2308435"/>
            <a:ext cx="1758105" cy="103990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Abusers</a:t>
            </a:r>
          </a:p>
        </p:txBody>
      </p:sp>
      <p:cxnSp>
        <p:nvCxnSpPr>
          <p:cNvPr id="32" name="Connector: Elbow 31">
            <a:extLst>
              <a:ext uri="{FF2B5EF4-FFF2-40B4-BE49-F238E27FC236}">
                <a16:creationId xmlns:a16="http://schemas.microsoft.com/office/drawing/2014/main" id="{9DF61439-1830-CCC8-5F9E-BA3DA89ADF23}"/>
              </a:ext>
            </a:extLst>
          </p:cNvPr>
          <p:cNvCxnSpPr/>
          <p:nvPr/>
        </p:nvCxnSpPr>
        <p:spPr>
          <a:xfrm>
            <a:off x="3316726" y="3974720"/>
            <a:ext cx="5910544" cy="12700"/>
          </a:xfrm>
          <a:prstGeom prst="bentConnector3">
            <a:avLst/>
          </a:prstGeom>
          <a:ln w="57150">
            <a:solidFill>
              <a:schemeClr val="tx1">
                <a:lumMod val="95000"/>
                <a:lumOff val="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47B01793-0B93-E2CA-D47E-C346E10EE9F3}"/>
              </a:ext>
            </a:extLst>
          </p:cNvPr>
          <p:cNvCxnSpPr/>
          <p:nvPr/>
        </p:nvCxnSpPr>
        <p:spPr>
          <a:xfrm>
            <a:off x="3468256" y="4231921"/>
            <a:ext cx="5910544" cy="12700"/>
          </a:xfrm>
          <a:prstGeom prst="bentConnector3">
            <a:avLst/>
          </a:prstGeom>
          <a:ln w="57150">
            <a:solidFill>
              <a:schemeClr val="tx1">
                <a:lumMod val="95000"/>
                <a:lumOff val="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Connector: Elbow 33">
            <a:extLst>
              <a:ext uri="{FF2B5EF4-FFF2-40B4-BE49-F238E27FC236}">
                <a16:creationId xmlns:a16="http://schemas.microsoft.com/office/drawing/2014/main" id="{33CA25E6-0B5A-7831-763C-EF045937F2DA}"/>
              </a:ext>
            </a:extLst>
          </p:cNvPr>
          <p:cNvCxnSpPr/>
          <p:nvPr/>
        </p:nvCxnSpPr>
        <p:spPr>
          <a:xfrm>
            <a:off x="4020440" y="4469948"/>
            <a:ext cx="5910544" cy="12700"/>
          </a:xfrm>
          <a:prstGeom prst="bentConnector3">
            <a:avLst/>
          </a:prstGeom>
          <a:ln w="57150">
            <a:solidFill>
              <a:schemeClr val="tx1">
                <a:lumMod val="95000"/>
                <a:lumOff val="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Connector: Elbow 34">
            <a:extLst>
              <a:ext uri="{FF2B5EF4-FFF2-40B4-BE49-F238E27FC236}">
                <a16:creationId xmlns:a16="http://schemas.microsoft.com/office/drawing/2014/main" id="{49EB846D-12EC-3657-D5D5-2A7CE112D27E}"/>
              </a:ext>
            </a:extLst>
          </p:cNvPr>
          <p:cNvCxnSpPr/>
          <p:nvPr/>
        </p:nvCxnSpPr>
        <p:spPr>
          <a:xfrm>
            <a:off x="5380138" y="4719901"/>
            <a:ext cx="5910544" cy="12700"/>
          </a:xfrm>
          <a:prstGeom prst="bentConnector3">
            <a:avLst/>
          </a:prstGeom>
          <a:ln w="57150">
            <a:solidFill>
              <a:schemeClr val="tx1">
                <a:lumMod val="95000"/>
                <a:lumOff val="5000"/>
              </a:schemeClr>
            </a:solidFill>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Arrow: Right 9">
            <a:extLst>
              <a:ext uri="{FF2B5EF4-FFF2-40B4-BE49-F238E27FC236}">
                <a16:creationId xmlns:a16="http://schemas.microsoft.com/office/drawing/2014/main" id="{D090355D-4626-EAFC-EBCB-1446B09E7618}"/>
              </a:ext>
            </a:extLst>
          </p:cNvPr>
          <p:cNvSpPr/>
          <p:nvPr/>
        </p:nvSpPr>
        <p:spPr>
          <a:xfrm>
            <a:off x="5622092" y="2497907"/>
            <a:ext cx="506070" cy="5256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11579283-686E-E083-37B3-8C337F432A0B}"/>
              </a:ext>
            </a:extLst>
          </p:cNvPr>
          <p:cNvSpPr txBox="1"/>
          <p:nvPr/>
        </p:nvSpPr>
        <p:spPr>
          <a:xfrm>
            <a:off x="5016245" y="3525893"/>
            <a:ext cx="2040336" cy="369332"/>
          </a:xfrm>
          <a:prstGeom prst="rect">
            <a:avLst/>
          </a:prstGeom>
          <a:solidFill>
            <a:schemeClr val="bg1"/>
          </a:solidFill>
          <a:ln>
            <a:solidFill>
              <a:schemeClr val="tx1"/>
            </a:solidFill>
          </a:ln>
        </p:spPr>
        <p:txBody>
          <a:bodyPr wrap="square" rtlCol="0">
            <a:spAutoFit/>
          </a:bodyPr>
          <a:lstStyle/>
          <a:p>
            <a:r>
              <a:rPr lang="en-GB" dirty="0"/>
              <a:t>Equality Constraints</a:t>
            </a:r>
          </a:p>
        </p:txBody>
      </p:sp>
    </p:spTree>
    <p:extLst>
      <p:ext uri="{BB962C8B-B14F-4D97-AF65-F5344CB8AC3E}">
        <p14:creationId xmlns:p14="http://schemas.microsoft.com/office/powerpoint/2010/main" val="268591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Summary: Latent Transition Analysis (LTA)</a:t>
            </a: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337931" y="1743007"/>
            <a:ext cx="11280564"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b="1" dirty="0"/>
              <a:t>Measurement models </a:t>
            </a:r>
            <a:r>
              <a:rPr lang="en-GB" sz="3600" dirty="0"/>
              <a:t>applied to different measurement occasions:</a:t>
            </a:r>
          </a:p>
          <a:p>
            <a:pPr lvl="1"/>
            <a:r>
              <a:rPr lang="en-GB" sz="3200" dirty="0"/>
              <a:t>Person centred-approach</a:t>
            </a:r>
          </a:p>
          <a:p>
            <a:pPr lvl="1"/>
            <a:r>
              <a:rPr lang="en-GB" sz="3200" dirty="0"/>
              <a:t>A mixture of individuals with different propensities for behaviour patterns</a:t>
            </a:r>
          </a:p>
          <a:p>
            <a:pPr lvl="1"/>
            <a:r>
              <a:rPr lang="en-GB" sz="3200" dirty="0"/>
              <a:t>Different classes may emerge across time</a:t>
            </a:r>
          </a:p>
          <a:p>
            <a:r>
              <a:rPr lang="en-GB" sz="3600" dirty="0"/>
              <a:t> </a:t>
            </a:r>
            <a:r>
              <a:rPr lang="en-GB" sz="3600" b="1" dirty="0"/>
              <a:t>Structural model </a:t>
            </a:r>
            <a:r>
              <a:rPr lang="en-GB" sz="3600" dirty="0"/>
              <a:t>applied </a:t>
            </a:r>
            <a:r>
              <a:rPr lang="en-GB" sz="3600" i="1" dirty="0"/>
              <a:t>across</a:t>
            </a:r>
            <a:r>
              <a:rPr lang="en-GB" sz="3600" dirty="0"/>
              <a:t> measurement occasions</a:t>
            </a:r>
          </a:p>
          <a:p>
            <a:pPr lvl="1"/>
            <a:r>
              <a:rPr lang="en-GB" sz="3200" dirty="0"/>
              <a:t>Continuity vs. Discontinuity</a:t>
            </a:r>
          </a:p>
          <a:p>
            <a:pPr lvl="1"/>
            <a:r>
              <a:rPr lang="en-GB" sz="3200" dirty="0"/>
              <a:t>Stage-like development</a:t>
            </a:r>
          </a:p>
          <a:p>
            <a:pPr lvl="1"/>
            <a:endParaRPr lang="en-GB" dirty="0"/>
          </a:p>
        </p:txBody>
      </p:sp>
    </p:spTree>
    <p:extLst>
      <p:ext uri="{BB962C8B-B14F-4D97-AF65-F5344CB8AC3E}">
        <p14:creationId xmlns:p14="http://schemas.microsoft.com/office/powerpoint/2010/main" val="4082371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A1C4AAB-0B3D-7EFF-630A-6A1D564D2F59}"/>
              </a:ext>
            </a:extLst>
          </p:cNvPr>
          <p:cNvSpPr>
            <a:spLocks noGrp="1"/>
          </p:cNvSpPr>
          <p:nvPr>
            <p:ph idx="1"/>
          </p:nvPr>
        </p:nvSpPr>
        <p:spPr/>
        <p:txBody>
          <a:bodyPr/>
          <a:lstStyle/>
          <a:p>
            <a:endParaRPr lang="en-GB"/>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209550" y="190499"/>
            <a:ext cx="5886450" cy="6302375"/>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Stage 3: Extract latent classes parameters</a:t>
            </a:r>
          </a:p>
        </p:txBody>
      </p:sp>
    </p:spTree>
    <p:extLst>
      <p:ext uri="{BB962C8B-B14F-4D97-AF65-F5344CB8AC3E}">
        <p14:creationId xmlns:p14="http://schemas.microsoft.com/office/powerpoint/2010/main" val="3531949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Why not jump to Stage 4, impose structural relationships?</a:t>
            </a:r>
          </a:p>
        </p:txBody>
      </p:sp>
      <p:sp>
        <p:nvSpPr>
          <p:cNvPr id="4" name="Rectangle 3">
            <a:extLst>
              <a:ext uri="{FF2B5EF4-FFF2-40B4-BE49-F238E27FC236}">
                <a16:creationId xmlns:a16="http://schemas.microsoft.com/office/drawing/2014/main" id="{7278A106-6B49-F81A-5258-D374A2B38F72}"/>
              </a:ext>
            </a:extLst>
          </p:cNvPr>
          <p:cNvSpPr/>
          <p:nvPr/>
        </p:nvSpPr>
        <p:spPr>
          <a:xfrm>
            <a:off x="175464"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252720" y="5034727"/>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2408307" y="5034727"/>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3495334" y="5054376"/>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1972066" y="1546805"/>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6943047" y="1510813"/>
            <a:ext cx="832985" cy="369332"/>
          </a:xfrm>
          <a:prstGeom prst="rect">
            <a:avLst/>
          </a:prstGeom>
          <a:noFill/>
        </p:spPr>
        <p:txBody>
          <a:bodyPr wrap="none" rtlCol="0">
            <a:spAutoFit/>
          </a:bodyPr>
          <a:lstStyle/>
          <a:p>
            <a:r>
              <a:rPr lang="en-GB" b="1" dirty="0"/>
              <a:t>Age 15</a:t>
            </a:r>
          </a:p>
        </p:txBody>
      </p:sp>
      <p:sp>
        <p:nvSpPr>
          <p:cNvPr id="3" name="Oval 2">
            <a:extLst>
              <a:ext uri="{FF2B5EF4-FFF2-40B4-BE49-F238E27FC236}">
                <a16:creationId xmlns:a16="http://schemas.microsoft.com/office/drawing/2014/main" id="{58577961-F1BB-7054-3138-605D49651DB9}"/>
              </a:ext>
            </a:extLst>
          </p:cNvPr>
          <p:cNvSpPr/>
          <p:nvPr/>
        </p:nvSpPr>
        <p:spPr>
          <a:xfrm>
            <a:off x="773249" y="2506712"/>
            <a:ext cx="3230621"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effectLst/>
                <a:uLnTx/>
                <a:uFillTx/>
                <a:latin typeface="Calibri"/>
                <a:ea typeface="+mn-ea"/>
                <a:cs typeface="+mn-cs"/>
              </a:rPr>
              <a:t>Latent Classes@14</a:t>
            </a:r>
          </a:p>
        </p:txBody>
      </p:sp>
      <p:sp>
        <p:nvSpPr>
          <p:cNvPr id="31" name="Arrow: Right 30">
            <a:extLst>
              <a:ext uri="{FF2B5EF4-FFF2-40B4-BE49-F238E27FC236}">
                <a16:creationId xmlns:a16="http://schemas.microsoft.com/office/drawing/2014/main" id="{0219A14F-F21A-1EF9-8A71-D58F23BCBF3E}"/>
              </a:ext>
            </a:extLst>
          </p:cNvPr>
          <p:cNvSpPr/>
          <p:nvPr/>
        </p:nvSpPr>
        <p:spPr>
          <a:xfrm>
            <a:off x="4267065" y="3130950"/>
            <a:ext cx="1409957" cy="5256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Arrow Connector 32">
            <a:extLst>
              <a:ext uri="{FF2B5EF4-FFF2-40B4-BE49-F238E27FC236}">
                <a16:creationId xmlns:a16="http://schemas.microsoft.com/office/drawing/2014/main" id="{656FB3CF-3E39-CB54-CA33-60B309CB0771}"/>
              </a:ext>
            </a:extLst>
          </p:cNvPr>
          <p:cNvCxnSpPr>
            <a:cxnSpLocks/>
            <a:stCxn id="3" idx="4"/>
          </p:cNvCxnSpPr>
          <p:nvPr/>
        </p:nvCxnSpPr>
        <p:spPr>
          <a:xfrm flipH="1">
            <a:off x="553162" y="4280846"/>
            <a:ext cx="1835398" cy="718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2157E5B-8911-3194-C169-A69054A3B115}"/>
              </a:ext>
            </a:extLst>
          </p:cNvPr>
          <p:cNvCxnSpPr>
            <a:cxnSpLocks/>
            <a:stCxn id="3" idx="4"/>
            <a:endCxn id="5" idx="0"/>
          </p:cNvCxnSpPr>
          <p:nvPr/>
        </p:nvCxnSpPr>
        <p:spPr>
          <a:xfrm flipH="1">
            <a:off x="1744200" y="4280846"/>
            <a:ext cx="644360"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7995DC0-B279-B501-4AB0-CB4D6BB37ED7}"/>
              </a:ext>
            </a:extLst>
          </p:cNvPr>
          <p:cNvCxnSpPr>
            <a:cxnSpLocks/>
            <a:stCxn id="3" idx="4"/>
            <a:endCxn id="7" idx="0"/>
          </p:cNvCxnSpPr>
          <p:nvPr/>
        </p:nvCxnSpPr>
        <p:spPr>
          <a:xfrm>
            <a:off x="2388560" y="4280846"/>
            <a:ext cx="476947"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9261AEDE-4A45-453F-5876-1C2CA10E2047}"/>
              </a:ext>
            </a:extLst>
          </p:cNvPr>
          <p:cNvCxnSpPr>
            <a:cxnSpLocks/>
            <a:stCxn id="3" idx="4"/>
          </p:cNvCxnSpPr>
          <p:nvPr/>
        </p:nvCxnSpPr>
        <p:spPr>
          <a:xfrm>
            <a:off x="2388560" y="4280846"/>
            <a:ext cx="1400019" cy="6961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DEAB04C1-E8A3-A52C-056D-9E635DC5CCAF}"/>
              </a:ext>
            </a:extLst>
          </p:cNvPr>
          <p:cNvSpPr/>
          <p:nvPr/>
        </p:nvSpPr>
        <p:spPr>
          <a:xfrm>
            <a:off x="5299324"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46" name="Rectangle 45">
            <a:extLst>
              <a:ext uri="{FF2B5EF4-FFF2-40B4-BE49-F238E27FC236}">
                <a16:creationId xmlns:a16="http://schemas.microsoft.com/office/drawing/2014/main" id="{F9F6A94A-D841-E8D7-D20B-DE7A12B75978}"/>
              </a:ext>
            </a:extLst>
          </p:cNvPr>
          <p:cNvSpPr/>
          <p:nvPr/>
        </p:nvSpPr>
        <p:spPr>
          <a:xfrm>
            <a:off x="6376580" y="5034727"/>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47" name="Rectangle 46">
            <a:extLst>
              <a:ext uri="{FF2B5EF4-FFF2-40B4-BE49-F238E27FC236}">
                <a16:creationId xmlns:a16="http://schemas.microsoft.com/office/drawing/2014/main" id="{8B5B0C83-55C9-4D69-5A13-5F46B4B8A61E}"/>
              </a:ext>
            </a:extLst>
          </p:cNvPr>
          <p:cNvSpPr/>
          <p:nvPr/>
        </p:nvSpPr>
        <p:spPr>
          <a:xfrm>
            <a:off x="7532167" y="5034727"/>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48" name="Rectangle 47">
            <a:extLst>
              <a:ext uri="{FF2B5EF4-FFF2-40B4-BE49-F238E27FC236}">
                <a16:creationId xmlns:a16="http://schemas.microsoft.com/office/drawing/2014/main" id="{A27BDAAF-38BE-F3FF-3BC9-A917D2258414}"/>
              </a:ext>
            </a:extLst>
          </p:cNvPr>
          <p:cNvSpPr/>
          <p:nvPr/>
        </p:nvSpPr>
        <p:spPr>
          <a:xfrm>
            <a:off x="8619194" y="5054376"/>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49" name="Oval 48">
            <a:extLst>
              <a:ext uri="{FF2B5EF4-FFF2-40B4-BE49-F238E27FC236}">
                <a16:creationId xmlns:a16="http://schemas.microsoft.com/office/drawing/2014/main" id="{BFCA5EAE-5841-60E0-9A5F-1F00DD4DE1D8}"/>
              </a:ext>
            </a:extLst>
          </p:cNvPr>
          <p:cNvSpPr/>
          <p:nvPr/>
        </p:nvSpPr>
        <p:spPr>
          <a:xfrm>
            <a:off x="5897109" y="2506712"/>
            <a:ext cx="3230621"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effectLst/>
                <a:uLnTx/>
                <a:uFillTx/>
                <a:latin typeface="Calibri"/>
                <a:ea typeface="+mn-ea"/>
                <a:cs typeface="+mn-cs"/>
              </a:rPr>
              <a:t>Latent Classes@15</a:t>
            </a:r>
          </a:p>
        </p:txBody>
      </p:sp>
      <p:cxnSp>
        <p:nvCxnSpPr>
          <p:cNvPr id="51" name="Straight Arrow Connector 50">
            <a:extLst>
              <a:ext uri="{FF2B5EF4-FFF2-40B4-BE49-F238E27FC236}">
                <a16:creationId xmlns:a16="http://schemas.microsoft.com/office/drawing/2014/main" id="{4AE19513-0BF4-5832-AAFB-5F995B99108F}"/>
              </a:ext>
            </a:extLst>
          </p:cNvPr>
          <p:cNvCxnSpPr>
            <a:cxnSpLocks/>
            <a:stCxn id="49" idx="4"/>
          </p:cNvCxnSpPr>
          <p:nvPr/>
        </p:nvCxnSpPr>
        <p:spPr>
          <a:xfrm flipH="1">
            <a:off x="5677022" y="4280846"/>
            <a:ext cx="1835398" cy="718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EF4CF1FD-AA2F-EF2D-DAE8-283562A50C2E}"/>
              </a:ext>
            </a:extLst>
          </p:cNvPr>
          <p:cNvCxnSpPr>
            <a:cxnSpLocks/>
            <a:stCxn id="49" idx="4"/>
            <a:endCxn id="46" idx="0"/>
          </p:cNvCxnSpPr>
          <p:nvPr/>
        </p:nvCxnSpPr>
        <p:spPr>
          <a:xfrm flipH="1">
            <a:off x="6868060" y="4280846"/>
            <a:ext cx="644360"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02B8FC5-573E-BFBD-A57F-F03B08DC146E}"/>
              </a:ext>
            </a:extLst>
          </p:cNvPr>
          <p:cNvCxnSpPr>
            <a:cxnSpLocks/>
            <a:stCxn id="49" idx="4"/>
            <a:endCxn id="47" idx="0"/>
          </p:cNvCxnSpPr>
          <p:nvPr/>
        </p:nvCxnSpPr>
        <p:spPr>
          <a:xfrm>
            <a:off x="7512420" y="4280846"/>
            <a:ext cx="476947"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20A9DB1-F387-E105-0F27-53F67DA10090}"/>
              </a:ext>
            </a:extLst>
          </p:cNvPr>
          <p:cNvCxnSpPr>
            <a:cxnSpLocks/>
            <a:stCxn id="49" idx="4"/>
          </p:cNvCxnSpPr>
          <p:nvPr/>
        </p:nvCxnSpPr>
        <p:spPr>
          <a:xfrm>
            <a:off x="7512420" y="4280846"/>
            <a:ext cx="1400019" cy="6961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884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Why not jump to Stage 4, impose structural relationships?</a:t>
            </a:r>
          </a:p>
        </p:txBody>
      </p:sp>
      <p:sp>
        <p:nvSpPr>
          <p:cNvPr id="4" name="Rectangle 3">
            <a:extLst>
              <a:ext uri="{FF2B5EF4-FFF2-40B4-BE49-F238E27FC236}">
                <a16:creationId xmlns:a16="http://schemas.microsoft.com/office/drawing/2014/main" id="{7278A106-6B49-F81A-5258-D374A2B38F72}"/>
              </a:ext>
            </a:extLst>
          </p:cNvPr>
          <p:cNvSpPr/>
          <p:nvPr/>
        </p:nvSpPr>
        <p:spPr>
          <a:xfrm>
            <a:off x="175464"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252720" y="5034727"/>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2408307" y="5034727"/>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3495334" y="5054376"/>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1972066" y="1546805"/>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6943047" y="1510813"/>
            <a:ext cx="832985" cy="369332"/>
          </a:xfrm>
          <a:prstGeom prst="rect">
            <a:avLst/>
          </a:prstGeom>
          <a:noFill/>
        </p:spPr>
        <p:txBody>
          <a:bodyPr wrap="none" rtlCol="0">
            <a:spAutoFit/>
          </a:bodyPr>
          <a:lstStyle/>
          <a:p>
            <a:r>
              <a:rPr lang="en-GB" b="1" dirty="0"/>
              <a:t>Age 15</a:t>
            </a:r>
          </a:p>
        </p:txBody>
      </p:sp>
      <p:sp>
        <p:nvSpPr>
          <p:cNvPr id="3" name="Oval 2">
            <a:extLst>
              <a:ext uri="{FF2B5EF4-FFF2-40B4-BE49-F238E27FC236}">
                <a16:creationId xmlns:a16="http://schemas.microsoft.com/office/drawing/2014/main" id="{58577961-F1BB-7054-3138-605D49651DB9}"/>
              </a:ext>
            </a:extLst>
          </p:cNvPr>
          <p:cNvSpPr/>
          <p:nvPr/>
        </p:nvSpPr>
        <p:spPr>
          <a:xfrm>
            <a:off x="773249" y="2506712"/>
            <a:ext cx="3230621"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effectLst/>
                <a:uLnTx/>
                <a:uFillTx/>
                <a:latin typeface="Calibri"/>
                <a:ea typeface="+mn-ea"/>
                <a:cs typeface="+mn-cs"/>
              </a:rPr>
              <a:t>Latent Classes@14</a:t>
            </a:r>
          </a:p>
        </p:txBody>
      </p:sp>
      <p:sp>
        <p:nvSpPr>
          <p:cNvPr id="31" name="Arrow: Right 30">
            <a:extLst>
              <a:ext uri="{FF2B5EF4-FFF2-40B4-BE49-F238E27FC236}">
                <a16:creationId xmlns:a16="http://schemas.microsoft.com/office/drawing/2014/main" id="{0219A14F-F21A-1EF9-8A71-D58F23BCBF3E}"/>
              </a:ext>
            </a:extLst>
          </p:cNvPr>
          <p:cNvSpPr/>
          <p:nvPr/>
        </p:nvSpPr>
        <p:spPr>
          <a:xfrm>
            <a:off x="4267065" y="3130950"/>
            <a:ext cx="1409957" cy="5256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Arrow Connector 32">
            <a:extLst>
              <a:ext uri="{FF2B5EF4-FFF2-40B4-BE49-F238E27FC236}">
                <a16:creationId xmlns:a16="http://schemas.microsoft.com/office/drawing/2014/main" id="{656FB3CF-3E39-CB54-CA33-60B309CB0771}"/>
              </a:ext>
            </a:extLst>
          </p:cNvPr>
          <p:cNvCxnSpPr>
            <a:cxnSpLocks/>
            <a:stCxn id="3" idx="4"/>
          </p:cNvCxnSpPr>
          <p:nvPr/>
        </p:nvCxnSpPr>
        <p:spPr>
          <a:xfrm flipH="1">
            <a:off x="553162" y="4280846"/>
            <a:ext cx="1835398" cy="718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32157E5B-8911-3194-C169-A69054A3B115}"/>
              </a:ext>
            </a:extLst>
          </p:cNvPr>
          <p:cNvCxnSpPr>
            <a:cxnSpLocks/>
            <a:stCxn id="3" idx="4"/>
            <a:endCxn id="5" idx="0"/>
          </p:cNvCxnSpPr>
          <p:nvPr/>
        </p:nvCxnSpPr>
        <p:spPr>
          <a:xfrm flipH="1">
            <a:off x="1744200" y="4280846"/>
            <a:ext cx="644360"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7995DC0-B279-B501-4AB0-CB4D6BB37ED7}"/>
              </a:ext>
            </a:extLst>
          </p:cNvPr>
          <p:cNvCxnSpPr>
            <a:cxnSpLocks/>
            <a:stCxn id="3" idx="4"/>
            <a:endCxn id="7" idx="0"/>
          </p:cNvCxnSpPr>
          <p:nvPr/>
        </p:nvCxnSpPr>
        <p:spPr>
          <a:xfrm>
            <a:off x="2388560" y="4280846"/>
            <a:ext cx="476947"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9261AEDE-4A45-453F-5876-1C2CA10E2047}"/>
              </a:ext>
            </a:extLst>
          </p:cNvPr>
          <p:cNvCxnSpPr>
            <a:cxnSpLocks/>
            <a:stCxn id="3" idx="4"/>
          </p:cNvCxnSpPr>
          <p:nvPr/>
        </p:nvCxnSpPr>
        <p:spPr>
          <a:xfrm>
            <a:off x="2388560" y="4280846"/>
            <a:ext cx="1400019" cy="6961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DEAB04C1-E8A3-A52C-056D-9E635DC5CCAF}"/>
              </a:ext>
            </a:extLst>
          </p:cNvPr>
          <p:cNvSpPr/>
          <p:nvPr/>
        </p:nvSpPr>
        <p:spPr>
          <a:xfrm>
            <a:off x="5299324" y="5015078"/>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46" name="Rectangle 45">
            <a:extLst>
              <a:ext uri="{FF2B5EF4-FFF2-40B4-BE49-F238E27FC236}">
                <a16:creationId xmlns:a16="http://schemas.microsoft.com/office/drawing/2014/main" id="{F9F6A94A-D841-E8D7-D20B-DE7A12B75978}"/>
              </a:ext>
            </a:extLst>
          </p:cNvPr>
          <p:cNvSpPr/>
          <p:nvPr/>
        </p:nvSpPr>
        <p:spPr>
          <a:xfrm>
            <a:off x="6376580" y="5034727"/>
            <a:ext cx="98296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47" name="Rectangle 46">
            <a:extLst>
              <a:ext uri="{FF2B5EF4-FFF2-40B4-BE49-F238E27FC236}">
                <a16:creationId xmlns:a16="http://schemas.microsoft.com/office/drawing/2014/main" id="{8B5B0C83-55C9-4D69-5A13-5F46B4B8A61E}"/>
              </a:ext>
            </a:extLst>
          </p:cNvPr>
          <p:cNvSpPr/>
          <p:nvPr/>
        </p:nvSpPr>
        <p:spPr>
          <a:xfrm>
            <a:off x="7532167" y="5034727"/>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48" name="Rectangle 47">
            <a:extLst>
              <a:ext uri="{FF2B5EF4-FFF2-40B4-BE49-F238E27FC236}">
                <a16:creationId xmlns:a16="http://schemas.microsoft.com/office/drawing/2014/main" id="{A27BDAAF-38BE-F3FF-3BC9-A917D2258414}"/>
              </a:ext>
            </a:extLst>
          </p:cNvPr>
          <p:cNvSpPr/>
          <p:nvPr/>
        </p:nvSpPr>
        <p:spPr>
          <a:xfrm>
            <a:off x="8619194" y="5054376"/>
            <a:ext cx="914400"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49" name="Oval 48">
            <a:extLst>
              <a:ext uri="{FF2B5EF4-FFF2-40B4-BE49-F238E27FC236}">
                <a16:creationId xmlns:a16="http://schemas.microsoft.com/office/drawing/2014/main" id="{BFCA5EAE-5841-60E0-9A5F-1F00DD4DE1D8}"/>
              </a:ext>
            </a:extLst>
          </p:cNvPr>
          <p:cNvSpPr/>
          <p:nvPr/>
        </p:nvSpPr>
        <p:spPr>
          <a:xfrm>
            <a:off x="5897109" y="2506712"/>
            <a:ext cx="3230621"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noProof="0" dirty="0">
                <a:ln>
                  <a:noFill/>
                </a:ln>
                <a:effectLst/>
                <a:uLnTx/>
                <a:uFillTx/>
                <a:latin typeface="Calibri"/>
                <a:ea typeface="+mn-ea"/>
                <a:cs typeface="+mn-cs"/>
              </a:rPr>
              <a:t>Latent Classes@15</a:t>
            </a:r>
          </a:p>
        </p:txBody>
      </p:sp>
      <p:cxnSp>
        <p:nvCxnSpPr>
          <p:cNvPr id="51" name="Straight Arrow Connector 50">
            <a:extLst>
              <a:ext uri="{FF2B5EF4-FFF2-40B4-BE49-F238E27FC236}">
                <a16:creationId xmlns:a16="http://schemas.microsoft.com/office/drawing/2014/main" id="{4AE19513-0BF4-5832-AAFB-5F995B99108F}"/>
              </a:ext>
            </a:extLst>
          </p:cNvPr>
          <p:cNvCxnSpPr>
            <a:cxnSpLocks/>
            <a:stCxn id="49" idx="4"/>
          </p:cNvCxnSpPr>
          <p:nvPr/>
        </p:nvCxnSpPr>
        <p:spPr>
          <a:xfrm flipH="1">
            <a:off x="5677022" y="4280846"/>
            <a:ext cx="1835398" cy="718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EF4CF1FD-AA2F-EF2D-DAE8-283562A50C2E}"/>
              </a:ext>
            </a:extLst>
          </p:cNvPr>
          <p:cNvCxnSpPr>
            <a:cxnSpLocks/>
            <a:stCxn id="49" idx="4"/>
            <a:endCxn id="46" idx="0"/>
          </p:cNvCxnSpPr>
          <p:nvPr/>
        </p:nvCxnSpPr>
        <p:spPr>
          <a:xfrm flipH="1">
            <a:off x="6868060" y="4280846"/>
            <a:ext cx="644360"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02B8FC5-573E-BFBD-A57F-F03B08DC146E}"/>
              </a:ext>
            </a:extLst>
          </p:cNvPr>
          <p:cNvCxnSpPr>
            <a:cxnSpLocks/>
            <a:stCxn id="49" idx="4"/>
            <a:endCxn id="47" idx="0"/>
          </p:cNvCxnSpPr>
          <p:nvPr/>
        </p:nvCxnSpPr>
        <p:spPr>
          <a:xfrm>
            <a:off x="7512420" y="4280846"/>
            <a:ext cx="476947" cy="75388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20A9DB1-F387-E105-0F27-53F67DA10090}"/>
              </a:ext>
            </a:extLst>
          </p:cNvPr>
          <p:cNvCxnSpPr>
            <a:cxnSpLocks/>
            <a:stCxn id="49" idx="4"/>
          </p:cNvCxnSpPr>
          <p:nvPr/>
        </p:nvCxnSpPr>
        <p:spPr>
          <a:xfrm>
            <a:off x="7512420" y="4280846"/>
            <a:ext cx="1400019" cy="6961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BDE45B-2B33-CF1C-2CA2-3B889B18DB94}"/>
              </a:ext>
            </a:extLst>
          </p:cNvPr>
          <p:cNvSpPr/>
          <p:nvPr/>
        </p:nvSpPr>
        <p:spPr>
          <a:xfrm>
            <a:off x="10471287" y="5054376"/>
            <a:ext cx="1495358" cy="914400"/>
          </a:xfrm>
          <a:prstGeom prst="rect">
            <a:avLst/>
          </a:prstGeom>
          <a:solidFill>
            <a:schemeClr val="accent1"/>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b="1" kern="0" dirty="0">
                <a:solidFill>
                  <a:prstClr val="white"/>
                </a:solidFill>
                <a:latin typeface="Calibri"/>
              </a:rPr>
              <a:t>Educational Attainment</a:t>
            </a:r>
            <a:endParaRPr kumimoji="0" lang="en-GB" b="1" i="0" u="none" strike="noStrike" kern="0" cap="none" spc="0" normalizeH="0" baseline="0" noProof="0" dirty="0">
              <a:ln>
                <a:noFill/>
              </a:ln>
              <a:solidFill>
                <a:prstClr val="white"/>
              </a:solidFill>
              <a:effectLst/>
              <a:uLnTx/>
              <a:uFillTx/>
              <a:latin typeface="Calibri"/>
              <a:ea typeface="+mn-ea"/>
              <a:cs typeface="+mn-cs"/>
            </a:endParaRPr>
          </a:p>
        </p:txBody>
      </p:sp>
      <p:sp>
        <p:nvSpPr>
          <p:cNvPr id="10" name="TextBox 9">
            <a:extLst>
              <a:ext uri="{FF2B5EF4-FFF2-40B4-BE49-F238E27FC236}">
                <a16:creationId xmlns:a16="http://schemas.microsoft.com/office/drawing/2014/main" id="{FA38E545-ED86-66B1-ECE7-65F7998965AF}"/>
              </a:ext>
            </a:extLst>
          </p:cNvPr>
          <p:cNvSpPr txBox="1"/>
          <p:nvPr/>
        </p:nvSpPr>
        <p:spPr>
          <a:xfrm>
            <a:off x="10802474" y="1549408"/>
            <a:ext cx="832985" cy="369332"/>
          </a:xfrm>
          <a:prstGeom prst="rect">
            <a:avLst/>
          </a:prstGeom>
          <a:noFill/>
        </p:spPr>
        <p:txBody>
          <a:bodyPr wrap="none" rtlCol="0">
            <a:spAutoFit/>
          </a:bodyPr>
          <a:lstStyle/>
          <a:p>
            <a:r>
              <a:rPr lang="en-GB" b="1" dirty="0"/>
              <a:t>Age 16</a:t>
            </a:r>
          </a:p>
        </p:txBody>
      </p:sp>
      <p:cxnSp>
        <p:nvCxnSpPr>
          <p:cNvPr id="11" name="Straight Arrow Connector 10">
            <a:extLst>
              <a:ext uri="{FF2B5EF4-FFF2-40B4-BE49-F238E27FC236}">
                <a16:creationId xmlns:a16="http://schemas.microsoft.com/office/drawing/2014/main" id="{AEFA4ACB-5D39-7E12-209A-C3BA08BDAAB9}"/>
              </a:ext>
            </a:extLst>
          </p:cNvPr>
          <p:cNvCxnSpPr>
            <a:cxnSpLocks/>
            <a:stCxn id="49" idx="6"/>
            <a:endCxn id="9" idx="1"/>
          </p:cNvCxnSpPr>
          <p:nvPr/>
        </p:nvCxnSpPr>
        <p:spPr>
          <a:xfrm>
            <a:off x="9127730" y="3393779"/>
            <a:ext cx="1343557" cy="211779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0647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Why not jump to Stage 4, impose structural relationships?</a:t>
            </a:r>
          </a:p>
        </p:txBody>
      </p:sp>
      <p:sp>
        <p:nvSpPr>
          <p:cNvPr id="12" name="Content Placeholder 2">
            <a:extLst>
              <a:ext uri="{FF2B5EF4-FFF2-40B4-BE49-F238E27FC236}">
                <a16:creationId xmlns:a16="http://schemas.microsoft.com/office/drawing/2014/main" id="{3D4E8F2D-5BB4-FE48-BA5B-EBDB9D10DE27}"/>
              </a:ext>
            </a:extLst>
          </p:cNvPr>
          <p:cNvSpPr txBox="1">
            <a:spLocks/>
          </p:cNvSpPr>
          <p:nvPr/>
        </p:nvSpPr>
        <p:spPr>
          <a:xfrm>
            <a:off x="0" y="1404749"/>
            <a:ext cx="10989888"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sz="3200" b="1" dirty="0"/>
              <a:t>Substantive issue:</a:t>
            </a:r>
          </a:p>
          <a:p>
            <a:pPr lvl="2"/>
            <a:r>
              <a:rPr lang="en-GB" sz="2800" dirty="0"/>
              <a:t>Model interpretation when latent variables represent covariance in indicators </a:t>
            </a:r>
            <a:r>
              <a:rPr lang="en-GB" sz="2800" i="1" dirty="0"/>
              <a:t>and </a:t>
            </a:r>
            <a:r>
              <a:rPr lang="en-GB" sz="2800" dirty="0"/>
              <a:t>auxiliary variables (covariates, distal outcomes).</a:t>
            </a:r>
          </a:p>
          <a:p>
            <a:pPr lvl="1"/>
            <a:r>
              <a:rPr lang="en-GB" sz="3200" b="1" dirty="0"/>
              <a:t>Practical issue:</a:t>
            </a:r>
          </a:p>
          <a:p>
            <a:pPr lvl="2"/>
            <a:r>
              <a:rPr lang="en-GB" sz="2800" dirty="0"/>
              <a:t>Computational costs of estimating more complex models: </a:t>
            </a:r>
          </a:p>
          <a:p>
            <a:pPr lvl="2"/>
            <a:endParaRPr lang="en-GB" dirty="0"/>
          </a:p>
        </p:txBody>
      </p:sp>
      <p:pic>
        <p:nvPicPr>
          <p:cNvPr id="13" name="Picture 12">
            <a:extLst>
              <a:ext uri="{FF2B5EF4-FFF2-40B4-BE49-F238E27FC236}">
                <a16:creationId xmlns:a16="http://schemas.microsoft.com/office/drawing/2014/main" id="{65726961-B912-F02D-A5BD-30056089B144}"/>
              </a:ext>
            </a:extLst>
          </p:cNvPr>
          <p:cNvPicPr>
            <a:picLocks noChangeAspect="1"/>
          </p:cNvPicPr>
          <p:nvPr/>
        </p:nvPicPr>
        <p:blipFill>
          <a:blip r:embed="rId3"/>
          <a:stretch>
            <a:fillRect/>
          </a:stretch>
        </p:blipFill>
        <p:spPr>
          <a:xfrm>
            <a:off x="2211858" y="4729409"/>
            <a:ext cx="7212227" cy="2191420"/>
          </a:xfrm>
          <a:prstGeom prst="rect">
            <a:avLst/>
          </a:prstGeom>
        </p:spPr>
      </p:pic>
      <p:sp>
        <p:nvSpPr>
          <p:cNvPr id="14" name="Rectangle 13">
            <a:extLst>
              <a:ext uri="{FF2B5EF4-FFF2-40B4-BE49-F238E27FC236}">
                <a16:creationId xmlns:a16="http://schemas.microsoft.com/office/drawing/2014/main" id="{2D71086E-0652-4274-CB8B-14C814B6BFF7}"/>
              </a:ext>
            </a:extLst>
          </p:cNvPr>
          <p:cNvSpPr/>
          <p:nvPr/>
        </p:nvSpPr>
        <p:spPr>
          <a:xfrm>
            <a:off x="431564" y="4120699"/>
            <a:ext cx="1014177" cy="658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Gender</a:t>
            </a:r>
          </a:p>
        </p:txBody>
      </p:sp>
      <p:cxnSp>
        <p:nvCxnSpPr>
          <p:cNvPr id="18" name="Straight Arrow Connector 17">
            <a:extLst>
              <a:ext uri="{FF2B5EF4-FFF2-40B4-BE49-F238E27FC236}">
                <a16:creationId xmlns:a16="http://schemas.microsoft.com/office/drawing/2014/main" id="{2EC31EB6-58EC-D935-CE7C-4D1FB0026E1E}"/>
              </a:ext>
            </a:extLst>
          </p:cNvPr>
          <p:cNvCxnSpPr>
            <a:cxnSpLocks/>
          </p:cNvCxnSpPr>
          <p:nvPr/>
        </p:nvCxnSpPr>
        <p:spPr>
          <a:xfrm>
            <a:off x="1445741" y="4303704"/>
            <a:ext cx="1223318" cy="47513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48AC335-67B2-39F9-9744-A9801856CAE5}"/>
              </a:ext>
            </a:extLst>
          </p:cNvPr>
          <p:cNvCxnSpPr>
            <a:cxnSpLocks/>
          </p:cNvCxnSpPr>
          <p:nvPr/>
        </p:nvCxnSpPr>
        <p:spPr>
          <a:xfrm>
            <a:off x="1445741" y="4296205"/>
            <a:ext cx="3768810" cy="4826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C32AABC-7538-6048-10B9-D52EF50AB6CA}"/>
              </a:ext>
            </a:extLst>
          </p:cNvPr>
          <p:cNvCxnSpPr>
            <a:cxnSpLocks/>
          </p:cNvCxnSpPr>
          <p:nvPr/>
        </p:nvCxnSpPr>
        <p:spPr>
          <a:xfrm>
            <a:off x="1445741" y="4296205"/>
            <a:ext cx="6402059" cy="43320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375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7A1C4AAB-0B3D-7EFF-630A-6A1D564D2F59}"/>
              </a:ext>
            </a:extLst>
          </p:cNvPr>
          <p:cNvSpPr>
            <a:spLocks noGrp="1"/>
          </p:cNvSpPr>
          <p:nvPr>
            <p:ph idx="1"/>
          </p:nvPr>
        </p:nvSpPr>
        <p:spPr>
          <a:xfrm>
            <a:off x="257431" y="1865314"/>
            <a:ext cx="11815119" cy="4351338"/>
          </a:xfrm>
        </p:spPr>
        <p:txBody>
          <a:bodyPr/>
          <a:lstStyle/>
          <a:p>
            <a:pPr marL="901700" lvl="2" indent="-457200">
              <a:buFont typeface="Arial" panose="020B0604020202020204" pitchFamily="34" charset="0"/>
              <a:buChar char="•"/>
            </a:pPr>
            <a:r>
              <a:rPr lang="en-US" sz="2800" b="1" dirty="0"/>
              <a:t>Step 1</a:t>
            </a:r>
            <a:r>
              <a:rPr lang="en-US" sz="2800" dirty="0"/>
              <a:t>: Estimate models and assign individuals to most likely class</a:t>
            </a:r>
          </a:p>
          <a:p>
            <a:pPr marL="901700" lvl="2" indent="-457200">
              <a:buFont typeface="Arial" panose="020B0604020202020204" pitchFamily="34" charset="0"/>
              <a:buChar char="•"/>
            </a:pPr>
            <a:r>
              <a:rPr lang="en-US" sz="2800" b="1" dirty="0"/>
              <a:t>Step 2</a:t>
            </a:r>
            <a:r>
              <a:rPr lang="en-US" sz="2800" dirty="0"/>
              <a:t>: Estimate measurement error (i.e., uncertainty in class allocation)</a:t>
            </a:r>
          </a:p>
          <a:p>
            <a:pPr marL="901700" lvl="2" indent="-457200">
              <a:buFont typeface="Arial" panose="020B0604020202020204" pitchFamily="34" charset="0"/>
              <a:buChar char="•"/>
            </a:pPr>
            <a:r>
              <a:rPr lang="en-US" sz="2800" b="1" dirty="0"/>
              <a:t>Step 3</a:t>
            </a:r>
            <a:r>
              <a:rPr lang="en-US" sz="2800" dirty="0"/>
              <a:t>: Impose relationships between different classes and covariates/distal outcomes, while controlling for measurement error in class assignment </a:t>
            </a:r>
          </a:p>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90499"/>
            <a:ext cx="12192000" cy="1500189"/>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The 3-Step Approach</a:t>
            </a:r>
          </a:p>
        </p:txBody>
      </p:sp>
    </p:spTree>
    <p:extLst>
      <p:ext uri="{BB962C8B-B14F-4D97-AF65-F5344CB8AC3E}">
        <p14:creationId xmlns:p14="http://schemas.microsoft.com/office/powerpoint/2010/main" val="166563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90499"/>
            <a:ext cx="12192000" cy="1500189"/>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Step 1: Estimate Models and assign individuals to most likely class</a:t>
            </a:r>
          </a:p>
        </p:txBody>
      </p:sp>
      <p:pic>
        <p:nvPicPr>
          <p:cNvPr id="45" name="Picture 44">
            <a:extLst>
              <a:ext uri="{FF2B5EF4-FFF2-40B4-BE49-F238E27FC236}">
                <a16:creationId xmlns:a16="http://schemas.microsoft.com/office/drawing/2014/main" id="{2A8E94E4-C9B0-FA48-08F5-44125E7FC182}"/>
              </a:ext>
            </a:extLst>
          </p:cNvPr>
          <p:cNvPicPr>
            <a:picLocks noChangeAspect="1"/>
          </p:cNvPicPr>
          <p:nvPr/>
        </p:nvPicPr>
        <p:blipFill>
          <a:blip r:embed="rId3"/>
          <a:stretch>
            <a:fillRect/>
          </a:stretch>
        </p:blipFill>
        <p:spPr>
          <a:xfrm>
            <a:off x="1241508" y="1825625"/>
            <a:ext cx="9138167" cy="5192065"/>
          </a:xfrm>
          <a:prstGeom prst="rect">
            <a:avLst/>
          </a:prstGeom>
        </p:spPr>
      </p:pic>
      <p:cxnSp>
        <p:nvCxnSpPr>
          <p:cNvPr id="48" name="Straight Connector 47">
            <a:extLst>
              <a:ext uri="{FF2B5EF4-FFF2-40B4-BE49-F238E27FC236}">
                <a16:creationId xmlns:a16="http://schemas.microsoft.com/office/drawing/2014/main" id="{9EFD962C-297B-3ADF-2303-7A591A0E29BD}"/>
              </a:ext>
            </a:extLst>
          </p:cNvPr>
          <p:cNvCxnSpPr/>
          <p:nvPr/>
        </p:nvCxnSpPr>
        <p:spPr>
          <a:xfrm>
            <a:off x="5572897" y="2014151"/>
            <a:ext cx="0" cy="484384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96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90499"/>
            <a:ext cx="12192000" cy="1500189"/>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Step 1: Estimate Models and assign individuals to most likely class</a:t>
            </a:r>
          </a:p>
        </p:txBody>
      </p:sp>
      <p:sp>
        <p:nvSpPr>
          <p:cNvPr id="44" name="Content Placeholder 43">
            <a:extLst>
              <a:ext uri="{FF2B5EF4-FFF2-40B4-BE49-F238E27FC236}">
                <a16:creationId xmlns:a16="http://schemas.microsoft.com/office/drawing/2014/main" id="{C1A6C651-85EE-34FD-34A3-B874EBB82723}"/>
              </a:ext>
            </a:extLst>
          </p:cNvPr>
          <p:cNvSpPr>
            <a:spLocks noGrp="1"/>
          </p:cNvSpPr>
          <p:nvPr>
            <p:ph idx="1"/>
          </p:nvPr>
        </p:nvSpPr>
        <p:spPr/>
        <p:txBody>
          <a:bodyPr/>
          <a:lstStyle/>
          <a:p>
            <a:endParaRPr lang="en-GB"/>
          </a:p>
        </p:txBody>
      </p:sp>
      <p:pic>
        <p:nvPicPr>
          <p:cNvPr id="3" name="Picture 2">
            <a:extLst>
              <a:ext uri="{FF2B5EF4-FFF2-40B4-BE49-F238E27FC236}">
                <a16:creationId xmlns:a16="http://schemas.microsoft.com/office/drawing/2014/main" id="{BCFB2A05-F319-86A5-77A0-F2B337516593}"/>
              </a:ext>
            </a:extLst>
          </p:cNvPr>
          <p:cNvPicPr>
            <a:picLocks noChangeAspect="1"/>
          </p:cNvPicPr>
          <p:nvPr/>
        </p:nvPicPr>
        <p:blipFill>
          <a:blip r:embed="rId3"/>
          <a:stretch>
            <a:fillRect/>
          </a:stretch>
        </p:blipFill>
        <p:spPr>
          <a:xfrm>
            <a:off x="1852972" y="2429694"/>
            <a:ext cx="8486055" cy="4063181"/>
          </a:xfrm>
          <a:prstGeom prst="rect">
            <a:avLst/>
          </a:prstGeom>
        </p:spPr>
      </p:pic>
      <p:sp>
        <p:nvSpPr>
          <p:cNvPr id="5" name="TextBox 4">
            <a:extLst>
              <a:ext uri="{FF2B5EF4-FFF2-40B4-BE49-F238E27FC236}">
                <a16:creationId xmlns:a16="http://schemas.microsoft.com/office/drawing/2014/main" id="{D8013C4E-42E1-F07B-EF41-CB6F1E842191}"/>
              </a:ext>
            </a:extLst>
          </p:cNvPr>
          <p:cNvSpPr txBox="1"/>
          <p:nvPr/>
        </p:nvSpPr>
        <p:spPr>
          <a:xfrm>
            <a:off x="3286896" y="1825625"/>
            <a:ext cx="1183594" cy="523220"/>
          </a:xfrm>
          <a:prstGeom prst="rect">
            <a:avLst/>
          </a:prstGeom>
          <a:noFill/>
        </p:spPr>
        <p:txBody>
          <a:bodyPr wrap="none" rtlCol="0">
            <a:spAutoFit/>
          </a:bodyPr>
          <a:lstStyle/>
          <a:p>
            <a:r>
              <a:rPr lang="en-GB" sz="2800" dirty="0"/>
              <a:t>Age 14</a:t>
            </a:r>
          </a:p>
        </p:txBody>
      </p:sp>
      <p:sp>
        <p:nvSpPr>
          <p:cNvPr id="6" name="TextBox 5">
            <a:extLst>
              <a:ext uri="{FF2B5EF4-FFF2-40B4-BE49-F238E27FC236}">
                <a16:creationId xmlns:a16="http://schemas.microsoft.com/office/drawing/2014/main" id="{59051227-216C-B95D-BF94-B7EA73D84F8E}"/>
              </a:ext>
            </a:extLst>
          </p:cNvPr>
          <p:cNvSpPr txBox="1"/>
          <p:nvPr/>
        </p:nvSpPr>
        <p:spPr>
          <a:xfrm>
            <a:off x="7721512" y="1771537"/>
            <a:ext cx="1183594" cy="523220"/>
          </a:xfrm>
          <a:prstGeom prst="rect">
            <a:avLst/>
          </a:prstGeom>
          <a:noFill/>
        </p:spPr>
        <p:txBody>
          <a:bodyPr wrap="none" rtlCol="0">
            <a:spAutoFit/>
          </a:bodyPr>
          <a:lstStyle/>
          <a:p>
            <a:r>
              <a:rPr lang="en-GB" sz="2800" dirty="0"/>
              <a:t>Age 15</a:t>
            </a:r>
          </a:p>
        </p:txBody>
      </p:sp>
      <p:cxnSp>
        <p:nvCxnSpPr>
          <p:cNvPr id="7" name="Straight Connector 6">
            <a:extLst>
              <a:ext uri="{FF2B5EF4-FFF2-40B4-BE49-F238E27FC236}">
                <a16:creationId xmlns:a16="http://schemas.microsoft.com/office/drawing/2014/main" id="{24C17BC3-E33A-3CFF-207B-36EFBC753814}"/>
              </a:ext>
            </a:extLst>
          </p:cNvPr>
          <p:cNvCxnSpPr/>
          <p:nvPr/>
        </p:nvCxnSpPr>
        <p:spPr>
          <a:xfrm>
            <a:off x="6096000" y="2014151"/>
            <a:ext cx="0" cy="484384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9352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90499"/>
            <a:ext cx="12192000" cy="1500189"/>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2: Estimate measurement error</a:t>
            </a:r>
          </a:p>
          <a:p>
            <a:pPr algn="ctr"/>
            <a:r>
              <a:rPr lang="en-US" dirty="0">
                <a:solidFill>
                  <a:schemeClr val="bg1"/>
                </a:solidFill>
              </a:rPr>
              <a:t> (i.e., uncertainty in class allocation)</a:t>
            </a:r>
          </a:p>
        </p:txBody>
      </p:sp>
      <p:sp>
        <p:nvSpPr>
          <p:cNvPr id="5" name="TextBox 4">
            <a:extLst>
              <a:ext uri="{FF2B5EF4-FFF2-40B4-BE49-F238E27FC236}">
                <a16:creationId xmlns:a16="http://schemas.microsoft.com/office/drawing/2014/main" id="{D8013C4E-42E1-F07B-EF41-CB6F1E842191}"/>
              </a:ext>
            </a:extLst>
          </p:cNvPr>
          <p:cNvSpPr txBox="1"/>
          <p:nvPr/>
        </p:nvSpPr>
        <p:spPr>
          <a:xfrm>
            <a:off x="3286896" y="1825625"/>
            <a:ext cx="1183594" cy="523220"/>
          </a:xfrm>
          <a:prstGeom prst="rect">
            <a:avLst/>
          </a:prstGeom>
          <a:noFill/>
        </p:spPr>
        <p:txBody>
          <a:bodyPr wrap="none" rtlCol="0">
            <a:spAutoFit/>
          </a:bodyPr>
          <a:lstStyle/>
          <a:p>
            <a:r>
              <a:rPr lang="en-GB" sz="2800" dirty="0"/>
              <a:t>Age 14</a:t>
            </a:r>
          </a:p>
        </p:txBody>
      </p:sp>
      <p:pic>
        <p:nvPicPr>
          <p:cNvPr id="8" name="Picture 7">
            <a:extLst>
              <a:ext uri="{FF2B5EF4-FFF2-40B4-BE49-F238E27FC236}">
                <a16:creationId xmlns:a16="http://schemas.microsoft.com/office/drawing/2014/main" id="{6B552A78-F920-B852-8C39-55F95F5AD222}"/>
              </a:ext>
            </a:extLst>
          </p:cNvPr>
          <p:cNvPicPr>
            <a:picLocks noChangeAspect="1"/>
          </p:cNvPicPr>
          <p:nvPr/>
        </p:nvPicPr>
        <p:blipFill rotWithShape="1">
          <a:blip r:embed="rId3"/>
          <a:srcRect r="51068"/>
          <a:stretch/>
        </p:blipFill>
        <p:spPr>
          <a:xfrm>
            <a:off x="1852973" y="2672308"/>
            <a:ext cx="4152412" cy="4063181"/>
          </a:xfrm>
          <a:prstGeom prst="rect">
            <a:avLst/>
          </a:prstGeom>
        </p:spPr>
      </p:pic>
      <p:sp>
        <p:nvSpPr>
          <p:cNvPr id="9" name="TextBox 8">
            <a:extLst>
              <a:ext uri="{FF2B5EF4-FFF2-40B4-BE49-F238E27FC236}">
                <a16:creationId xmlns:a16="http://schemas.microsoft.com/office/drawing/2014/main" id="{07D23111-E89D-5FE5-828F-64356E26D5AF}"/>
              </a:ext>
            </a:extLst>
          </p:cNvPr>
          <p:cNvSpPr txBox="1"/>
          <p:nvPr/>
        </p:nvSpPr>
        <p:spPr>
          <a:xfrm>
            <a:off x="35874" y="1732279"/>
            <a:ext cx="1915296" cy="4801314"/>
          </a:xfrm>
          <a:prstGeom prst="rect">
            <a:avLst/>
          </a:prstGeom>
          <a:noFill/>
        </p:spPr>
        <p:txBody>
          <a:bodyPr wrap="square" rtlCol="0">
            <a:spAutoFit/>
          </a:bodyPr>
          <a:lstStyle/>
          <a:p>
            <a:r>
              <a:rPr lang="en-GB" dirty="0"/>
              <a:t>E.g.:</a:t>
            </a:r>
          </a:p>
          <a:p>
            <a:r>
              <a:rPr lang="en-GB" dirty="0"/>
              <a:t>Average </a:t>
            </a:r>
            <a:r>
              <a:rPr lang="en-GB" i="1" dirty="0"/>
              <a:t>p </a:t>
            </a:r>
            <a:r>
              <a:rPr lang="en-GB" dirty="0"/>
              <a:t>of being “Experimenter” if assigned to “Experimenter” :</a:t>
            </a:r>
          </a:p>
          <a:p>
            <a:endParaRPr lang="en-GB" dirty="0"/>
          </a:p>
          <a:p>
            <a:r>
              <a:rPr lang="en-GB" dirty="0"/>
              <a:t>(.79+.67+.86) / 3 =</a:t>
            </a:r>
          </a:p>
          <a:p>
            <a:r>
              <a:rPr lang="en-GB" dirty="0"/>
              <a:t>=.74</a:t>
            </a:r>
          </a:p>
          <a:p>
            <a:endParaRPr lang="en-GB" dirty="0"/>
          </a:p>
          <a:p>
            <a:r>
              <a:rPr lang="en-GB" dirty="0"/>
              <a:t>Average </a:t>
            </a:r>
            <a:r>
              <a:rPr lang="en-GB" i="1" dirty="0"/>
              <a:t>p</a:t>
            </a:r>
            <a:r>
              <a:rPr lang="en-GB" dirty="0"/>
              <a:t> of being “Abstainer” if assigned to  “Experimenter”:</a:t>
            </a:r>
          </a:p>
          <a:p>
            <a:endParaRPr lang="en-GB" dirty="0"/>
          </a:p>
          <a:p>
            <a:r>
              <a:rPr lang="en-GB" dirty="0"/>
              <a:t>(.21+.33+.23)/3 =</a:t>
            </a:r>
          </a:p>
          <a:p>
            <a:r>
              <a:rPr lang="en-GB" dirty="0"/>
              <a:t>= .26</a:t>
            </a:r>
          </a:p>
          <a:p>
            <a:endParaRPr lang="en-GB" dirty="0"/>
          </a:p>
        </p:txBody>
      </p:sp>
    </p:spTree>
    <p:extLst>
      <p:ext uri="{BB962C8B-B14F-4D97-AF65-F5344CB8AC3E}">
        <p14:creationId xmlns:p14="http://schemas.microsoft.com/office/powerpoint/2010/main" val="1538296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90499"/>
            <a:ext cx="12192000" cy="1500189"/>
          </a:xfrm>
          <a:prstGeom prst="rect">
            <a:avLst/>
          </a:prstGeom>
          <a:solidFill>
            <a:srgbClr val="C00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2: Estimate measurement error</a:t>
            </a:r>
          </a:p>
          <a:p>
            <a:pPr algn="ctr"/>
            <a:r>
              <a:rPr lang="en-US" dirty="0">
                <a:solidFill>
                  <a:schemeClr val="bg1"/>
                </a:solidFill>
              </a:rPr>
              <a:t> (i.e., uncertainty in class allocation)</a:t>
            </a:r>
          </a:p>
        </p:txBody>
      </p:sp>
      <p:sp>
        <p:nvSpPr>
          <p:cNvPr id="5" name="TextBox 4">
            <a:extLst>
              <a:ext uri="{FF2B5EF4-FFF2-40B4-BE49-F238E27FC236}">
                <a16:creationId xmlns:a16="http://schemas.microsoft.com/office/drawing/2014/main" id="{D8013C4E-42E1-F07B-EF41-CB6F1E842191}"/>
              </a:ext>
            </a:extLst>
          </p:cNvPr>
          <p:cNvSpPr txBox="1"/>
          <p:nvPr/>
        </p:nvSpPr>
        <p:spPr>
          <a:xfrm>
            <a:off x="3682399" y="1883733"/>
            <a:ext cx="1183594" cy="523220"/>
          </a:xfrm>
          <a:prstGeom prst="rect">
            <a:avLst/>
          </a:prstGeom>
          <a:noFill/>
        </p:spPr>
        <p:txBody>
          <a:bodyPr wrap="none" rtlCol="0">
            <a:spAutoFit/>
          </a:bodyPr>
          <a:lstStyle/>
          <a:p>
            <a:r>
              <a:rPr lang="en-GB" sz="2800" dirty="0"/>
              <a:t>Age 14</a:t>
            </a:r>
          </a:p>
        </p:txBody>
      </p:sp>
      <p:pic>
        <p:nvPicPr>
          <p:cNvPr id="8" name="Picture 7">
            <a:extLst>
              <a:ext uri="{FF2B5EF4-FFF2-40B4-BE49-F238E27FC236}">
                <a16:creationId xmlns:a16="http://schemas.microsoft.com/office/drawing/2014/main" id="{6B552A78-F920-B852-8C39-55F95F5AD222}"/>
              </a:ext>
            </a:extLst>
          </p:cNvPr>
          <p:cNvPicPr>
            <a:picLocks noChangeAspect="1"/>
          </p:cNvPicPr>
          <p:nvPr/>
        </p:nvPicPr>
        <p:blipFill rotWithShape="1">
          <a:blip r:embed="rId3"/>
          <a:srcRect r="51068"/>
          <a:stretch/>
        </p:blipFill>
        <p:spPr>
          <a:xfrm>
            <a:off x="2197990" y="2429694"/>
            <a:ext cx="4152412" cy="4063181"/>
          </a:xfrm>
          <a:prstGeom prst="rect">
            <a:avLst/>
          </a:prstGeom>
        </p:spPr>
      </p:pic>
      <p:sp>
        <p:nvSpPr>
          <p:cNvPr id="9" name="TextBox 8">
            <a:extLst>
              <a:ext uri="{FF2B5EF4-FFF2-40B4-BE49-F238E27FC236}">
                <a16:creationId xmlns:a16="http://schemas.microsoft.com/office/drawing/2014/main" id="{07D23111-E89D-5FE5-828F-64356E26D5AF}"/>
              </a:ext>
            </a:extLst>
          </p:cNvPr>
          <p:cNvSpPr txBox="1"/>
          <p:nvPr/>
        </p:nvSpPr>
        <p:spPr>
          <a:xfrm>
            <a:off x="35874" y="1732279"/>
            <a:ext cx="2162116" cy="4801314"/>
          </a:xfrm>
          <a:prstGeom prst="rect">
            <a:avLst/>
          </a:prstGeom>
          <a:noFill/>
        </p:spPr>
        <p:txBody>
          <a:bodyPr wrap="square" rtlCol="0">
            <a:spAutoFit/>
          </a:bodyPr>
          <a:lstStyle/>
          <a:p>
            <a:r>
              <a:rPr lang="en-GB" dirty="0"/>
              <a:t>E.g.:</a:t>
            </a:r>
          </a:p>
          <a:p>
            <a:r>
              <a:rPr lang="en-GB" dirty="0"/>
              <a:t>Average </a:t>
            </a:r>
            <a:r>
              <a:rPr lang="en-GB" i="1" dirty="0"/>
              <a:t>p </a:t>
            </a:r>
            <a:r>
              <a:rPr lang="en-GB" dirty="0"/>
              <a:t>of being “Experimenter” if assigned to “Experimenter” :</a:t>
            </a:r>
          </a:p>
          <a:p>
            <a:endParaRPr lang="en-GB" dirty="0"/>
          </a:p>
          <a:p>
            <a:r>
              <a:rPr lang="en-GB" dirty="0"/>
              <a:t>(.79+.67+.86) / 3 =</a:t>
            </a:r>
          </a:p>
          <a:p>
            <a:r>
              <a:rPr lang="en-GB" dirty="0"/>
              <a:t>=.74</a:t>
            </a:r>
          </a:p>
          <a:p>
            <a:endParaRPr lang="en-GB" dirty="0"/>
          </a:p>
          <a:p>
            <a:r>
              <a:rPr lang="en-GB" dirty="0"/>
              <a:t>Average </a:t>
            </a:r>
            <a:r>
              <a:rPr lang="en-GB" i="1" dirty="0"/>
              <a:t>p</a:t>
            </a:r>
            <a:r>
              <a:rPr lang="en-GB" dirty="0"/>
              <a:t> of being “Abstainer” if assigned to  “Experimenter”:</a:t>
            </a:r>
          </a:p>
          <a:p>
            <a:endParaRPr lang="en-GB" dirty="0"/>
          </a:p>
          <a:p>
            <a:r>
              <a:rPr lang="en-GB" dirty="0"/>
              <a:t>(.21+.33+.23)/3 =</a:t>
            </a:r>
          </a:p>
          <a:p>
            <a:r>
              <a:rPr lang="en-GB" dirty="0"/>
              <a:t>= .26</a:t>
            </a:r>
          </a:p>
          <a:p>
            <a:endParaRPr lang="en-GB" dirty="0"/>
          </a:p>
        </p:txBody>
      </p:sp>
      <p:graphicFrame>
        <p:nvGraphicFramePr>
          <p:cNvPr id="3" name="Table 5">
            <a:extLst>
              <a:ext uri="{FF2B5EF4-FFF2-40B4-BE49-F238E27FC236}">
                <a16:creationId xmlns:a16="http://schemas.microsoft.com/office/drawing/2014/main" id="{D10FEBD2-C666-0C24-4788-2EDA1F326584}"/>
              </a:ext>
            </a:extLst>
          </p:cNvPr>
          <p:cNvGraphicFramePr>
            <a:graphicFrameLocks noGrp="1"/>
          </p:cNvGraphicFramePr>
          <p:nvPr>
            <p:extLst>
              <p:ext uri="{D42A27DB-BD31-4B8C-83A1-F6EECF244321}">
                <p14:modId xmlns:p14="http://schemas.microsoft.com/office/powerpoint/2010/main" val="1652702392"/>
              </p:ext>
            </p:extLst>
          </p:nvPr>
        </p:nvGraphicFramePr>
        <p:xfrm>
          <a:off x="6612589" y="1865314"/>
          <a:ext cx="4510216" cy="1893226"/>
        </p:xfrm>
        <a:graphic>
          <a:graphicData uri="http://schemas.openxmlformats.org/drawingml/2006/table">
            <a:tbl>
              <a:tblPr firstRow="1" bandRow="1">
                <a:tableStyleId>{5C22544A-7EE6-4342-B048-85BDC9FD1C3A}</a:tableStyleId>
              </a:tblPr>
              <a:tblGrid>
                <a:gridCol w="1127554">
                  <a:extLst>
                    <a:ext uri="{9D8B030D-6E8A-4147-A177-3AD203B41FA5}">
                      <a16:colId xmlns:a16="http://schemas.microsoft.com/office/drawing/2014/main" val="1195682461"/>
                    </a:ext>
                  </a:extLst>
                </a:gridCol>
                <a:gridCol w="1127554">
                  <a:extLst>
                    <a:ext uri="{9D8B030D-6E8A-4147-A177-3AD203B41FA5}">
                      <a16:colId xmlns:a16="http://schemas.microsoft.com/office/drawing/2014/main" val="358150016"/>
                    </a:ext>
                  </a:extLst>
                </a:gridCol>
                <a:gridCol w="1127554">
                  <a:extLst>
                    <a:ext uri="{9D8B030D-6E8A-4147-A177-3AD203B41FA5}">
                      <a16:colId xmlns:a16="http://schemas.microsoft.com/office/drawing/2014/main" val="447765802"/>
                    </a:ext>
                  </a:extLst>
                </a:gridCol>
                <a:gridCol w="1127554">
                  <a:extLst>
                    <a:ext uri="{9D8B030D-6E8A-4147-A177-3AD203B41FA5}">
                      <a16:colId xmlns:a16="http://schemas.microsoft.com/office/drawing/2014/main" val="2565843142"/>
                    </a:ext>
                  </a:extLst>
                </a:gridCol>
              </a:tblGrid>
              <a:tr h="856473">
                <a:tc>
                  <a:txBody>
                    <a:bodyPr/>
                    <a:lstStyle/>
                    <a:p>
                      <a:r>
                        <a:rPr lang="en-GB" dirty="0"/>
                        <a:t>Assigned to ↓</a:t>
                      </a:r>
                    </a:p>
                  </a:txBody>
                  <a:tcPr/>
                </a:tc>
                <a:tc>
                  <a:txBody>
                    <a:bodyPr/>
                    <a:lstStyle/>
                    <a:p>
                      <a:r>
                        <a:rPr lang="en-GB" dirty="0"/>
                        <a:t>Av. p of being in </a:t>
                      </a:r>
                      <a:r>
                        <a:rPr lang="en-GB" dirty="0" err="1"/>
                        <a:t>Experim</a:t>
                      </a:r>
                      <a:endParaRPr lang="en-GB" dirty="0"/>
                    </a:p>
                  </a:txBody>
                  <a:tcPr/>
                </a:tc>
                <a:tc>
                  <a:txBody>
                    <a:bodyPr/>
                    <a:lstStyle/>
                    <a:p>
                      <a:r>
                        <a:rPr lang="en-GB" dirty="0"/>
                        <a:t>Av. p of being in </a:t>
                      </a:r>
                      <a:r>
                        <a:rPr lang="en-GB" dirty="0" err="1"/>
                        <a:t>Abst</a:t>
                      </a:r>
                      <a:r>
                        <a:rPr lang="en-GB" dirty="0"/>
                        <a:t>. </a:t>
                      </a:r>
                    </a:p>
                  </a:txBody>
                  <a:tcPr/>
                </a:tc>
                <a:tc>
                  <a:txBody>
                    <a:bodyPr/>
                    <a:lstStyle/>
                    <a:p>
                      <a:r>
                        <a:rPr lang="en-GB" dirty="0"/>
                        <a:t>N</a:t>
                      </a:r>
                    </a:p>
                  </a:txBody>
                  <a:tcPr/>
                </a:tc>
                <a:extLst>
                  <a:ext uri="{0D108BD9-81ED-4DB2-BD59-A6C34878D82A}">
                    <a16:rowId xmlns:a16="http://schemas.microsoft.com/office/drawing/2014/main" val="2920093253"/>
                  </a:ext>
                </a:extLst>
              </a:tr>
              <a:tr h="489413">
                <a:tc>
                  <a:txBody>
                    <a:bodyPr/>
                    <a:lstStyle/>
                    <a:p>
                      <a:r>
                        <a:rPr lang="en-GB" dirty="0" err="1"/>
                        <a:t>Experim</a:t>
                      </a:r>
                      <a:r>
                        <a:rPr lang="en-GB" dirty="0"/>
                        <a:t>.</a:t>
                      </a:r>
                    </a:p>
                  </a:txBody>
                  <a:tcPr/>
                </a:tc>
                <a:tc>
                  <a:txBody>
                    <a:bodyPr/>
                    <a:lstStyle/>
                    <a:p>
                      <a:r>
                        <a:rPr lang="en-GB" dirty="0"/>
                        <a:t>.74</a:t>
                      </a:r>
                    </a:p>
                  </a:txBody>
                  <a:tcPr/>
                </a:tc>
                <a:tc>
                  <a:txBody>
                    <a:bodyPr/>
                    <a:lstStyle/>
                    <a:p>
                      <a:r>
                        <a:rPr lang="en-GB" dirty="0"/>
                        <a:t>.26</a:t>
                      </a:r>
                    </a:p>
                  </a:txBody>
                  <a:tcPr/>
                </a:tc>
                <a:tc>
                  <a:txBody>
                    <a:bodyPr/>
                    <a:lstStyle/>
                    <a:p>
                      <a:r>
                        <a:rPr lang="en-GB" dirty="0"/>
                        <a:t>3</a:t>
                      </a:r>
                    </a:p>
                  </a:txBody>
                  <a:tcPr/>
                </a:tc>
                <a:extLst>
                  <a:ext uri="{0D108BD9-81ED-4DB2-BD59-A6C34878D82A}">
                    <a16:rowId xmlns:a16="http://schemas.microsoft.com/office/drawing/2014/main" val="4163909571"/>
                  </a:ext>
                </a:extLst>
              </a:tr>
              <a:tr h="489413">
                <a:tc>
                  <a:txBody>
                    <a:bodyPr/>
                    <a:lstStyle/>
                    <a:p>
                      <a:r>
                        <a:rPr lang="en-GB" dirty="0"/>
                        <a:t>Abstain.</a:t>
                      </a:r>
                    </a:p>
                  </a:txBody>
                  <a:tcPr/>
                </a:tc>
                <a:tc>
                  <a:txBody>
                    <a:bodyPr/>
                    <a:lstStyle/>
                    <a:p>
                      <a:r>
                        <a:rPr lang="en-GB" dirty="0"/>
                        <a:t>.77</a:t>
                      </a:r>
                    </a:p>
                  </a:txBody>
                  <a:tcPr/>
                </a:tc>
                <a:tc>
                  <a:txBody>
                    <a:bodyPr/>
                    <a:lstStyle/>
                    <a:p>
                      <a:r>
                        <a:rPr lang="en-GB" dirty="0"/>
                        <a:t>.23</a:t>
                      </a:r>
                    </a:p>
                  </a:txBody>
                  <a:tcPr/>
                </a:tc>
                <a:tc>
                  <a:txBody>
                    <a:bodyPr/>
                    <a:lstStyle/>
                    <a:p>
                      <a:r>
                        <a:rPr lang="en-GB" dirty="0"/>
                        <a:t>8</a:t>
                      </a:r>
                    </a:p>
                  </a:txBody>
                  <a:tcPr/>
                </a:tc>
                <a:extLst>
                  <a:ext uri="{0D108BD9-81ED-4DB2-BD59-A6C34878D82A}">
                    <a16:rowId xmlns:a16="http://schemas.microsoft.com/office/drawing/2014/main" val="604778428"/>
                  </a:ext>
                </a:extLst>
              </a:tr>
            </a:tbl>
          </a:graphicData>
        </a:graphic>
      </p:graphicFrame>
      <p:sp>
        <p:nvSpPr>
          <p:cNvPr id="7" name="TextBox 6">
            <a:extLst>
              <a:ext uri="{FF2B5EF4-FFF2-40B4-BE49-F238E27FC236}">
                <a16:creationId xmlns:a16="http://schemas.microsoft.com/office/drawing/2014/main" id="{0B59CCB4-9BD8-C622-9238-4B4BAA425E0F}"/>
              </a:ext>
            </a:extLst>
          </p:cNvPr>
          <p:cNvSpPr txBox="1"/>
          <p:nvPr/>
        </p:nvSpPr>
        <p:spPr>
          <a:xfrm>
            <a:off x="6612589" y="3758539"/>
            <a:ext cx="5306509" cy="3970318"/>
          </a:xfrm>
          <a:prstGeom prst="rect">
            <a:avLst/>
          </a:prstGeom>
          <a:noFill/>
        </p:spPr>
        <p:txBody>
          <a:bodyPr wrap="square" rtlCol="0">
            <a:spAutoFit/>
          </a:bodyPr>
          <a:lstStyle/>
          <a:p>
            <a:r>
              <a:rPr lang="en-GB" dirty="0"/>
              <a:t>Classification p of  being in </a:t>
            </a:r>
            <a:r>
              <a:rPr lang="en-GB" dirty="0" err="1"/>
              <a:t>Experim</a:t>
            </a:r>
            <a:r>
              <a:rPr lang="en-GB" dirty="0"/>
              <a:t>. if assigned to </a:t>
            </a:r>
            <a:r>
              <a:rPr lang="en-GB" dirty="0" err="1"/>
              <a:t>Experim</a:t>
            </a:r>
            <a:r>
              <a:rPr lang="en-GB" dirty="0"/>
              <a:t>:</a:t>
            </a:r>
          </a:p>
          <a:p>
            <a:r>
              <a:rPr lang="en-GB" dirty="0"/>
              <a:t>( .74 * 3 )  / [ (.74 * 3 ) + (.77 * 5) ] = .37</a:t>
            </a:r>
          </a:p>
          <a:p>
            <a:endParaRPr lang="en-GB" dirty="0"/>
          </a:p>
          <a:p>
            <a:r>
              <a:rPr lang="en-GB" dirty="0"/>
              <a:t>Classification p of  being in </a:t>
            </a:r>
            <a:r>
              <a:rPr lang="en-GB" dirty="0" err="1"/>
              <a:t>Experim</a:t>
            </a:r>
            <a:r>
              <a:rPr lang="en-GB" dirty="0"/>
              <a:t>.. if assigned to Abstainer:</a:t>
            </a:r>
          </a:p>
          <a:p>
            <a:r>
              <a:rPr lang="en-GB" dirty="0"/>
              <a:t>( .77 * 5 )  / [ (.74 * 3 ) + (.77 * 5) ] = .63</a:t>
            </a:r>
          </a:p>
          <a:p>
            <a:endParaRPr lang="en-GB" dirty="0"/>
          </a:p>
          <a:p>
            <a:r>
              <a:rPr lang="en-GB" dirty="0"/>
              <a:t>Log Odds of being correctly classified </a:t>
            </a:r>
            <a:r>
              <a:rPr lang="en-GB" dirty="0" err="1"/>
              <a:t>Experim</a:t>
            </a:r>
            <a:r>
              <a:rPr lang="en-GB" dirty="0"/>
              <a:t>.  if assigned to </a:t>
            </a:r>
            <a:r>
              <a:rPr lang="en-GB" dirty="0" err="1"/>
              <a:t>Experim</a:t>
            </a:r>
            <a:r>
              <a:rPr lang="en-GB" dirty="0"/>
              <a:t>.: </a:t>
            </a:r>
          </a:p>
          <a:p>
            <a:r>
              <a:rPr lang="en-GB" dirty="0"/>
              <a:t>LN (.37/.63) = -0.55</a:t>
            </a:r>
          </a:p>
          <a:p>
            <a:endParaRPr lang="en-GB" dirty="0"/>
          </a:p>
          <a:p>
            <a:endParaRPr lang="en-GB" dirty="0"/>
          </a:p>
          <a:p>
            <a:endParaRPr lang="en-GB" dirty="0"/>
          </a:p>
        </p:txBody>
      </p:sp>
    </p:spTree>
    <p:extLst>
      <p:ext uri="{BB962C8B-B14F-4D97-AF65-F5344CB8AC3E}">
        <p14:creationId xmlns:p14="http://schemas.microsoft.com/office/powerpoint/2010/main" val="566293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
            <a:ext cx="12192000" cy="1690688"/>
          </a:xfrm>
          <a:prstGeom prst="rect">
            <a:avLst/>
          </a:prstGeom>
          <a:solidFill>
            <a:srgbClr val="C00000"/>
          </a:solidFill>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3: Impose relationships between different classes, while controlling for measurement error in class assignment </a:t>
            </a:r>
          </a:p>
        </p:txBody>
      </p:sp>
      <p:pic>
        <p:nvPicPr>
          <p:cNvPr id="30" name="Picture 29">
            <a:extLst>
              <a:ext uri="{FF2B5EF4-FFF2-40B4-BE49-F238E27FC236}">
                <a16:creationId xmlns:a16="http://schemas.microsoft.com/office/drawing/2014/main" id="{D1AEEE46-0D9D-01EA-0136-532C4E372792}"/>
              </a:ext>
            </a:extLst>
          </p:cNvPr>
          <p:cNvPicPr>
            <a:picLocks noChangeAspect="1"/>
          </p:cNvPicPr>
          <p:nvPr/>
        </p:nvPicPr>
        <p:blipFill>
          <a:blip r:embed="rId3"/>
          <a:stretch>
            <a:fillRect/>
          </a:stretch>
        </p:blipFill>
        <p:spPr>
          <a:xfrm>
            <a:off x="1052161" y="1690688"/>
            <a:ext cx="9771784" cy="4085350"/>
          </a:xfrm>
          <a:prstGeom prst="rect">
            <a:avLst/>
          </a:prstGeom>
        </p:spPr>
      </p:pic>
    </p:spTree>
    <p:extLst>
      <p:ext uri="{BB962C8B-B14F-4D97-AF65-F5344CB8AC3E}">
        <p14:creationId xmlns:p14="http://schemas.microsoft.com/office/powerpoint/2010/main" val="347658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2373549"/>
          </a:xfrm>
          <a:solidFill>
            <a:srgbClr val="C00000"/>
          </a:solidFill>
        </p:spPr>
        <p:txBody>
          <a:bodyPr>
            <a:noAutofit/>
          </a:bodyPr>
          <a:lstStyle/>
          <a:p>
            <a:r>
              <a:rPr lang="en-GB" sz="2400" dirty="0">
                <a:solidFill>
                  <a:schemeClr val="bg1"/>
                </a:solidFill>
              </a:rPr>
              <a:t>	</a:t>
            </a:r>
            <a:r>
              <a:rPr lang="en-GB" sz="3600" dirty="0">
                <a:solidFill>
                  <a:schemeClr val="bg1"/>
                </a:solidFill>
              </a:rPr>
              <a:t>Outline: Stages of LTA </a:t>
            </a:r>
            <a:br>
              <a:rPr lang="en-GB" sz="3600" dirty="0">
                <a:solidFill>
                  <a:schemeClr val="bg1"/>
                </a:solidFill>
              </a:rPr>
            </a:br>
            <a:r>
              <a:rPr lang="en-GB" sz="3600" dirty="0">
                <a:solidFill>
                  <a:schemeClr val="bg1"/>
                </a:solidFill>
              </a:rPr>
              <a:t>	 https://doi.org/10.4135/9781526421036878157	</a:t>
            </a:r>
            <a:br>
              <a:rPr lang="en-GB" sz="3600" dirty="0">
                <a:solidFill>
                  <a:schemeClr val="bg1"/>
                </a:solidFill>
              </a:rPr>
            </a:br>
            <a:endParaRPr lang="en-GB" sz="3600" dirty="0">
              <a:solidFill>
                <a:schemeClr val="bg1"/>
              </a:solidFill>
            </a:endParaRPr>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143378" y="2910326"/>
            <a:ext cx="70356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Stage 1—LCA solutions to data at different time points;</a:t>
            </a:r>
          </a:p>
          <a:p>
            <a:pPr lvl="1"/>
            <a:r>
              <a:rPr lang="en-US" dirty="0"/>
              <a:t>Stage 2—Explore measurement invariance;</a:t>
            </a:r>
          </a:p>
          <a:p>
            <a:pPr lvl="1"/>
            <a:r>
              <a:rPr lang="en-US" dirty="0"/>
              <a:t>Stage 3—Extract latent classes parameters; </a:t>
            </a:r>
          </a:p>
          <a:p>
            <a:pPr lvl="1"/>
            <a:r>
              <a:rPr lang="en-US" dirty="0">
                <a:solidFill>
                  <a:schemeClr val="bg1">
                    <a:lumMod val="65000"/>
                  </a:schemeClr>
                </a:solidFill>
              </a:rPr>
              <a:t>Stage 4—Model structural relations across time </a:t>
            </a:r>
          </a:p>
          <a:p>
            <a:pPr lvl="1"/>
            <a:r>
              <a:rPr lang="en-US" dirty="0">
                <a:solidFill>
                  <a:schemeClr val="bg1">
                    <a:lumMod val="65000"/>
                  </a:schemeClr>
                </a:solidFill>
              </a:rPr>
              <a:t>Stage 5—Include covariates as predictors of latent classes across time</a:t>
            </a:r>
          </a:p>
          <a:p>
            <a:pPr lvl="1"/>
            <a:r>
              <a:rPr lang="en-US" dirty="0">
                <a:solidFill>
                  <a:schemeClr val="bg1">
                    <a:lumMod val="65000"/>
                  </a:schemeClr>
                </a:solidFill>
              </a:rPr>
              <a:t>Stage 6—Include distal outcomes.</a:t>
            </a:r>
            <a:endParaRPr lang="en-GB" dirty="0">
              <a:solidFill>
                <a:schemeClr val="bg1">
                  <a:lumMod val="65000"/>
                </a:schemeClr>
              </a:solidFill>
            </a:endParaRPr>
          </a:p>
        </p:txBody>
      </p:sp>
    </p:spTree>
    <p:extLst>
      <p:ext uri="{BB962C8B-B14F-4D97-AF65-F5344CB8AC3E}">
        <p14:creationId xmlns:p14="http://schemas.microsoft.com/office/powerpoint/2010/main" val="1928777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5313-23A6-DD14-35DD-FB7433E05F8B}"/>
              </a:ext>
            </a:extLst>
          </p:cNvPr>
          <p:cNvSpPr>
            <a:spLocks noGrp="1"/>
          </p:cNvSpPr>
          <p:nvPr>
            <p:ph type="title"/>
          </p:nvPr>
        </p:nvSpPr>
        <p:spPr/>
        <p:txBody>
          <a:bodyPr/>
          <a:lstStyle/>
          <a:p>
            <a:endParaRPr lang="en-GB" dirty="0"/>
          </a:p>
        </p:txBody>
      </p:sp>
      <p:sp>
        <p:nvSpPr>
          <p:cNvPr id="4" name="Title 1">
            <a:extLst>
              <a:ext uri="{FF2B5EF4-FFF2-40B4-BE49-F238E27FC236}">
                <a16:creationId xmlns:a16="http://schemas.microsoft.com/office/drawing/2014/main" id="{AF3F6087-3B11-7913-9EF0-728488407EDC}"/>
              </a:ext>
            </a:extLst>
          </p:cNvPr>
          <p:cNvSpPr txBox="1">
            <a:spLocks/>
          </p:cNvSpPr>
          <p:nvPr/>
        </p:nvSpPr>
        <p:spPr>
          <a:xfrm>
            <a:off x="0" y="1"/>
            <a:ext cx="12192000" cy="1690688"/>
          </a:xfrm>
          <a:prstGeom prst="rect">
            <a:avLst/>
          </a:prstGeom>
          <a:solidFill>
            <a:srgbClr val="C00000"/>
          </a:solidFill>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Step 3: Impose relationships between different classes, while controlling for measurement error in class assignment </a:t>
            </a:r>
          </a:p>
        </p:txBody>
      </p:sp>
      <p:pic>
        <p:nvPicPr>
          <p:cNvPr id="30" name="Picture 29">
            <a:extLst>
              <a:ext uri="{FF2B5EF4-FFF2-40B4-BE49-F238E27FC236}">
                <a16:creationId xmlns:a16="http://schemas.microsoft.com/office/drawing/2014/main" id="{D1AEEE46-0D9D-01EA-0136-532C4E372792}"/>
              </a:ext>
            </a:extLst>
          </p:cNvPr>
          <p:cNvPicPr>
            <a:picLocks noChangeAspect="1"/>
          </p:cNvPicPr>
          <p:nvPr/>
        </p:nvPicPr>
        <p:blipFill>
          <a:blip r:embed="rId3"/>
          <a:stretch>
            <a:fillRect/>
          </a:stretch>
        </p:blipFill>
        <p:spPr>
          <a:xfrm>
            <a:off x="898220" y="1797014"/>
            <a:ext cx="9771784" cy="4085350"/>
          </a:xfrm>
          <a:prstGeom prst="rect">
            <a:avLst/>
          </a:prstGeom>
        </p:spPr>
      </p:pic>
      <p:sp>
        <p:nvSpPr>
          <p:cNvPr id="3" name="Arrow: Right 2">
            <a:extLst>
              <a:ext uri="{FF2B5EF4-FFF2-40B4-BE49-F238E27FC236}">
                <a16:creationId xmlns:a16="http://schemas.microsoft.com/office/drawing/2014/main" id="{0427AFC4-737F-C0C5-D482-C5ADE8C98488}"/>
              </a:ext>
            </a:extLst>
          </p:cNvPr>
          <p:cNvSpPr/>
          <p:nvPr/>
        </p:nvSpPr>
        <p:spPr>
          <a:xfrm>
            <a:off x="5082363" y="2557131"/>
            <a:ext cx="467833" cy="8718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8906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630936" y="640080"/>
            <a:ext cx="4818888" cy="1481328"/>
          </a:xfrm>
        </p:spPr>
        <p:txBody>
          <a:bodyPr vert="horz" lIns="91440" tIns="45720" rIns="91440" bIns="45720" rtlCol="0" anchor="b">
            <a:normAutofit/>
          </a:bodyPr>
          <a:lstStyle/>
          <a:p>
            <a:r>
              <a:rPr lang="en-US" sz="5400" kern="1200" dirty="0">
                <a:solidFill>
                  <a:schemeClr val="tx1"/>
                </a:solidFill>
                <a:latin typeface="+mj-lt"/>
                <a:ea typeface="+mj-ea"/>
                <a:cs typeface="+mj-cs"/>
              </a:rPr>
              <a:t>	Summary</a:t>
            </a:r>
          </a:p>
        </p:txBody>
      </p:sp>
      <p:sp>
        <p:nvSpPr>
          <p:cNvPr id="13"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a:extLst>
              <a:ext uri="{FF2B5EF4-FFF2-40B4-BE49-F238E27FC236}">
                <a16:creationId xmlns:a16="http://schemas.microsoft.com/office/drawing/2014/main" id="{908EA747-8E36-48EB-720C-D6F0421B8A21}"/>
              </a:ext>
            </a:extLst>
          </p:cNvPr>
          <p:cNvSpPr txBox="1">
            <a:spLocks/>
          </p:cNvSpPr>
          <p:nvPr/>
        </p:nvSpPr>
        <p:spPr>
          <a:xfrm>
            <a:off x="630936" y="2695256"/>
            <a:ext cx="5465064" cy="3547872"/>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fontAlgn="auto">
              <a:spcBef>
                <a:spcPts val="1000"/>
              </a:spcBef>
              <a:spcAft>
                <a:spcPts val="0"/>
              </a:spcAft>
              <a:buClrTx/>
              <a:buSzTx/>
              <a:tabLst/>
              <a:defRPr/>
            </a:pPr>
            <a:r>
              <a:rPr kumimoji="0" lang="en-US" sz="2200" b="0" i="0" u="none" strike="noStrike" cap="none" spc="0" normalizeH="0" baseline="0" noProof="0" dirty="0">
                <a:ln>
                  <a:noFill/>
                </a:ln>
                <a:effectLst/>
                <a:uLnTx/>
                <a:uFillTx/>
              </a:rPr>
              <a:t>Measurement Model:</a:t>
            </a:r>
          </a:p>
          <a:p>
            <a:pPr marL="685800" marR="0" lvl="1" fontAlgn="auto">
              <a:spcBef>
                <a:spcPts val="500"/>
              </a:spcBef>
              <a:spcAft>
                <a:spcPts val="0"/>
              </a:spcAft>
              <a:buClrTx/>
              <a:buSzTx/>
              <a:tabLst/>
              <a:defRPr/>
            </a:pPr>
            <a:r>
              <a:rPr lang="en-US" sz="2200" dirty="0"/>
              <a:t>Investigate the number of classes necessary to explain heterogeneity separately at each time point</a:t>
            </a:r>
            <a:r>
              <a:rPr kumimoji="0" lang="en-US" sz="2200" b="0" i="0" u="none" strike="noStrike" cap="none" spc="0" normalizeH="0" baseline="0" noProof="0" dirty="0">
                <a:ln>
                  <a:noFill/>
                </a:ln>
                <a:effectLst/>
                <a:uLnTx/>
                <a:uFillTx/>
              </a:rPr>
              <a:t>.</a:t>
            </a:r>
          </a:p>
          <a:p>
            <a:pPr marL="685800" marR="0" lvl="1" fontAlgn="auto">
              <a:spcBef>
                <a:spcPts val="500"/>
              </a:spcBef>
              <a:spcAft>
                <a:spcPts val="0"/>
              </a:spcAft>
              <a:buClrTx/>
              <a:buSzTx/>
              <a:tabLst/>
              <a:defRPr/>
            </a:pPr>
            <a:r>
              <a:rPr kumimoji="0" lang="en-US" sz="2200" b="0" i="0" u="none" strike="noStrike" cap="none" spc="0" normalizeH="0" baseline="0" noProof="0" dirty="0">
                <a:ln>
                  <a:noFill/>
                </a:ln>
                <a:effectLst/>
                <a:uLnTx/>
                <a:uFillTx/>
              </a:rPr>
              <a:t>Test for measurement invariance.</a:t>
            </a:r>
          </a:p>
          <a:p>
            <a:pPr>
              <a:spcBef>
                <a:spcPts val="500"/>
              </a:spcBef>
            </a:pPr>
            <a:r>
              <a:rPr kumimoji="0" lang="en-US" sz="2200" b="0" i="0" u="none" strike="noStrike" cap="none" spc="0" normalizeH="0" baseline="0" noProof="0" dirty="0">
                <a:ln>
                  <a:noFill/>
                </a:ln>
                <a:effectLst/>
                <a:uLnTx/>
                <a:uFillTx/>
              </a:rPr>
              <a:t>Structural model</a:t>
            </a:r>
            <a:r>
              <a:rPr lang="en-US" sz="2200" dirty="0"/>
              <a:t>:</a:t>
            </a:r>
          </a:p>
          <a:p>
            <a:pPr lvl="1"/>
            <a:r>
              <a:rPr lang="en-US" sz="2200" dirty="0"/>
              <a:t>Use the 3-step approach to control for LC-membership uncertainty.</a:t>
            </a:r>
          </a:p>
          <a:p>
            <a:pPr lvl="1"/>
            <a:r>
              <a:rPr kumimoji="0" lang="en-US" sz="2200" b="0" i="0" u="none" strike="noStrike" cap="none" spc="0" normalizeH="0" baseline="0" noProof="0" dirty="0">
                <a:ln>
                  <a:noFill/>
                </a:ln>
                <a:effectLst/>
                <a:uLnTx/>
                <a:uFillTx/>
              </a:rPr>
              <a:t>Advantages: No nee</a:t>
            </a:r>
            <a:r>
              <a:rPr lang="en-US" sz="2200" dirty="0"/>
              <a:t>d to re-estimate the measurement model; Less computational costs. </a:t>
            </a:r>
            <a:endParaRPr kumimoji="0" lang="en-US" sz="2200" b="0" i="0" u="none" strike="noStrike" cap="none" spc="0" normalizeH="0" baseline="0" noProof="0" dirty="0">
              <a:ln>
                <a:noFill/>
              </a:ln>
              <a:effectLst/>
              <a:uLnTx/>
              <a:uFillTx/>
            </a:endParaRPr>
          </a:p>
        </p:txBody>
      </p:sp>
    </p:spTree>
    <p:extLst>
      <p:ext uri="{BB962C8B-B14F-4D97-AF65-F5344CB8AC3E}">
        <p14:creationId xmlns:p14="http://schemas.microsoft.com/office/powerpoint/2010/main" val="534181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a:lstStyle>
          <a:p>
            <a:pPr algn="ctr"/>
            <a:r>
              <a:rPr lang="en-US" sz="2400" dirty="0">
                <a:solidFill>
                  <a:schemeClr val="bg1"/>
                </a:solidFill>
              </a:rPr>
              <a:t>www.ncrm.ac.uk</a:t>
            </a:r>
          </a:p>
        </p:txBody>
      </p:sp>
    </p:spTree>
    <p:extLst>
      <p:ext uri="{BB962C8B-B14F-4D97-AF65-F5344CB8AC3E}">
        <p14:creationId xmlns:p14="http://schemas.microsoft.com/office/powerpoint/2010/main" val="297920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graphicFrame>
        <p:nvGraphicFramePr>
          <p:cNvPr id="3" name="Table 2">
            <a:extLst>
              <a:ext uri="{FF2B5EF4-FFF2-40B4-BE49-F238E27FC236}">
                <a16:creationId xmlns:a16="http://schemas.microsoft.com/office/drawing/2014/main" id="{2EEF8FFE-E6EB-6243-E4F8-5C57E35B1D01}"/>
              </a:ext>
            </a:extLst>
          </p:cNvPr>
          <p:cNvGraphicFramePr>
            <a:graphicFrameLocks noGrp="1"/>
          </p:cNvGraphicFramePr>
          <p:nvPr>
            <p:extLst>
              <p:ext uri="{D42A27DB-BD31-4B8C-83A1-F6EECF244321}">
                <p14:modId xmlns:p14="http://schemas.microsoft.com/office/powerpoint/2010/main" val="3781228066"/>
              </p:ext>
            </p:extLst>
          </p:nvPr>
        </p:nvGraphicFramePr>
        <p:xfrm>
          <a:off x="1014879" y="2766879"/>
          <a:ext cx="2021688" cy="1854200"/>
        </p:xfrm>
        <a:graphic>
          <a:graphicData uri="http://schemas.openxmlformats.org/drawingml/2006/table">
            <a:tbl>
              <a:tblPr firstRow="1" bandRow="1">
                <a:tableStyleId>{5C22544A-7EE6-4342-B048-85BDC9FD1C3A}</a:tableStyleId>
              </a:tblPr>
              <a:tblGrid>
                <a:gridCol w="1572873">
                  <a:extLst>
                    <a:ext uri="{9D8B030D-6E8A-4147-A177-3AD203B41FA5}">
                      <a16:colId xmlns:a16="http://schemas.microsoft.com/office/drawing/2014/main" val="1708664398"/>
                    </a:ext>
                  </a:extLst>
                </a:gridCol>
                <a:gridCol w="448815">
                  <a:extLst>
                    <a:ext uri="{9D8B030D-6E8A-4147-A177-3AD203B41FA5}">
                      <a16:colId xmlns:a16="http://schemas.microsoft.com/office/drawing/2014/main" val="2856263552"/>
                    </a:ext>
                  </a:extLst>
                </a:gridCol>
              </a:tblGrid>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595039459"/>
                  </a:ext>
                </a:extLst>
              </a:tr>
              <a:tr h="370840">
                <a:tc>
                  <a:txBody>
                    <a:bodyPr/>
                    <a:lstStyle/>
                    <a:p>
                      <a:r>
                        <a:rPr lang="en-GB" dirty="0"/>
                        <a:t>Alcohol </a:t>
                      </a:r>
                    </a:p>
                  </a:txBody>
                  <a:tcPr>
                    <a:lnB w="12700" cmpd="sng">
                      <a:noFill/>
                    </a:lnB>
                  </a:tcPr>
                </a:tc>
                <a:tc>
                  <a:txBody>
                    <a:bodyPr/>
                    <a:lstStyle/>
                    <a:p>
                      <a:r>
                        <a:rPr lang="en-GB" dirty="0">
                          <a:sym typeface="Wingdings" panose="05000000000000000000" pitchFamily="2" charset="2"/>
                        </a:rPr>
                        <a:t></a:t>
                      </a:r>
                      <a:endParaRPr lang="en-GB" dirty="0"/>
                    </a:p>
                  </a:txBody>
                  <a:tcPr>
                    <a:lnB w="12700" cmpd="sng">
                      <a:noFill/>
                    </a:lnB>
                  </a:tcPr>
                </a:tc>
                <a:extLst>
                  <a:ext uri="{0D108BD9-81ED-4DB2-BD59-A6C34878D82A}">
                    <a16:rowId xmlns:a16="http://schemas.microsoft.com/office/drawing/2014/main" val="2947331654"/>
                  </a:ext>
                </a:extLst>
              </a:tr>
              <a:tr h="370840">
                <a:tc>
                  <a:txBody>
                    <a:bodyPr/>
                    <a:lstStyle/>
                    <a:p>
                      <a:r>
                        <a:rPr lang="en-GB" dirty="0"/>
                        <a:t>Cannabis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7244922"/>
                  </a:ext>
                </a:extLst>
              </a:tr>
              <a:tr h="370840">
                <a:tc>
                  <a:txBody>
                    <a:bodyPr/>
                    <a:lstStyle/>
                    <a:p>
                      <a:r>
                        <a:rPr lang="en-GB" dirty="0"/>
                        <a:t>Ecstasy</a:t>
                      </a:r>
                    </a:p>
                  </a:txBody>
                  <a:tcPr>
                    <a:lnT w="12700" cap="flat" cmpd="sng" algn="ctr">
                      <a:noFill/>
                      <a:prstDash val="solid"/>
                      <a:round/>
                      <a:headEnd type="none" w="med" len="med"/>
                      <a:tailEnd type="none" w="med" len="med"/>
                    </a:lnT>
                    <a:lnB w="12700" cmpd="sng">
                      <a:noFill/>
                    </a:lnB>
                  </a:tcPr>
                </a:tc>
                <a:tc>
                  <a:txBody>
                    <a:bodyPr/>
                    <a:lstStyle/>
                    <a:p>
                      <a:r>
                        <a:rPr lang="en-GB" dirty="0">
                          <a:sym typeface="Wingdings" panose="05000000000000000000" pitchFamily="2" charset="2"/>
                        </a:rPr>
                        <a:t></a:t>
                      </a:r>
                      <a:endParaRPr lang="en-GB" dirty="0"/>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302611760"/>
                  </a:ext>
                </a:extLst>
              </a:tr>
              <a:tr h="370840">
                <a:tc>
                  <a:txBody>
                    <a:bodyPr/>
                    <a:lstStyle/>
                    <a:p>
                      <a:r>
                        <a:rPr lang="en-GB" dirty="0"/>
                        <a:t>Other drugs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463334"/>
                  </a:ext>
                </a:extLst>
              </a:tr>
            </a:tbl>
          </a:graphicData>
        </a:graphic>
      </p:graphicFrame>
      <p:sp>
        <p:nvSpPr>
          <p:cNvPr id="9" name="TextBox 8">
            <a:extLst>
              <a:ext uri="{FF2B5EF4-FFF2-40B4-BE49-F238E27FC236}">
                <a16:creationId xmlns:a16="http://schemas.microsoft.com/office/drawing/2014/main" id="{91C286AB-70C7-3426-AF02-3673E218A3C4}"/>
              </a:ext>
            </a:extLst>
          </p:cNvPr>
          <p:cNvSpPr txBox="1"/>
          <p:nvPr/>
        </p:nvSpPr>
        <p:spPr>
          <a:xfrm>
            <a:off x="64008" y="1829073"/>
            <a:ext cx="5120640" cy="1200329"/>
          </a:xfrm>
          <a:prstGeom prst="rect">
            <a:avLst/>
          </a:prstGeom>
          <a:noFill/>
        </p:spPr>
        <p:txBody>
          <a:bodyPr wrap="square" rtlCol="0">
            <a:spAutoFit/>
          </a:bodyPr>
          <a:lstStyle/>
          <a:p>
            <a:r>
              <a:rPr lang="en-GB" b="1" dirty="0"/>
              <a:t>Have you used these substances for at least 3 days per week in the last 4 weeks? </a:t>
            </a:r>
            <a:r>
              <a:rPr lang="en-GB" dirty="0">
                <a:sym typeface="Wingdings" panose="05000000000000000000" pitchFamily="2" charset="2"/>
              </a:rPr>
              <a:t> No ;  Yes.</a:t>
            </a:r>
            <a:endParaRPr lang="en-GB" dirty="0"/>
          </a:p>
          <a:p>
            <a:endParaRPr lang="en-GB" dirty="0"/>
          </a:p>
          <a:p>
            <a:endParaRPr lang="en-GB" b="1" dirty="0"/>
          </a:p>
        </p:txBody>
      </p:sp>
      <p:graphicFrame>
        <p:nvGraphicFramePr>
          <p:cNvPr id="10" name="Table 9">
            <a:extLst>
              <a:ext uri="{FF2B5EF4-FFF2-40B4-BE49-F238E27FC236}">
                <a16:creationId xmlns:a16="http://schemas.microsoft.com/office/drawing/2014/main" id="{A68FAEF3-C131-02A3-2822-A75C2936E5EE}"/>
              </a:ext>
            </a:extLst>
          </p:cNvPr>
          <p:cNvGraphicFramePr>
            <a:graphicFrameLocks noGrp="1"/>
          </p:cNvGraphicFramePr>
          <p:nvPr>
            <p:extLst>
              <p:ext uri="{D42A27DB-BD31-4B8C-83A1-F6EECF244321}">
                <p14:modId xmlns:p14="http://schemas.microsoft.com/office/powerpoint/2010/main" val="2284665282"/>
              </p:ext>
            </p:extLst>
          </p:nvPr>
        </p:nvGraphicFramePr>
        <p:xfrm>
          <a:off x="7677807" y="2787075"/>
          <a:ext cx="2021688" cy="1854200"/>
        </p:xfrm>
        <a:graphic>
          <a:graphicData uri="http://schemas.openxmlformats.org/drawingml/2006/table">
            <a:tbl>
              <a:tblPr firstRow="1" bandRow="1">
                <a:tableStyleId>{5C22544A-7EE6-4342-B048-85BDC9FD1C3A}</a:tableStyleId>
              </a:tblPr>
              <a:tblGrid>
                <a:gridCol w="1572873">
                  <a:extLst>
                    <a:ext uri="{9D8B030D-6E8A-4147-A177-3AD203B41FA5}">
                      <a16:colId xmlns:a16="http://schemas.microsoft.com/office/drawing/2014/main" val="1708664398"/>
                    </a:ext>
                  </a:extLst>
                </a:gridCol>
                <a:gridCol w="448815">
                  <a:extLst>
                    <a:ext uri="{9D8B030D-6E8A-4147-A177-3AD203B41FA5}">
                      <a16:colId xmlns:a16="http://schemas.microsoft.com/office/drawing/2014/main" val="2856263552"/>
                    </a:ext>
                  </a:extLst>
                </a:gridCol>
              </a:tblGrid>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595039459"/>
                  </a:ext>
                </a:extLst>
              </a:tr>
              <a:tr h="370840">
                <a:tc>
                  <a:txBody>
                    <a:bodyPr/>
                    <a:lstStyle/>
                    <a:p>
                      <a:r>
                        <a:rPr lang="en-GB" dirty="0"/>
                        <a:t>Alcohol </a:t>
                      </a:r>
                    </a:p>
                  </a:txBody>
                  <a:tcPr>
                    <a:lnB w="12700" cmpd="sng">
                      <a:noFill/>
                    </a:lnB>
                  </a:tcPr>
                </a:tc>
                <a:tc>
                  <a:txBody>
                    <a:bodyPr/>
                    <a:lstStyle/>
                    <a:p>
                      <a:r>
                        <a:rPr lang="en-GB" dirty="0">
                          <a:sym typeface="Wingdings" panose="05000000000000000000" pitchFamily="2" charset="2"/>
                        </a:rPr>
                        <a:t></a:t>
                      </a:r>
                      <a:endParaRPr lang="en-GB" dirty="0"/>
                    </a:p>
                  </a:txBody>
                  <a:tcPr>
                    <a:lnB w="12700" cmpd="sng">
                      <a:noFill/>
                    </a:lnB>
                  </a:tcPr>
                </a:tc>
                <a:extLst>
                  <a:ext uri="{0D108BD9-81ED-4DB2-BD59-A6C34878D82A}">
                    <a16:rowId xmlns:a16="http://schemas.microsoft.com/office/drawing/2014/main" val="2947331654"/>
                  </a:ext>
                </a:extLst>
              </a:tr>
              <a:tr h="370840">
                <a:tc>
                  <a:txBody>
                    <a:bodyPr/>
                    <a:lstStyle/>
                    <a:p>
                      <a:r>
                        <a:rPr lang="en-GB" dirty="0"/>
                        <a:t>Cannabis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7244922"/>
                  </a:ext>
                </a:extLst>
              </a:tr>
              <a:tr h="370840">
                <a:tc>
                  <a:txBody>
                    <a:bodyPr/>
                    <a:lstStyle/>
                    <a:p>
                      <a:r>
                        <a:rPr lang="en-GB" dirty="0"/>
                        <a:t>Ecstasy</a:t>
                      </a:r>
                    </a:p>
                  </a:txBody>
                  <a:tcPr>
                    <a:lnT w="12700" cap="flat" cmpd="sng" algn="ctr">
                      <a:noFill/>
                      <a:prstDash val="solid"/>
                      <a:round/>
                      <a:headEnd type="none" w="med" len="med"/>
                      <a:tailEnd type="none" w="med" len="med"/>
                    </a:lnT>
                    <a:lnB w="12700" cmpd="sng">
                      <a:noFill/>
                    </a:lnB>
                  </a:tcPr>
                </a:tc>
                <a:tc>
                  <a:txBody>
                    <a:bodyPr/>
                    <a:lstStyle/>
                    <a:p>
                      <a:r>
                        <a:rPr lang="en-GB" dirty="0">
                          <a:sym typeface="Wingdings" panose="05000000000000000000" pitchFamily="2" charset="2"/>
                        </a:rPr>
                        <a:t></a:t>
                      </a:r>
                      <a:endParaRPr lang="en-GB" dirty="0"/>
                    </a:p>
                  </a:txBody>
                  <a:tcPr>
                    <a:lnT w="12700" cap="flat" cmpd="sng" algn="ctr">
                      <a:noFill/>
                      <a:prstDash val="solid"/>
                      <a:round/>
                      <a:headEnd type="none" w="med" len="med"/>
                      <a:tailEnd type="none" w="med" len="med"/>
                    </a:lnT>
                    <a:lnB w="12700" cmpd="sng">
                      <a:noFill/>
                    </a:lnB>
                  </a:tcPr>
                </a:tc>
                <a:extLst>
                  <a:ext uri="{0D108BD9-81ED-4DB2-BD59-A6C34878D82A}">
                    <a16:rowId xmlns:a16="http://schemas.microsoft.com/office/drawing/2014/main" val="302611760"/>
                  </a:ext>
                </a:extLst>
              </a:tr>
              <a:tr h="370840">
                <a:tc>
                  <a:txBody>
                    <a:bodyPr/>
                    <a:lstStyle/>
                    <a:p>
                      <a:r>
                        <a:rPr lang="en-GB" dirty="0"/>
                        <a:t>Other drugs</a:t>
                      </a: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a:t>
                      </a:r>
                      <a:endParaRPr lang="en-GB"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8463334"/>
                  </a:ext>
                </a:extLst>
              </a:tr>
            </a:tbl>
          </a:graphicData>
        </a:graphic>
      </p:graphicFrame>
      <p:sp>
        <p:nvSpPr>
          <p:cNvPr id="11" name="TextBox 10">
            <a:extLst>
              <a:ext uri="{FF2B5EF4-FFF2-40B4-BE49-F238E27FC236}">
                <a16:creationId xmlns:a16="http://schemas.microsoft.com/office/drawing/2014/main" id="{7CEFAC19-729E-DDC6-0CD4-69C1F668B17E}"/>
              </a:ext>
            </a:extLst>
          </p:cNvPr>
          <p:cNvSpPr txBox="1"/>
          <p:nvPr/>
        </p:nvSpPr>
        <p:spPr>
          <a:xfrm>
            <a:off x="6726936" y="1849269"/>
            <a:ext cx="5120640" cy="1200329"/>
          </a:xfrm>
          <a:prstGeom prst="rect">
            <a:avLst/>
          </a:prstGeom>
          <a:noFill/>
        </p:spPr>
        <p:txBody>
          <a:bodyPr wrap="square" rtlCol="0">
            <a:spAutoFit/>
          </a:bodyPr>
          <a:lstStyle/>
          <a:p>
            <a:r>
              <a:rPr lang="en-GB" b="1" dirty="0"/>
              <a:t>Have you used these substances for at least 3 days per week in the last 4 weeks? </a:t>
            </a:r>
            <a:r>
              <a:rPr lang="en-GB" dirty="0">
                <a:sym typeface="Wingdings" panose="05000000000000000000" pitchFamily="2" charset="2"/>
              </a:rPr>
              <a:t> No ;  Yes.</a:t>
            </a:r>
            <a:endParaRPr lang="en-GB" dirty="0"/>
          </a:p>
          <a:p>
            <a:endParaRPr lang="en-GB" dirty="0"/>
          </a:p>
          <a:p>
            <a:endParaRPr lang="en-GB" b="1" dirty="0"/>
          </a:p>
        </p:txBody>
      </p:sp>
    </p:spTree>
    <p:extLst>
      <p:ext uri="{BB962C8B-B14F-4D97-AF65-F5344CB8AC3E}">
        <p14:creationId xmlns:p14="http://schemas.microsoft.com/office/powerpoint/2010/main" val="24373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cxnSp>
        <p:nvCxnSpPr>
          <p:cNvPr id="51" name="Connector: Curved 50">
            <a:extLst>
              <a:ext uri="{FF2B5EF4-FFF2-40B4-BE49-F238E27FC236}">
                <a16:creationId xmlns:a16="http://schemas.microsoft.com/office/drawing/2014/main" id="{C6F68F3B-C379-1491-A507-256E9F0C006A}"/>
              </a:ext>
            </a:extLst>
          </p:cNvPr>
          <p:cNvCxnSpPr/>
          <p:nvPr/>
        </p:nvCxnSpPr>
        <p:spPr>
          <a:xfrm rot="16200000" flipH="1">
            <a:off x="3089481" y="3791374"/>
            <a:ext cx="12700" cy="4392488"/>
          </a:xfrm>
          <a:prstGeom prst="curvedConnector3">
            <a:avLst>
              <a:gd name="adj1" fmla="val 4628567"/>
            </a:avLst>
          </a:prstGeom>
          <a:noFill/>
          <a:ln w="9525" cap="flat" cmpd="sng" algn="ctr">
            <a:solidFill>
              <a:srgbClr val="4F81BD">
                <a:shade val="95000"/>
                <a:satMod val="105000"/>
              </a:srgbClr>
            </a:solidFill>
            <a:prstDash val="solid"/>
            <a:headEnd type="triangle"/>
            <a:tailEnd type="triangle"/>
          </a:ln>
          <a:effectLst/>
        </p:spPr>
      </p:cxnSp>
      <p:cxnSp>
        <p:nvCxnSpPr>
          <p:cNvPr id="55" name="Connector: Curved 54">
            <a:extLst>
              <a:ext uri="{FF2B5EF4-FFF2-40B4-BE49-F238E27FC236}">
                <a16:creationId xmlns:a16="http://schemas.microsoft.com/office/drawing/2014/main" id="{1D675B4E-DFFF-D8EA-B8A6-3A17C52BF55A}"/>
              </a:ext>
            </a:extLst>
          </p:cNvPr>
          <p:cNvCxnSpPr>
            <a:cxnSpLocks/>
            <a:stCxn id="4" idx="2"/>
            <a:endCxn id="5" idx="2"/>
          </p:cNvCxnSpPr>
          <p:nvPr/>
        </p:nvCxnSpPr>
        <p:spPr>
          <a:xfrm rot="16200000" flipH="1">
            <a:off x="1636807" y="519225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58" name="Connector: Curved 57">
            <a:extLst>
              <a:ext uri="{FF2B5EF4-FFF2-40B4-BE49-F238E27FC236}">
                <a16:creationId xmlns:a16="http://schemas.microsoft.com/office/drawing/2014/main" id="{403AAC89-533C-423F-D159-EAA4104C5677}"/>
              </a:ext>
            </a:extLst>
          </p:cNvPr>
          <p:cNvCxnSpPr>
            <a:cxnSpLocks/>
          </p:cNvCxnSpPr>
          <p:nvPr/>
        </p:nvCxnSpPr>
        <p:spPr>
          <a:xfrm rot="16200000" flipH="1">
            <a:off x="3036337" y="519225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59" name="Connector: Curved 58">
            <a:extLst>
              <a:ext uri="{FF2B5EF4-FFF2-40B4-BE49-F238E27FC236}">
                <a16:creationId xmlns:a16="http://schemas.microsoft.com/office/drawing/2014/main" id="{0B7A58C1-34DE-924A-1CBA-B2BAE1C50672}"/>
              </a:ext>
            </a:extLst>
          </p:cNvPr>
          <p:cNvCxnSpPr>
            <a:cxnSpLocks/>
          </p:cNvCxnSpPr>
          <p:nvPr/>
        </p:nvCxnSpPr>
        <p:spPr>
          <a:xfrm rot="16200000" flipH="1">
            <a:off x="4548505" y="5244047"/>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67" name="Connector: Curved 66">
            <a:extLst>
              <a:ext uri="{FF2B5EF4-FFF2-40B4-BE49-F238E27FC236}">
                <a16:creationId xmlns:a16="http://schemas.microsoft.com/office/drawing/2014/main" id="{601A9523-E0FD-8FE1-3481-01F638F4C6AB}"/>
              </a:ext>
            </a:extLst>
          </p:cNvPr>
          <p:cNvCxnSpPr/>
          <p:nvPr/>
        </p:nvCxnSpPr>
        <p:spPr>
          <a:xfrm rot="16200000" flipH="1">
            <a:off x="2374027" y="4508369"/>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68" name="Connector: Curved 67">
            <a:extLst>
              <a:ext uri="{FF2B5EF4-FFF2-40B4-BE49-F238E27FC236}">
                <a16:creationId xmlns:a16="http://schemas.microsoft.com/office/drawing/2014/main" id="{31F43736-ECC4-F936-07FA-7EEDECAAEEB9}"/>
              </a:ext>
            </a:extLst>
          </p:cNvPr>
          <p:cNvCxnSpPr/>
          <p:nvPr/>
        </p:nvCxnSpPr>
        <p:spPr>
          <a:xfrm rot="16200000" flipH="1">
            <a:off x="3845565" y="4533769"/>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rgbClr val="4F81BD">
                <a:shade val="95000"/>
                <a:satMod val="105000"/>
              </a:srgb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80" name="Connector: Curved 79">
            <a:extLst>
              <a:ext uri="{FF2B5EF4-FFF2-40B4-BE49-F238E27FC236}">
                <a16:creationId xmlns:a16="http://schemas.microsoft.com/office/drawing/2014/main" id="{85FD83E7-98A0-4F54-5849-AA2645ACB2B8}"/>
              </a:ext>
            </a:extLst>
          </p:cNvPr>
          <p:cNvCxnSpPr>
            <a:stCxn id="4" idx="0"/>
            <a:endCxn id="69" idx="0"/>
          </p:cNvCxnSpPr>
          <p:nvPr/>
        </p:nvCxnSpPr>
        <p:spPr>
          <a:xfrm rot="16200000" flipH="1">
            <a:off x="3988775" y="1925889"/>
            <a:ext cx="70841" cy="6249218"/>
          </a:xfrm>
          <a:prstGeom prst="curvedConnector3">
            <a:avLst>
              <a:gd name="adj1" fmla="val -1319085"/>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2" name="Connector: Curved 81">
            <a:extLst>
              <a:ext uri="{FF2B5EF4-FFF2-40B4-BE49-F238E27FC236}">
                <a16:creationId xmlns:a16="http://schemas.microsoft.com/office/drawing/2014/main" id="{B7A06FE6-F8CB-1855-A2D6-D3818736D302}"/>
              </a:ext>
            </a:extLst>
          </p:cNvPr>
          <p:cNvCxnSpPr/>
          <p:nvPr/>
        </p:nvCxnSpPr>
        <p:spPr>
          <a:xfrm rot="16200000" flipH="1">
            <a:off x="5394656" y="1886799"/>
            <a:ext cx="70841" cy="6249218"/>
          </a:xfrm>
          <a:prstGeom prst="curvedConnector3">
            <a:avLst>
              <a:gd name="adj1" fmla="val -1319085"/>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D817F693-CACB-0BB4-CCF1-E2CD97526A35}"/>
              </a:ext>
            </a:extLst>
          </p:cNvPr>
          <p:cNvCxnSpPr/>
          <p:nvPr/>
        </p:nvCxnSpPr>
        <p:spPr>
          <a:xfrm rot="16200000" flipH="1">
            <a:off x="6790469" y="1799409"/>
            <a:ext cx="70841" cy="6249218"/>
          </a:xfrm>
          <a:prstGeom prst="curvedConnector3">
            <a:avLst>
              <a:gd name="adj1" fmla="val -1319085"/>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Connector: Curved 83">
            <a:extLst>
              <a:ext uri="{FF2B5EF4-FFF2-40B4-BE49-F238E27FC236}">
                <a16:creationId xmlns:a16="http://schemas.microsoft.com/office/drawing/2014/main" id="{D2A7F97B-606A-3161-D27E-806CE1E06F38}"/>
              </a:ext>
            </a:extLst>
          </p:cNvPr>
          <p:cNvCxnSpPr/>
          <p:nvPr/>
        </p:nvCxnSpPr>
        <p:spPr>
          <a:xfrm rot="16200000" flipH="1">
            <a:off x="8381264" y="1809606"/>
            <a:ext cx="70841" cy="6249218"/>
          </a:xfrm>
          <a:prstGeom prst="curvedConnector3">
            <a:avLst>
              <a:gd name="adj1" fmla="val -1319085"/>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846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cxnSp>
        <p:nvCxnSpPr>
          <p:cNvPr id="51" name="Connector: Curved 50">
            <a:extLst>
              <a:ext uri="{FF2B5EF4-FFF2-40B4-BE49-F238E27FC236}">
                <a16:creationId xmlns:a16="http://schemas.microsoft.com/office/drawing/2014/main" id="{C6F68F3B-C379-1491-A507-256E9F0C006A}"/>
              </a:ext>
            </a:extLst>
          </p:cNvPr>
          <p:cNvCxnSpPr/>
          <p:nvPr/>
        </p:nvCxnSpPr>
        <p:spPr>
          <a:xfrm rot="16200000" flipH="1">
            <a:off x="3089481" y="3791374"/>
            <a:ext cx="12700" cy="4392488"/>
          </a:xfrm>
          <a:prstGeom prst="curvedConnector3">
            <a:avLst>
              <a:gd name="adj1" fmla="val 4628567"/>
            </a:avLst>
          </a:prstGeom>
          <a:noFill/>
          <a:ln w="9525" cap="flat" cmpd="sng" algn="ctr">
            <a:solidFill>
              <a:srgbClr val="4F81BD">
                <a:shade val="95000"/>
                <a:satMod val="105000"/>
              </a:srgbClr>
            </a:solidFill>
            <a:prstDash val="solid"/>
            <a:headEnd type="triangle"/>
            <a:tailEnd type="triangle"/>
          </a:ln>
          <a:effectLst/>
        </p:spPr>
      </p:cxnSp>
      <p:cxnSp>
        <p:nvCxnSpPr>
          <p:cNvPr id="55" name="Connector: Curved 54">
            <a:extLst>
              <a:ext uri="{FF2B5EF4-FFF2-40B4-BE49-F238E27FC236}">
                <a16:creationId xmlns:a16="http://schemas.microsoft.com/office/drawing/2014/main" id="{1D675B4E-DFFF-D8EA-B8A6-3A17C52BF55A}"/>
              </a:ext>
            </a:extLst>
          </p:cNvPr>
          <p:cNvCxnSpPr>
            <a:cxnSpLocks/>
            <a:stCxn id="4" idx="2"/>
            <a:endCxn id="5" idx="2"/>
          </p:cNvCxnSpPr>
          <p:nvPr/>
        </p:nvCxnSpPr>
        <p:spPr>
          <a:xfrm rot="16200000" flipH="1">
            <a:off x="1636807" y="519225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58" name="Connector: Curved 57">
            <a:extLst>
              <a:ext uri="{FF2B5EF4-FFF2-40B4-BE49-F238E27FC236}">
                <a16:creationId xmlns:a16="http://schemas.microsoft.com/office/drawing/2014/main" id="{403AAC89-533C-423F-D159-EAA4104C5677}"/>
              </a:ext>
            </a:extLst>
          </p:cNvPr>
          <p:cNvCxnSpPr>
            <a:cxnSpLocks/>
          </p:cNvCxnSpPr>
          <p:nvPr/>
        </p:nvCxnSpPr>
        <p:spPr>
          <a:xfrm rot="16200000" flipH="1">
            <a:off x="3036337" y="519225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59" name="Connector: Curved 58">
            <a:extLst>
              <a:ext uri="{FF2B5EF4-FFF2-40B4-BE49-F238E27FC236}">
                <a16:creationId xmlns:a16="http://schemas.microsoft.com/office/drawing/2014/main" id="{0B7A58C1-34DE-924A-1CBA-B2BAE1C50672}"/>
              </a:ext>
            </a:extLst>
          </p:cNvPr>
          <p:cNvCxnSpPr>
            <a:cxnSpLocks/>
          </p:cNvCxnSpPr>
          <p:nvPr/>
        </p:nvCxnSpPr>
        <p:spPr>
          <a:xfrm rot="16200000" flipH="1">
            <a:off x="4548505" y="5244047"/>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67" name="Connector: Curved 66">
            <a:extLst>
              <a:ext uri="{FF2B5EF4-FFF2-40B4-BE49-F238E27FC236}">
                <a16:creationId xmlns:a16="http://schemas.microsoft.com/office/drawing/2014/main" id="{601A9523-E0FD-8FE1-3481-01F638F4C6AB}"/>
              </a:ext>
            </a:extLst>
          </p:cNvPr>
          <p:cNvCxnSpPr/>
          <p:nvPr/>
        </p:nvCxnSpPr>
        <p:spPr>
          <a:xfrm rot="16200000" flipH="1">
            <a:off x="2374027" y="4508369"/>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68" name="Connector: Curved 67">
            <a:extLst>
              <a:ext uri="{FF2B5EF4-FFF2-40B4-BE49-F238E27FC236}">
                <a16:creationId xmlns:a16="http://schemas.microsoft.com/office/drawing/2014/main" id="{31F43736-ECC4-F936-07FA-7EEDECAAEEB9}"/>
              </a:ext>
            </a:extLst>
          </p:cNvPr>
          <p:cNvCxnSpPr/>
          <p:nvPr/>
        </p:nvCxnSpPr>
        <p:spPr>
          <a:xfrm rot="16200000" flipH="1">
            <a:off x="3845565" y="4533769"/>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rgbClr val="4F81BD">
                <a:shade val="95000"/>
                <a:satMod val="105000"/>
              </a:srgb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rgbClr val="4F81BD">
                <a:shade val="95000"/>
                <a:satMod val="105000"/>
              </a:srgb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rgbClr val="4F81BD">
                <a:shade val="95000"/>
                <a:satMod val="105000"/>
              </a:srgbClr>
            </a:solidFill>
            <a:prstDash val="solid"/>
            <a:headEnd type="triangle"/>
            <a:tailEnd type="triangle"/>
          </a:ln>
          <a:effectLst/>
        </p:spPr>
      </p:cxnSp>
      <p:cxnSp>
        <p:nvCxnSpPr>
          <p:cNvPr id="9" name="Straight Connector 8">
            <a:extLst>
              <a:ext uri="{FF2B5EF4-FFF2-40B4-BE49-F238E27FC236}">
                <a16:creationId xmlns:a16="http://schemas.microsoft.com/office/drawing/2014/main" id="{F773D3B6-6BB4-AA97-E1FB-AC603F86ACA1}"/>
              </a:ext>
            </a:extLst>
          </p:cNvPr>
          <p:cNvCxnSpPr>
            <a:stCxn id="2" idx="2"/>
          </p:cNvCxnSpPr>
          <p:nvPr/>
        </p:nvCxnSpPr>
        <p:spPr>
          <a:xfrm>
            <a:off x="6096000" y="1325563"/>
            <a:ext cx="0" cy="53639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79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4" name="Rectangle 3">
            <a:extLst>
              <a:ext uri="{FF2B5EF4-FFF2-40B4-BE49-F238E27FC236}">
                <a16:creationId xmlns:a16="http://schemas.microsoft.com/office/drawing/2014/main" id="{7278A106-6B49-F81A-5258-D374A2B38F72}"/>
              </a:ext>
            </a:extLst>
          </p:cNvPr>
          <p:cNvSpPr/>
          <p:nvPr/>
        </p:nvSpPr>
        <p:spPr>
          <a:xfrm>
            <a:off x="44238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5" name="Rectangle 4">
            <a:extLst>
              <a:ext uri="{FF2B5EF4-FFF2-40B4-BE49-F238E27FC236}">
                <a16:creationId xmlns:a16="http://schemas.microsoft.com/office/drawing/2014/main" id="{A948FAF2-9E79-993A-66B3-AF6BD9D77B0C}"/>
              </a:ext>
            </a:extLst>
          </p:cNvPr>
          <p:cNvSpPr/>
          <p:nvPr/>
        </p:nvSpPr>
        <p:spPr>
          <a:xfrm>
            <a:off x="1882547" y="5015078"/>
            <a:ext cx="98296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tangle 6">
            <a:extLst>
              <a:ext uri="{FF2B5EF4-FFF2-40B4-BE49-F238E27FC236}">
                <a16:creationId xmlns:a16="http://schemas.microsoft.com/office/drawing/2014/main" id="{37223613-5E8F-D8B0-92A0-E1B28D4D3C55}"/>
              </a:ext>
            </a:extLst>
          </p:cNvPr>
          <p:cNvSpPr/>
          <p:nvPr/>
        </p:nvSpPr>
        <p:spPr>
          <a:xfrm>
            <a:off x="3322707"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8" name="Rectangle 7">
            <a:extLst>
              <a:ext uri="{FF2B5EF4-FFF2-40B4-BE49-F238E27FC236}">
                <a16:creationId xmlns:a16="http://schemas.microsoft.com/office/drawing/2014/main" id="{B05EB07B-8CC4-A5B0-5929-333F20E27AD5}"/>
              </a:ext>
            </a:extLst>
          </p:cNvPr>
          <p:cNvSpPr/>
          <p:nvPr/>
        </p:nvSpPr>
        <p:spPr>
          <a:xfrm>
            <a:off x="4834875" y="5015078"/>
            <a:ext cx="914400" cy="914400"/>
          </a:xfrm>
          <a:prstGeom prst="rect">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sp>
        <p:nvSpPr>
          <p:cNvPr id="6" name="TextBox 5">
            <a:extLst>
              <a:ext uri="{FF2B5EF4-FFF2-40B4-BE49-F238E27FC236}">
                <a16:creationId xmlns:a16="http://schemas.microsoft.com/office/drawing/2014/main" id="{3A566EAA-E6B4-FE6B-83C7-24AEC9B358B3}"/>
              </a:ext>
            </a:extLst>
          </p:cNvPr>
          <p:cNvSpPr txBox="1"/>
          <p:nvPr/>
        </p:nvSpPr>
        <p:spPr>
          <a:xfrm>
            <a:off x="2620075" y="1402750"/>
            <a:ext cx="832985" cy="369332"/>
          </a:xfrm>
          <a:prstGeom prst="rect">
            <a:avLst/>
          </a:prstGeom>
          <a:noFill/>
        </p:spPr>
        <p:txBody>
          <a:bodyPr wrap="none" rtlCol="0">
            <a:spAutoFit/>
          </a:bodyPr>
          <a:lstStyle/>
          <a:p>
            <a:r>
              <a:rPr lang="en-GB" b="1" dirty="0"/>
              <a:t>Age 14</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chemeClr val="bg1">
                <a:lumMod val="85000"/>
              </a:scheme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cxnSp>
        <p:nvCxnSpPr>
          <p:cNvPr id="9" name="Straight Connector 8">
            <a:extLst>
              <a:ext uri="{FF2B5EF4-FFF2-40B4-BE49-F238E27FC236}">
                <a16:creationId xmlns:a16="http://schemas.microsoft.com/office/drawing/2014/main" id="{F773D3B6-6BB4-AA97-E1FB-AC603F86ACA1}"/>
              </a:ext>
            </a:extLst>
          </p:cNvPr>
          <p:cNvCxnSpPr>
            <a:stCxn id="2" idx="2"/>
          </p:cNvCxnSpPr>
          <p:nvPr/>
        </p:nvCxnSpPr>
        <p:spPr>
          <a:xfrm>
            <a:off x="6096000" y="1325563"/>
            <a:ext cx="0" cy="53639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58577961-F1BB-7054-3138-605D49651DB9}"/>
              </a:ext>
            </a:extLst>
          </p:cNvPr>
          <p:cNvSpPr/>
          <p:nvPr/>
        </p:nvSpPr>
        <p:spPr>
          <a:xfrm>
            <a:off x="641684" y="1912664"/>
            <a:ext cx="4884822" cy="1774134"/>
          </a:xfrm>
          <a:prstGeom prst="ellipse">
            <a:avLst/>
          </a:prstGeom>
          <a:solidFill>
            <a:schemeClr val="bg1">
              <a:lumMod val="75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6000" b="0" i="0" u="none" strike="noStrike" kern="0" cap="none" spc="0" normalizeH="0" baseline="0" noProof="0" dirty="0">
              <a:ln>
                <a:noFill/>
              </a:ln>
              <a:solidFill>
                <a:prstClr val="white"/>
              </a:solidFill>
              <a:effectLst/>
              <a:uLnTx/>
              <a:uFillTx/>
              <a:latin typeface="Calibri"/>
              <a:ea typeface="+mn-ea"/>
              <a:cs typeface="+mn-cs"/>
            </a:endParaRPr>
          </a:p>
        </p:txBody>
      </p:sp>
      <p:cxnSp>
        <p:nvCxnSpPr>
          <p:cNvPr id="10" name="Straight Arrow Connector 9">
            <a:extLst>
              <a:ext uri="{FF2B5EF4-FFF2-40B4-BE49-F238E27FC236}">
                <a16:creationId xmlns:a16="http://schemas.microsoft.com/office/drawing/2014/main" id="{1E78FDD3-C23A-3C6E-988E-4E008BBA6DA6}"/>
              </a:ext>
            </a:extLst>
          </p:cNvPr>
          <p:cNvCxnSpPr>
            <a:cxnSpLocks/>
          </p:cNvCxnSpPr>
          <p:nvPr/>
        </p:nvCxnSpPr>
        <p:spPr>
          <a:xfrm flipH="1">
            <a:off x="1019359" y="2851252"/>
            <a:ext cx="803925" cy="2112037"/>
          </a:xfrm>
          <a:prstGeom prst="straightConnector1">
            <a:avLst/>
          </a:prstGeom>
          <a:noFill/>
          <a:ln w="38100" cap="flat" cmpd="sng" algn="ctr">
            <a:solidFill>
              <a:srgbClr val="C00000"/>
            </a:solidFill>
            <a:prstDash val="solid"/>
            <a:tailEnd type="arrow"/>
          </a:ln>
          <a:effectLst/>
        </p:spPr>
      </p:cxnSp>
      <p:cxnSp>
        <p:nvCxnSpPr>
          <p:cNvPr id="11" name="Straight Arrow Connector 10">
            <a:extLst>
              <a:ext uri="{FF2B5EF4-FFF2-40B4-BE49-F238E27FC236}">
                <a16:creationId xmlns:a16="http://schemas.microsoft.com/office/drawing/2014/main" id="{686B4BA0-44D2-E19A-3262-EFA1814EFD53}"/>
              </a:ext>
            </a:extLst>
          </p:cNvPr>
          <p:cNvCxnSpPr>
            <a:cxnSpLocks/>
            <a:endCxn id="5" idx="0"/>
          </p:cNvCxnSpPr>
          <p:nvPr/>
        </p:nvCxnSpPr>
        <p:spPr>
          <a:xfrm>
            <a:off x="1823284" y="2976196"/>
            <a:ext cx="550743" cy="2038882"/>
          </a:xfrm>
          <a:prstGeom prst="straightConnector1">
            <a:avLst/>
          </a:prstGeom>
          <a:noFill/>
          <a:ln w="38100" cap="flat" cmpd="sng" algn="ctr">
            <a:solidFill>
              <a:srgbClr val="C00000"/>
            </a:solidFill>
            <a:prstDash val="solid"/>
            <a:tailEnd type="arrow"/>
          </a:ln>
          <a:effectLst/>
        </p:spPr>
      </p:cxnSp>
      <p:cxnSp>
        <p:nvCxnSpPr>
          <p:cNvPr id="12" name="Straight Arrow Connector 11">
            <a:extLst>
              <a:ext uri="{FF2B5EF4-FFF2-40B4-BE49-F238E27FC236}">
                <a16:creationId xmlns:a16="http://schemas.microsoft.com/office/drawing/2014/main" id="{E1399ACD-6F70-BDF2-63B1-7228A5287F8B}"/>
              </a:ext>
            </a:extLst>
          </p:cNvPr>
          <p:cNvCxnSpPr>
            <a:cxnSpLocks/>
          </p:cNvCxnSpPr>
          <p:nvPr/>
        </p:nvCxnSpPr>
        <p:spPr>
          <a:xfrm>
            <a:off x="1823284" y="2976196"/>
            <a:ext cx="1847394" cy="1987093"/>
          </a:xfrm>
          <a:prstGeom prst="straightConnector1">
            <a:avLst/>
          </a:prstGeom>
          <a:noFill/>
          <a:ln w="38100" cap="flat" cmpd="sng" algn="ctr">
            <a:solidFill>
              <a:srgbClr val="C00000"/>
            </a:solidFill>
            <a:prstDash val="solid"/>
            <a:tailEnd type="arrow"/>
          </a:ln>
          <a:effectLst/>
        </p:spPr>
      </p:cxnSp>
      <p:cxnSp>
        <p:nvCxnSpPr>
          <p:cNvPr id="13" name="Straight Arrow Connector 12">
            <a:extLst>
              <a:ext uri="{FF2B5EF4-FFF2-40B4-BE49-F238E27FC236}">
                <a16:creationId xmlns:a16="http://schemas.microsoft.com/office/drawing/2014/main" id="{1991551D-ACAE-B7A0-E356-37A2AD4C1156}"/>
              </a:ext>
            </a:extLst>
          </p:cNvPr>
          <p:cNvCxnSpPr>
            <a:cxnSpLocks/>
            <a:endCxn id="8" idx="0"/>
          </p:cNvCxnSpPr>
          <p:nvPr/>
        </p:nvCxnSpPr>
        <p:spPr>
          <a:xfrm>
            <a:off x="1823284" y="2976196"/>
            <a:ext cx="3468791" cy="2038882"/>
          </a:xfrm>
          <a:prstGeom prst="straightConnector1">
            <a:avLst/>
          </a:prstGeom>
          <a:noFill/>
          <a:ln w="38100" cap="flat" cmpd="sng" algn="ctr">
            <a:solidFill>
              <a:srgbClr val="C00000"/>
            </a:solidFill>
            <a:prstDash val="solid"/>
            <a:tailEnd type="arrow"/>
          </a:ln>
          <a:effectLst/>
        </p:spPr>
      </p:cxnSp>
      <p:sp>
        <p:nvSpPr>
          <p:cNvPr id="14" name="Oval 13">
            <a:extLst>
              <a:ext uri="{FF2B5EF4-FFF2-40B4-BE49-F238E27FC236}">
                <a16:creationId xmlns:a16="http://schemas.microsoft.com/office/drawing/2014/main" id="{9F8FD204-E8A0-E8A8-8D87-593A23DC2E94}"/>
              </a:ext>
            </a:extLst>
          </p:cNvPr>
          <p:cNvSpPr/>
          <p:nvPr/>
        </p:nvSpPr>
        <p:spPr>
          <a:xfrm>
            <a:off x="772444" y="2389096"/>
            <a:ext cx="2431737" cy="103990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Experimenters</a:t>
            </a:r>
          </a:p>
        </p:txBody>
      </p:sp>
      <p:sp>
        <p:nvSpPr>
          <p:cNvPr id="15" name="Oval 14">
            <a:extLst>
              <a:ext uri="{FF2B5EF4-FFF2-40B4-BE49-F238E27FC236}">
                <a16:creationId xmlns:a16="http://schemas.microsoft.com/office/drawing/2014/main" id="{1CBB8A19-2A6A-C665-1D9C-9D213ECF353D}"/>
              </a:ext>
            </a:extLst>
          </p:cNvPr>
          <p:cNvSpPr/>
          <p:nvPr/>
        </p:nvSpPr>
        <p:spPr>
          <a:xfrm>
            <a:off x="3424827" y="2356244"/>
            <a:ext cx="2101678" cy="925604"/>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Abstainers</a:t>
            </a:r>
          </a:p>
        </p:txBody>
      </p:sp>
      <p:cxnSp>
        <p:nvCxnSpPr>
          <p:cNvPr id="16" name="Straight Arrow Connector 15">
            <a:extLst>
              <a:ext uri="{FF2B5EF4-FFF2-40B4-BE49-F238E27FC236}">
                <a16:creationId xmlns:a16="http://schemas.microsoft.com/office/drawing/2014/main" id="{B236F270-878C-2E23-DD19-4FA0FC2BE021}"/>
              </a:ext>
            </a:extLst>
          </p:cNvPr>
          <p:cNvCxnSpPr>
            <a:cxnSpLocks/>
            <a:stCxn id="15" idx="4"/>
          </p:cNvCxnSpPr>
          <p:nvPr/>
        </p:nvCxnSpPr>
        <p:spPr>
          <a:xfrm flipH="1">
            <a:off x="1107908" y="3281848"/>
            <a:ext cx="3367758" cy="1681441"/>
          </a:xfrm>
          <a:prstGeom prst="straightConnector1">
            <a:avLst/>
          </a:prstGeom>
          <a:noFill/>
          <a:ln w="38100" cap="flat" cmpd="sng" algn="ctr">
            <a:solidFill>
              <a:schemeClr val="tx1"/>
            </a:solidFill>
            <a:prstDash val="solid"/>
            <a:tailEnd type="arrow"/>
          </a:ln>
          <a:effectLst/>
        </p:spPr>
      </p:cxnSp>
      <p:cxnSp>
        <p:nvCxnSpPr>
          <p:cNvPr id="17" name="Straight Arrow Connector 16">
            <a:extLst>
              <a:ext uri="{FF2B5EF4-FFF2-40B4-BE49-F238E27FC236}">
                <a16:creationId xmlns:a16="http://schemas.microsoft.com/office/drawing/2014/main" id="{2156880C-6271-6AD2-B3E7-3B1E9ED50470}"/>
              </a:ext>
            </a:extLst>
          </p:cNvPr>
          <p:cNvCxnSpPr>
            <a:cxnSpLocks/>
            <a:stCxn id="15" idx="4"/>
          </p:cNvCxnSpPr>
          <p:nvPr/>
        </p:nvCxnSpPr>
        <p:spPr>
          <a:xfrm flipH="1">
            <a:off x="2459520" y="3281848"/>
            <a:ext cx="2016146" cy="1681441"/>
          </a:xfrm>
          <a:prstGeom prst="straightConnector1">
            <a:avLst/>
          </a:prstGeom>
          <a:noFill/>
          <a:ln w="38100" cap="flat" cmpd="sng" algn="ctr">
            <a:solidFill>
              <a:schemeClr val="tx1"/>
            </a:solidFill>
            <a:prstDash val="solid"/>
            <a:tailEnd type="arrow"/>
          </a:ln>
          <a:effectLst/>
        </p:spPr>
      </p:cxnSp>
      <p:cxnSp>
        <p:nvCxnSpPr>
          <p:cNvPr id="18" name="Straight Arrow Connector 17">
            <a:extLst>
              <a:ext uri="{FF2B5EF4-FFF2-40B4-BE49-F238E27FC236}">
                <a16:creationId xmlns:a16="http://schemas.microsoft.com/office/drawing/2014/main" id="{D63FEF53-ABCA-8793-1DF7-8D17A20D02EF}"/>
              </a:ext>
            </a:extLst>
          </p:cNvPr>
          <p:cNvCxnSpPr>
            <a:cxnSpLocks/>
            <a:stCxn id="15" idx="4"/>
          </p:cNvCxnSpPr>
          <p:nvPr/>
        </p:nvCxnSpPr>
        <p:spPr>
          <a:xfrm flipH="1">
            <a:off x="3782071" y="3281848"/>
            <a:ext cx="693595" cy="1681441"/>
          </a:xfrm>
          <a:prstGeom prst="straightConnector1">
            <a:avLst/>
          </a:prstGeom>
          <a:noFill/>
          <a:ln w="38100" cap="flat" cmpd="sng" algn="ctr">
            <a:solidFill>
              <a:schemeClr val="tx1"/>
            </a:solidFill>
            <a:prstDash val="solid"/>
            <a:tailEnd type="arrow"/>
          </a:ln>
          <a:effectLst/>
        </p:spPr>
      </p:cxnSp>
      <p:cxnSp>
        <p:nvCxnSpPr>
          <p:cNvPr id="19" name="Straight Arrow Connector 18">
            <a:extLst>
              <a:ext uri="{FF2B5EF4-FFF2-40B4-BE49-F238E27FC236}">
                <a16:creationId xmlns:a16="http://schemas.microsoft.com/office/drawing/2014/main" id="{8B1553FB-E3F4-2B6B-D169-7A90DFE0D32A}"/>
              </a:ext>
            </a:extLst>
          </p:cNvPr>
          <p:cNvCxnSpPr>
            <a:cxnSpLocks/>
            <a:stCxn id="15" idx="4"/>
          </p:cNvCxnSpPr>
          <p:nvPr/>
        </p:nvCxnSpPr>
        <p:spPr>
          <a:xfrm>
            <a:off x="4475666" y="3281848"/>
            <a:ext cx="940065" cy="1695130"/>
          </a:xfrm>
          <a:prstGeom prst="straightConnector1">
            <a:avLst/>
          </a:prstGeom>
          <a:noFill/>
          <a:ln w="38100" cap="flat" cmpd="sng" algn="ctr">
            <a:solidFill>
              <a:schemeClr val="tx1"/>
            </a:solidFill>
            <a:prstDash val="solid"/>
            <a:tailEnd type="arrow"/>
          </a:ln>
          <a:effectLst/>
        </p:spPr>
      </p:cxnSp>
    </p:spTree>
    <p:extLst>
      <p:ext uri="{BB962C8B-B14F-4D97-AF65-F5344CB8AC3E}">
        <p14:creationId xmlns:p14="http://schemas.microsoft.com/office/powerpoint/2010/main" val="382771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chemeClr val="bg1">
                <a:lumMod val="85000"/>
              </a:scheme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pic>
        <p:nvPicPr>
          <p:cNvPr id="36" name="Picture 35">
            <a:extLst>
              <a:ext uri="{FF2B5EF4-FFF2-40B4-BE49-F238E27FC236}">
                <a16:creationId xmlns:a16="http://schemas.microsoft.com/office/drawing/2014/main" id="{C93FB98B-B24F-B979-D676-2C9E2BA3FBC9}"/>
              </a:ext>
            </a:extLst>
          </p:cNvPr>
          <p:cNvPicPr>
            <a:picLocks noChangeAspect="1"/>
          </p:cNvPicPr>
          <p:nvPr/>
        </p:nvPicPr>
        <p:blipFill rotWithShape="1">
          <a:blip r:embed="rId3"/>
          <a:srcRect t="8115"/>
          <a:stretch/>
        </p:blipFill>
        <p:spPr>
          <a:xfrm>
            <a:off x="1976971" y="1849269"/>
            <a:ext cx="1461173" cy="1145568"/>
          </a:xfrm>
          <a:prstGeom prst="rect">
            <a:avLst/>
          </a:prstGeom>
        </p:spPr>
      </p:pic>
      <mc:AlternateContent xmlns:mc="http://schemas.openxmlformats.org/markup-compatibility/2006" xmlns:a14="http://schemas.microsoft.com/office/drawing/2010/main">
        <mc:Choice Requires="a14">
          <p:sp>
            <p:nvSpPr>
              <p:cNvPr id="37" name="Content Placeholder 2">
                <a:extLst>
                  <a:ext uri="{FF2B5EF4-FFF2-40B4-BE49-F238E27FC236}">
                    <a16:creationId xmlns:a16="http://schemas.microsoft.com/office/drawing/2014/main" id="{7DC451A2-2613-9D70-C794-C9854794FB0C}"/>
                  </a:ext>
                </a:extLst>
              </p:cNvPr>
              <p:cNvSpPr txBox="1">
                <a:spLocks/>
              </p:cNvSpPr>
              <p:nvPr/>
            </p:nvSpPr>
            <p:spPr>
              <a:xfrm>
                <a:off x="-246887" y="2994837"/>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marL="914400" lvl="2" indent="0">
                  <a:buNone/>
                </a:pPr>
                <a14:m>
                  <m:oMath xmlns:m="http://schemas.openxmlformats.org/officeDocument/2006/math">
                    <m:sSubSup>
                      <m:sSubSupPr>
                        <m:ctrlPr>
                          <a:rPr lang="en-GB" sz="2000" b="0" i="1" dirty="0" smtClean="0">
                            <a:latin typeface="Cambria Math" panose="02040503050406030204" pitchFamily="18" charset="0"/>
                          </a:rPr>
                        </m:ctrlPr>
                      </m:sSubSupPr>
                      <m:e>
                        <m:r>
                          <a:rPr lang="en-GB" sz="2000" b="0" i="1" dirty="0" smtClean="0">
                            <a:latin typeface="Cambria Math" panose="02040503050406030204" pitchFamily="18" charset="0"/>
                          </a:rPr>
                          <m:t>𝑝</m:t>
                        </m:r>
                      </m:e>
                      <m:sub>
                        <m:r>
                          <a:rPr lang="en-GB" sz="2000" b="0" i="1" dirty="0" smtClean="0">
                            <a:latin typeface="Cambria Math" panose="02040503050406030204" pitchFamily="18" charset="0"/>
                          </a:rPr>
                          <m:t>𝑎𝑙𝑐𝑜h𝑜𝑙</m:t>
                        </m:r>
                        <m:r>
                          <a:rPr lang="en-GB" sz="2000" b="0" i="1" dirty="0" smtClean="0">
                            <a:latin typeface="Cambria Math" panose="02040503050406030204" pitchFamily="18" charset="0"/>
                            <a:sym typeface="Wingdings" panose="05000000000000000000" pitchFamily="2" charset="2"/>
                          </a:rPr>
                          <m:t></m:t>
                        </m:r>
                        <m:r>
                          <a:rPr lang="en-GB" sz="2000" b="0" i="1" dirty="0" smtClean="0">
                            <a:latin typeface="Cambria Math" panose="02040503050406030204" pitchFamily="18" charset="0"/>
                          </a:rPr>
                          <m:t>  | </m:t>
                        </m:r>
                        <m:r>
                          <a:rPr lang="en-GB" sz="2000" b="0" i="1" dirty="0" smtClean="0">
                            <a:latin typeface="Cambria Math" panose="02040503050406030204" pitchFamily="18" charset="0"/>
                          </a:rPr>
                          <m:t>𝐸𝑥𝑝𝑒𝑟𝑖𝑚𝑒𝑛𝑡𝑒𝑟</m:t>
                        </m:r>
                        <m:r>
                          <a:rPr lang="en-GB" sz="2000" b="0" i="1" dirty="0" smtClean="0">
                            <a:latin typeface="Cambria Math" panose="02040503050406030204" pitchFamily="18" charset="0"/>
                          </a:rPr>
                          <m:t> </m:t>
                        </m:r>
                      </m:sub>
                      <m:sup/>
                    </m:sSubSup>
                  </m:oMath>
                </a14:m>
                <a:r>
                  <a:rPr lang="en-GB" sz="2000" b="0" i="1" dirty="0">
                    <a:latin typeface="Cambria Math" panose="02040503050406030204" pitchFamily="18" charset="0"/>
                  </a:rPr>
                  <a:t>; </a:t>
                </a:r>
                <a14:m>
                  <m:oMath xmlns:m="http://schemas.openxmlformats.org/officeDocument/2006/math">
                    <m:sSubSup>
                      <m:sSubSupPr>
                        <m:ctrlPr>
                          <a:rPr lang="en-GB" i="1" dirty="0">
                            <a:latin typeface="Cambria Math" panose="02040503050406030204" pitchFamily="18" charset="0"/>
                          </a:rPr>
                        </m:ctrlPr>
                      </m:sSubSupPr>
                      <m:e>
                        <m:r>
                          <a:rPr lang="en-GB" i="1" dirty="0">
                            <a:latin typeface="Cambria Math" panose="02040503050406030204" pitchFamily="18" charset="0"/>
                          </a:rPr>
                          <m:t> </m:t>
                        </m:r>
                        <m:r>
                          <a:rPr lang="en-GB" i="1" dirty="0">
                            <a:latin typeface="Cambria Math" panose="02040503050406030204" pitchFamily="18" charset="0"/>
                          </a:rPr>
                          <m:t>𝑝</m:t>
                        </m:r>
                      </m:e>
                      <m:sub>
                        <m:r>
                          <a:rPr lang="en-GB" i="1" dirty="0">
                            <a:latin typeface="Cambria Math" panose="02040503050406030204" pitchFamily="18" charset="0"/>
                          </a:rPr>
                          <m:t>𝑎𝑙𝑐𝑜h𝑜𝑙</m:t>
                        </m:r>
                        <m:r>
                          <a:rPr lang="en-GB" i="1" dirty="0" smtClean="0">
                            <a:latin typeface="Cambria Math" panose="02040503050406030204" pitchFamily="18" charset="0"/>
                            <a:sym typeface="Wingdings" panose="05000000000000000000" pitchFamily="2" charset="2"/>
                          </a:rPr>
                          <m:t></m:t>
                        </m:r>
                        <m:r>
                          <a:rPr lang="en-GB" i="1" dirty="0">
                            <a:latin typeface="Cambria Math" panose="02040503050406030204" pitchFamily="18" charset="0"/>
                          </a:rPr>
                          <m:t>  |</m:t>
                        </m:r>
                        <m:r>
                          <a:rPr lang="en-GB" b="0" i="1" dirty="0" smtClean="0">
                            <a:latin typeface="Cambria Math" panose="02040503050406030204" pitchFamily="18" charset="0"/>
                          </a:rPr>
                          <m:t> </m:t>
                        </m:r>
                        <m:r>
                          <a:rPr lang="en-GB" i="1" dirty="0">
                            <a:latin typeface="Cambria Math" panose="02040503050406030204" pitchFamily="18" charset="0"/>
                          </a:rPr>
                          <m:t>𝐸𝑥𝑝𝑒𝑟𝑖𝑚𝑒𝑛𝑡𝑒𝑟</m:t>
                        </m:r>
                        <m:r>
                          <a:rPr lang="en-GB" i="1" dirty="0">
                            <a:latin typeface="Cambria Math" panose="02040503050406030204" pitchFamily="18" charset="0"/>
                          </a:rPr>
                          <m:t> </m:t>
                        </m:r>
                      </m:sub>
                      <m:sup/>
                    </m:sSubSup>
                  </m:oMath>
                </a14:m>
                <a:r>
                  <a:rPr lang="en-GB" sz="2000" b="0" i="1" dirty="0">
                    <a:latin typeface="Cambria Math" panose="02040503050406030204" pitchFamily="18" charset="0"/>
                  </a:rPr>
                  <a:t>;</a:t>
                </a:r>
              </a:p>
              <a:p>
                <a:pPr marL="914400" lvl="2" indent="0">
                  <a:buNone/>
                </a:pPr>
                <a14:m>
                  <m:oMath xmlns:m="http://schemas.openxmlformats.org/officeDocument/2006/math">
                    <m:sSubSup>
                      <m:sSubSupPr>
                        <m:ctrlPr>
                          <a:rPr lang="en-GB" sz="2000" b="0" i="1" dirty="0" smtClean="0">
                            <a:latin typeface="Cambria Math" panose="02040503050406030204" pitchFamily="18" charset="0"/>
                          </a:rPr>
                        </m:ctrlPr>
                      </m:sSubSupPr>
                      <m:e>
                        <m:r>
                          <a:rPr lang="en-GB" sz="2000" b="0" i="1" dirty="0" smtClean="0">
                            <a:latin typeface="Cambria Math" panose="02040503050406030204" pitchFamily="18" charset="0"/>
                          </a:rPr>
                          <m:t>𝑝</m:t>
                        </m:r>
                      </m:e>
                      <m:sub>
                        <m:r>
                          <a:rPr lang="en-GB" sz="2000" b="0" i="1" dirty="0" smtClean="0">
                            <a:latin typeface="Cambria Math" panose="02040503050406030204" pitchFamily="18" charset="0"/>
                          </a:rPr>
                          <m:t>𝑎𝑙𝑐𝑜h𝑜𝑙</m:t>
                        </m:r>
                        <m:r>
                          <a:rPr lang="en-GB" sz="2000" b="0" i="1" dirty="0" smtClean="0">
                            <a:latin typeface="Cambria Math" panose="02040503050406030204" pitchFamily="18" charset="0"/>
                            <a:sym typeface="Wingdings" panose="05000000000000000000" pitchFamily="2" charset="2"/>
                          </a:rPr>
                          <m:t></m:t>
                        </m:r>
                        <m:r>
                          <a:rPr lang="en-GB" sz="2000" b="0" i="1" dirty="0" smtClean="0">
                            <a:latin typeface="Cambria Math" panose="02040503050406030204" pitchFamily="18" charset="0"/>
                          </a:rPr>
                          <m:t>  | </m:t>
                        </m:r>
                        <m:r>
                          <a:rPr lang="en-GB" sz="2000" b="0" i="1" dirty="0" smtClean="0">
                            <a:latin typeface="Cambria Math" panose="02040503050406030204" pitchFamily="18" charset="0"/>
                          </a:rPr>
                          <m:t>𝐴𝑏𝑠𝑡𝑎𝑖𝑛𝑒𝑟</m:t>
                        </m:r>
                        <m:r>
                          <a:rPr lang="en-GB" sz="2000" b="0" i="1" dirty="0" smtClean="0">
                            <a:latin typeface="Cambria Math" panose="02040503050406030204" pitchFamily="18" charset="0"/>
                          </a:rPr>
                          <m:t> </m:t>
                        </m:r>
                      </m:sub>
                      <m:sup/>
                    </m:sSubSup>
                  </m:oMath>
                </a14:m>
                <a:r>
                  <a:rPr lang="en-GB" sz="2000" b="0" i="1" dirty="0">
                    <a:latin typeface="Cambria Math" panose="02040503050406030204" pitchFamily="18" charset="0"/>
                  </a:rPr>
                  <a:t>; </a:t>
                </a:r>
                <a14:m>
                  <m:oMath xmlns:m="http://schemas.openxmlformats.org/officeDocument/2006/math">
                    <m:sSubSup>
                      <m:sSubSupPr>
                        <m:ctrlPr>
                          <a:rPr lang="en-GB" i="1" dirty="0">
                            <a:latin typeface="Cambria Math" panose="02040503050406030204" pitchFamily="18" charset="0"/>
                          </a:rPr>
                        </m:ctrlPr>
                      </m:sSubSupPr>
                      <m:e>
                        <m:r>
                          <a:rPr lang="en-GB" i="1" dirty="0">
                            <a:latin typeface="Cambria Math" panose="02040503050406030204" pitchFamily="18" charset="0"/>
                          </a:rPr>
                          <m:t> </m:t>
                        </m:r>
                        <m:r>
                          <a:rPr lang="en-GB" i="1" dirty="0">
                            <a:latin typeface="Cambria Math" panose="02040503050406030204" pitchFamily="18" charset="0"/>
                          </a:rPr>
                          <m:t>𝑝</m:t>
                        </m:r>
                      </m:e>
                      <m:sub>
                        <m:r>
                          <a:rPr lang="en-GB" i="1" dirty="0">
                            <a:latin typeface="Cambria Math" panose="02040503050406030204" pitchFamily="18" charset="0"/>
                          </a:rPr>
                          <m:t>𝑎𝑙𝑐𝑜h𝑜𝑙</m:t>
                        </m:r>
                        <m:r>
                          <a:rPr lang="en-GB" i="1" dirty="0" smtClean="0">
                            <a:latin typeface="Cambria Math" panose="02040503050406030204" pitchFamily="18" charset="0"/>
                            <a:sym typeface="Wingdings" panose="05000000000000000000" pitchFamily="2" charset="2"/>
                          </a:rPr>
                          <m:t></m:t>
                        </m:r>
                        <m:r>
                          <a:rPr lang="en-GB" i="1" dirty="0">
                            <a:latin typeface="Cambria Math" panose="02040503050406030204" pitchFamily="18" charset="0"/>
                          </a:rPr>
                          <m:t>  |</m:t>
                        </m:r>
                        <m:r>
                          <a:rPr lang="en-GB" b="0" i="1" dirty="0" smtClean="0">
                            <a:latin typeface="Cambria Math" panose="02040503050406030204" pitchFamily="18" charset="0"/>
                          </a:rPr>
                          <m:t> </m:t>
                        </m:r>
                        <m:r>
                          <a:rPr lang="en-GB" b="0" i="1" dirty="0" smtClean="0">
                            <a:latin typeface="Cambria Math" panose="02040503050406030204" pitchFamily="18" charset="0"/>
                          </a:rPr>
                          <m:t>𝐴𝑏𝑠𝑡𝑎𝑖𝑛𝑒𝑟</m:t>
                        </m:r>
                        <m:r>
                          <a:rPr lang="en-GB" i="1" dirty="0">
                            <a:latin typeface="Cambria Math" panose="02040503050406030204" pitchFamily="18" charset="0"/>
                          </a:rPr>
                          <m:t> </m:t>
                        </m:r>
                      </m:sub>
                      <m:sup/>
                    </m:sSubSup>
                  </m:oMath>
                </a14:m>
                <a:r>
                  <a:rPr lang="en-GB" sz="2000" b="0" i="1" dirty="0">
                    <a:latin typeface="Cambria Math" panose="02040503050406030204" pitchFamily="18" charset="0"/>
                  </a:rPr>
                  <a:t>;  etc….</a:t>
                </a:r>
              </a:p>
              <a:p>
                <a:pPr marL="914400" lvl="2" indent="0">
                  <a:buNone/>
                </a:pPr>
                <a:endParaRPr lang="en-GB" sz="2000" b="0" i="1" dirty="0">
                  <a:latin typeface="Cambria Math" panose="02040503050406030204" pitchFamily="18" charset="0"/>
                </a:endParaRPr>
              </a:p>
              <a:p>
                <a:pPr lvl="2"/>
                <a:endParaRPr lang="en-GB" dirty="0"/>
              </a:p>
            </p:txBody>
          </p:sp>
        </mc:Choice>
        <mc:Fallback xmlns="">
          <p:sp>
            <p:nvSpPr>
              <p:cNvPr id="37" name="Content Placeholder 2">
                <a:extLst>
                  <a:ext uri="{FF2B5EF4-FFF2-40B4-BE49-F238E27FC236}">
                    <a16:creationId xmlns:a16="http://schemas.microsoft.com/office/drawing/2014/main" id="{7DC451A2-2613-9D70-C794-C9854794FB0C}"/>
                  </a:ext>
                </a:extLst>
              </p:cNvPr>
              <p:cNvSpPr txBox="1">
                <a:spLocks noRot="1" noChangeAspect="1" noMove="1" noResize="1" noEditPoints="1" noAdjustHandles="1" noChangeArrowheads="1" noChangeShapeType="1" noTextEdit="1"/>
              </p:cNvSpPr>
              <p:nvPr/>
            </p:nvSpPr>
            <p:spPr>
              <a:xfrm>
                <a:off x="-246887" y="2994837"/>
                <a:ext cx="6711696" cy="2963389"/>
              </a:xfrm>
              <a:prstGeom prst="rect">
                <a:avLst/>
              </a:prstGeom>
              <a:blipFill>
                <a:blip r:embed="rId4"/>
                <a:stretch>
                  <a:fillRect t="-2881"/>
                </a:stretch>
              </a:blipFill>
            </p:spPr>
            <p:txBody>
              <a:bodyPr/>
              <a:lstStyle/>
              <a:p>
                <a:r>
                  <a:rPr lang="en-GB">
                    <a:noFill/>
                  </a:rPr>
                  <a:t> </a:t>
                </a:r>
              </a:p>
            </p:txBody>
          </p:sp>
        </mc:Fallback>
      </mc:AlternateContent>
      <p:sp>
        <p:nvSpPr>
          <p:cNvPr id="38" name="TextBox 37">
            <a:extLst>
              <a:ext uri="{FF2B5EF4-FFF2-40B4-BE49-F238E27FC236}">
                <a16:creationId xmlns:a16="http://schemas.microsoft.com/office/drawing/2014/main" id="{0F95C5AB-D35E-F755-00FC-AB0697D20AC4}"/>
              </a:ext>
            </a:extLst>
          </p:cNvPr>
          <p:cNvSpPr txBox="1"/>
          <p:nvPr/>
        </p:nvSpPr>
        <p:spPr>
          <a:xfrm>
            <a:off x="2203582" y="1402750"/>
            <a:ext cx="832985" cy="369332"/>
          </a:xfrm>
          <a:prstGeom prst="rect">
            <a:avLst/>
          </a:prstGeom>
          <a:noFill/>
        </p:spPr>
        <p:txBody>
          <a:bodyPr wrap="none" rtlCol="0">
            <a:spAutoFit/>
          </a:bodyPr>
          <a:lstStyle/>
          <a:p>
            <a:r>
              <a:rPr lang="en-GB" b="1" dirty="0"/>
              <a:t>Age 14</a:t>
            </a:r>
          </a:p>
        </p:txBody>
      </p:sp>
    </p:spTree>
    <p:extLst>
      <p:ext uri="{BB962C8B-B14F-4D97-AF65-F5344CB8AC3E}">
        <p14:creationId xmlns:p14="http://schemas.microsoft.com/office/powerpoint/2010/main" val="3119733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FA4A-F425-2864-FAF7-5415369530EC}"/>
              </a:ext>
            </a:extLst>
          </p:cNvPr>
          <p:cNvSpPr>
            <a:spLocks noGrp="1"/>
          </p:cNvSpPr>
          <p:nvPr>
            <p:ph type="title"/>
          </p:nvPr>
        </p:nvSpPr>
        <p:spPr>
          <a:xfrm>
            <a:off x="0" y="0"/>
            <a:ext cx="12192000" cy="1325563"/>
          </a:xfrm>
          <a:solidFill>
            <a:srgbClr val="C00000"/>
          </a:solidFill>
        </p:spPr>
        <p:txBody>
          <a:bodyPr>
            <a:noAutofit/>
          </a:bodyPr>
          <a:lstStyle/>
          <a:p>
            <a:r>
              <a:rPr lang="en-GB" sz="2400" dirty="0">
                <a:solidFill>
                  <a:schemeClr val="bg1"/>
                </a:solidFill>
              </a:rPr>
              <a:t>	</a:t>
            </a:r>
            <a:r>
              <a:rPr lang="en-GB" sz="3600" dirty="0">
                <a:solidFill>
                  <a:schemeClr val="bg1"/>
                </a:solidFill>
              </a:rPr>
              <a:t>Stage 1: LCA solutions to data at different time points</a:t>
            </a:r>
          </a:p>
        </p:txBody>
      </p:sp>
      <p:sp>
        <p:nvSpPr>
          <p:cNvPr id="50" name="TextBox 49">
            <a:extLst>
              <a:ext uri="{FF2B5EF4-FFF2-40B4-BE49-F238E27FC236}">
                <a16:creationId xmlns:a16="http://schemas.microsoft.com/office/drawing/2014/main" id="{F8EE6210-1932-C88A-ABB6-D7FCDFB334E9}"/>
              </a:ext>
            </a:extLst>
          </p:cNvPr>
          <p:cNvSpPr txBox="1"/>
          <p:nvPr/>
        </p:nvSpPr>
        <p:spPr>
          <a:xfrm>
            <a:off x="8738940" y="1402750"/>
            <a:ext cx="832985" cy="369332"/>
          </a:xfrm>
          <a:prstGeom prst="rect">
            <a:avLst/>
          </a:prstGeom>
          <a:noFill/>
        </p:spPr>
        <p:txBody>
          <a:bodyPr wrap="none" rtlCol="0">
            <a:spAutoFit/>
          </a:bodyPr>
          <a:lstStyle/>
          <a:p>
            <a:r>
              <a:rPr lang="en-GB" b="1" dirty="0"/>
              <a:t>Age 15</a:t>
            </a:r>
          </a:p>
        </p:txBody>
      </p:sp>
      <p:sp>
        <p:nvSpPr>
          <p:cNvPr id="69" name="Rectangle 68">
            <a:extLst>
              <a:ext uri="{FF2B5EF4-FFF2-40B4-BE49-F238E27FC236}">
                <a16:creationId xmlns:a16="http://schemas.microsoft.com/office/drawing/2014/main" id="{1AA6E870-3CBE-E38B-4EE8-1EE8C414C833}"/>
              </a:ext>
            </a:extLst>
          </p:cNvPr>
          <p:cNvSpPr/>
          <p:nvPr/>
        </p:nvSpPr>
        <p:spPr>
          <a:xfrm>
            <a:off x="669160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Alcohol</a:t>
            </a:r>
          </a:p>
        </p:txBody>
      </p:sp>
      <p:sp>
        <p:nvSpPr>
          <p:cNvPr id="70" name="Rectangle 69">
            <a:extLst>
              <a:ext uri="{FF2B5EF4-FFF2-40B4-BE49-F238E27FC236}">
                <a16:creationId xmlns:a16="http://schemas.microsoft.com/office/drawing/2014/main" id="{F48A31CF-AABC-84C2-9BE1-97701D67DA39}"/>
              </a:ext>
            </a:extLst>
          </p:cNvPr>
          <p:cNvSpPr/>
          <p:nvPr/>
        </p:nvSpPr>
        <p:spPr>
          <a:xfrm>
            <a:off x="8131765" y="5085919"/>
            <a:ext cx="98296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kern="0" dirty="0">
                <a:solidFill>
                  <a:prstClr val="white"/>
                </a:solidFill>
                <a:latin typeface="Calibri"/>
              </a:rPr>
              <a:t>Cannabis</a:t>
            </a:r>
            <a:endParaRPr kumimoji="0" lang="en-GB" sz="160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tangle 70">
            <a:extLst>
              <a:ext uri="{FF2B5EF4-FFF2-40B4-BE49-F238E27FC236}">
                <a16:creationId xmlns:a16="http://schemas.microsoft.com/office/drawing/2014/main" id="{70E63950-B47E-27D5-97FA-14A7098F1064}"/>
              </a:ext>
            </a:extLst>
          </p:cNvPr>
          <p:cNvSpPr/>
          <p:nvPr/>
        </p:nvSpPr>
        <p:spPr>
          <a:xfrm>
            <a:off x="9571925"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Ecstasy</a:t>
            </a:r>
          </a:p>
        </p:txBody>
      </p:sp>
      <p:sp>
        <p:nvSpPr>
          <p:cNvPr id="72" name="Rectangle 71">
            <a:extLst>
              <a:ext uri="{FF2B5EF4-FFF2-40B4-BE49-F238E27FC236}">
                <a16:creationId xmlns:a16="http://schemas.microsoft.com/office/drawing/2014/main" id="{4E9A3EAA-D256-1B82-8F09-D04CECA36657}"/>
              </a:ext>
            </a:extLst>
          </p:cNvPr>
          <p:cNvSpPr/>
          <p:nvPr/>
        </p:nvSpPr>
        <p:spPr>
          <a:xfrm>
            <a:off x="11084093" y="5085919"/>
            <a:ext cx="914400" cy="914400"/>
          </a:xfrm>
          <a:prstGeom prst="rect">
            <a:avLst/>
          </a:prstGeom>
          <a:solidFill>
            <a:schemeClr val="bg1">
              <a:lumMod val="85000"/>
            </a:schemeClr>
          </a:solidFill>
          <a:ln w="25400" cap="flat" cmpd="sng" algn="ctr">
            <a:solidFill>
              <a:schemeClr val="bg1">
                <a:lumMod val="85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prstClr val="white"/>
                </a:solidFill>
                <a:effectLst/>
                <a:uLnTx/>
                <a:uFillTx/>
                <a:latin typeface="Calibri"/>
                <a:ea typeface="+mn-ea"/>
                <a:cs typeface="+mn-cs"/>
              </a:rPr>
              <a:t>Other Drugs</a:t>
            </a:r>
          </a:p>
        </p:txBody>
      </p:sp>
      <p:cxnSp>
        <p:nvCxnSpPr>
          <p:cNvPr id="73" name="Connector: Curved 72">
            <a:extLst>
              <a:ext uri="{FF2B5EF4-FFF2-40B4-BE49-F238E27FC236}">
                <a16:creationId xmlns:a16="http://schemas.microsoft.com/office/drawing/2014/main" id="{1F110CEA-99BC-A65A-B0F3-E3294CCABA79}"/>
              </a:ext>
            </a:extLst>
          </p:cNvPr>
          <p:cNvCxnSpPr/>
          <p:nvPr/>
        </p:nvCxnSpPr>
        <p:spPr>
          <a:xfrm rot="16200000" flipH="1">
            <a:off x="9338699" y="3862215"/>
            <a:ext cx="12700" cy="4392488"/>
          </a:xfrm>
          <a:prstGeom prst="curvedConnector3">
            <a:avLst>
              <a:gd name="adj1" fmla="val 4628567"/>
            </a:avLst>
          </a:prstGeom>
          <a:noFill/>
          <a:ln w="9525" cap="flat" cmpd="sng" algn="ctr">
            <a:solidFill>
              <a:schemeClr val="bg1">
                <a:lumMod val="85000"/>
              </a:schemeClr>
            </a:solidFill>
            <a:prstDash val="solid"/>
            <a:headEnd type="triangle"/>
            <a:tailEnd type="triangle"/>
          </a:ln>
          <a:effectLst/>
        </p:spPr>
      </p:cxnSp>
      <p:cxnSp>
        <p:nvCxnSpPr>
          <p:cNvPr id="74" name="Connector: Curved 73">
            <a:extLst>
              <a:ext uri="{FF2B5EF4-FFF2-40B4-BE49-F238E27FC236}">
                <a16:creationId xmlns:a16="http://schemas.microsoft.com/office/drawing/2014/main" id="{3A4CC969-123C-3BD1-2BF4-A115EE554A80}"/>
              </a:ext>
            </a:extLst>
          </p:cNvPr>
          <p:cNvCxnSpPr>
            <a:cxnSpLocks/>
            <a:stCxn id="69" idx="2"/>
            <a:endCxn id="70" idx="2"/>
          </p:cNvCxnSpPr>
          <p:nvPr/>
        </p:nvCxnSpPr>
        <p:spPr>
          <a:xfrm rot="16200000" flipH="1">
            <a:off x="788602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5" name="Connector: Curved 74">
            <a:extLst>
              <a:ext uri="{FF2B5EF4-FFF2-40B4-BE49-F238E27FC236}">
                <a16:creationId xmlns:a16="http://schemas.microsoft.com/office/drawing/2014/main" id="{368B90C0-387A-D500-FCF4-1B7FC40AB531}"/>
              </a:ext>
            </a:extLst>
          </p:cNvPr>
          <p:cNvCxnSpPr>
            <a:cxnSpLocks/>
          </p:cNvCxnSpPr>
          <p:nvPr/>
        </p:nvCxnSpPr>
        <p:spPr>
          <a:xfrm rot="16200000" flipH="1">
            <a:off x="9285555" y="5263099"/>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6" name="Connector: Curved 75">
            <a:extLst>
              <a:ext uri="{FF2B5EF4-FFF2-40B4-BE49-F238E27FC236}">
                <a16:creationId xmlns:a16="http://schemas.microsoft.com/office/drawing/2014/main" id="{44769BB9-1848-CC88-CADD-CE54E58C793C}"/>
              </a:ext>
            </a:extLst>
          </p:cNvPr>
          <p:cNvCxnSpPr>
            <a:cxnSpLocks/>
          </p:cNvCxnSpPr>
          <p:nvPr/>
        </p:nvCxnSpPr>
        <p:spPr>
          <a:xfrm rot="16200000" flipH="1">
            <a:off x="10797723" y="5314888"/>
            <a:ext cx="12700" cy="1474440"/>
          </a:xfrm>
          <a:prstGeom prst="curvedConnector3">
            <a:avLst>
              <a:gd name="adj1" fmla="val 1800000"/>
            </a:avLst>
          </a:prstGeom>
          <a:noFill/>
          <a:ln w="9525" cap="flat" cmpd="sng" algn="ctr">
            <a:solidFill>
              <a:schemeClr val="bg1">
                <a:lumMod val="85000"/>
              </a:schemeClr>
            </a:solidFill>
            <a:prstDash val="solid"/>
            <a:headEnd type="triangle"/>
            <a:tailEnd type="triangle"/>
          </a:ln>
          <a:effectLst/>
        </p:spPr>
      </p:cxnSp>
      <p:cxnSp>
        <p:nvCxnSpPr>
          <p:cNvPr id="77" name="Connector: Curved 76">
            <a:extLst>
              <a:ext uri="{FF2B5EF4-FFF2-40B4-BE49-F238E27FC236}">
                <a16:creationId xmlns:a16="http://schemas.microsoft.com/office/drawing/2014/main" id="{B2EDE487-8B7C-23BB-0505-7961E4434252}"/>
              </a:ext>
            </a:extLst>
          </p:cNvPr>
          <p:cNvCxnSpPr/>
          <p:nvPr/>
        </p:nvCxnSpPr>
        <p:spPr>
          <a:xfrm rot="16200000" flipH="1">
            <a:off x="8623245" y="45792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cxnSp>
        <p:nvCxnSpPr>
          <p:cNvPr id="78" name="Connector: Curved 77">
            <a:extLst>
              <a:ext uri="{FF2B5EF4-FFF2-40B4-BE49-F238E27FC236}">
                <a16:creationId xmlns:a16="http://schemas.microsoft.com/office/drawing/2014/main" id="{BC58B435-12FC-1723-0513-03E22EE5D1B4}"/>
              </a:ext>
            </a:extLst>
          </p:cNvPr>
          <p:cNvCxnSpPr/>
          <p:nvPr/>
        </p:nvCxnSpPr>
        <p:spPr>
          <a:xfrm rot="16200000" flipH="1">
            <a:off x="10094783" y="4604610"/>
            <a:ext cx="12700" cy="2880320"/>
          </a:xfrm>
          <a:prstGeom prst="curvedConnector3">
            <a:avLst>
              <a:gd name="adj1" fmla="val 3728567"/>
            </a:avLst>
          </a:prstGeom>
          <a:noFill/>
          <a:ln w="9525" cap="flat" cmpd="sng" algn="ctr">
            <a:solidFill>
              <a:schemeClr val="bg1">
                <a:lumMod val="85000"/>
              </a:schemeClr>
            </a:solidFill>
            <a:prstDash val="solid"/>
            <a:headEnd type="triangle"/>
            <a:tailEnd type="triangle"/>
          </a:ln>
          <a:effectLst/>
        </p:spPr>
      </p:cxnSp>
      <p:pic>
        <p:nvPicPr>
          <p:cNvPr id="36" name="Picture 35">
            <a:extLst>
              <a:ext uri="{FF2B5EF4-FFF2-40B4-BE49-F238E27FC236}">
                <a16:creationId xmlns:a16="http://schemas.microsoft.com/office/drawing/2014/main" id="{C93FB98B-B24F-B979-D676-2C9E2BA3FBC9}"/>
              </a:ext>
            </a:extLst>
          </p:cNvPr>
          <p:cNvPicPr>
            <a:picLocks noChangeAspect="1"/>
          </p:cNvPicPr>
          <p:nvPr/>
        </p:nvPicPr>
        <p:blipFill rotWithShape="1">
          <a:blip r:embed="rId3"/>
          <a:srcRect t="8115"/>
          <a:stretch/>
        </p:blipFill>
        <p:spPr>
          <a:xfrm>
            <a:off x="1976971" y="1849269"/>
            <a:ext cx="1461173" cy="1145568"/>
          </a:xfrm>
          <a:prstGeom prst="rect">
            <a:avLst/>
          </a:prstGeom>
        </p:spPr>
      </p:pic>
      <p:sp>
        <p:nvSpPr>
          <p:cNvPr id="37" name="Content Placeholder 2">
            <a:extLst>
              <a:ext uri="{FF2B5EF4-FFF2-40B4-BE49-F238E27FC236}">
                <a16:creationId xmlns:a16="http://schemas.microsoft.com/office/drawing/2014/main" id="{7DC451A2-2613-9D70-C794-C9854794FB0C}"/>
              </a:ext>
            </a:extLst>
          </p:cNvPr>
          <p:cNvSpPr txBox="1">
            <a:spLocks/>
          </p:cNvSpPr>
          <p:nvPr/>
        </p:nvSpPr>
        <p:spPr>
          <a:xfrm>
            <a:off x="-246887" y="2994837"/>
            <a:ext cx="6711696" cy="29633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GB" dirty="0"/>
              <a:t>Parameters:</a:t>
            </a:r>
          </a:p>
          <a:p>
            <a:pPr lvl="1"/>
            <a:r>
              <a:rPr lang="en-GB" dirty="0"/>
              <a:t>Item response conditional probabilities:</a:t>
            </a:r>
          </a:p>
          <a:p>
            <a:pPr lvl="2"/>
            <a:endParaRPr lang="en-GB" dirty="0"/>
          </a:p>
        </p:txBody>
      </p:sp>
      <p:sp>
        <p:nvSpPr>
          <p:cNvPr id="38" name="TextBox 37">
            <a:extLst>
              <a:ext uri="{FF2B5EF4-FFF2-40B4-BE49-F238E27FC236}">
                <a16:creationId xmlns:a16="http://schemas.microsoft.com/office/drawing/2014/main" id="{0F95C5AB-D35E-F755-00FC-AB0697D20AC4}"/>
              </a:ext>
            </a:extLst>
          </p:cNvPr>
          <p:cNvSpPr txBox="1"/>
          <p:nvPr/>
        </p:nvSpPr>
        <p:spPr>
          <a:xfrm>
            <a:off x="2203582" y="1402750"/>
            <a:ext cx="832985" cy="369332"/>
          </a:xfrm>
          <a:prstGeom prst="rect">
            <a:avLst/>
          </a:prstGeom>
          <a:noFill/>
        </p:spPr>
        <p:txBody>
          <a:bodyPr wrap="none" rtlCol="0">
            <a:spAutoFit/>
          </a:bodyPr>
          <a:lstStyle/>
          <a:p>
            <a:r>
              <a:rPr lang="en-GB" b="1" dirty="0"/>
              <a:t>Age 14</a:t>
            </a:r>
          </a:p>
        </p:txBody>
      </p:sp>
      <p:graphicFrame>
        <p:nvGraphicFramePr>
          <p:cNvPr id="3" name="Table 2">
            <a:extLst>
              <a:ext uri="{FF2B5EF4-FFF2-40B4-BE49-F238E27FC236}">
                <a16:creationId xmlns:a16="http://schemas.microsoft.com/office/drawing/2014/main" id="{AF3A8236-3922-19D0-BB82-4CED510332CC}"/>
              </a:ext>
            </a:extLst>
          </p:cNvPr>
          <p:cNvGraphicFramePr>
            <a:graphicFrameLocks noGrp="1"/>
          </p:cNvGraphicFramePr>
          <p:nvPr>
            <p:extLst>
              <p:ext uri="{D42A27DB-BD31-4B8C-83A1-F6EECF244321}">
                <p14:modId xmlns:p14="http://schemas.microsoft.com/office/powerpoint/2010/main" val="1383181651"/>
              </p:ext>
            </p:extLst>
          </p:nvPr>
        </p:nvGraphicFramePr>
        <p:xfrm>
          <a:off x="204228" y="3871165"/>
          <a:ext cx="4550652" cy="2865120"/>
        </p:xfrm>
        <a:graphic>
          <a:graphicData uri="http://schemas.openxmlformats.org/drawingml/2006/table">
            <a:tbl>
              <a:tblPr firstRow="1" bandRow="1">
                <a:tableStyleId>{5C22544A-7EE6-4342-B048-85BDC9FD1C3A}</a:tableStyleId>
              </a:tblPr>
              <a:tblGrid>
                <a:gridCol w="1423404">
                  <a:extLst>
                    <a:ext uri="{9D8B030D-6E8A-4147-A177-3AD203B41FA5}">
                      <a16:colId xmlns:a16="http://schemas.microsoft.com/office/drawing/2014/main" val="1552068322"/>
                    </a:ext>
                  </a:extLst>
                </a:gridCol>
                <a:gridCol w="794586">
                  <a:extLst>
                    <a:ext uri="{9D8B030D-6E8A-4147-A177-3AD203B41FA5}">
                      <a16:colId xmlns:a16="http://schemas.microsoft.com/office/drawing/2014/main" val="2946896131"/>
                    </a:ext>
                  </a:extLst>
                </a:gridCol>
                <a:gridCol w="1225296">
                  <a:extLst>
                    <a:ext uri="{9D8B030D-6E8A-4147-A177-3AD203B41FA5}">
                      <a16:colId xmlns:a16="http://schemas.microsoft.com/office/drawing/2014/main" val="48311186"/>
                    </a:ext>
                  </a:extLst>
                </a:gridCol>
                <a:gridCol w="1107366">
                  <a:extLst>
                    <a:ext uri="{9D8B030D-6E8A-4147-A177-3AD203B41FA5}">
                      <a16:colId xmlns:a16="http://schemas.microsoft.com/office/drawing/2014/main" val="912856587"/>
                    </a:ext>
                  </a:extLst>
                </a:gridCol>
              </a:tblGrid>
              <a:tr h="370840">
                <a:tc>
                  <a:txBody>
                    <a:bodyPr/>
                    <a:lstStyle/>
                    <a:p>
                      <a:r>
                        <a:rPr lang="en-GB" dirty="0"/>
                        <a:t>Indicators</a:t>
                      </a:r>
                    </a:p>
                  </a:txBody>
                  <a:tcPr/>
                </a:tc>
                <a:tc>
                  <a:txBody>
                    <a:bodyPr/>
                    <a:lstStyle/>
                    <a:p>
                      <a:endParaRPr lang="en-GB" dirty="0"/>
                    </a:p>
                  </a:txBody>
                  <a:tcPr/>
                </a:tc>
                <a:tc>
                  <a:txBody>
                    <a:bodyPr/>
                    <a:lstStyle/>
                    <a:p>
                      <a:r>
                        <a:rPr lang="en-GB" dirty="0"/>
                        <a:t>Class 1 </a:t>
                      </a:r>
                    </a:p>
                    <a:p>
                      <a:r>
                        <a:rPr lang="en-GB" dirty="0"/>
                        <a:t>(</a:t>
                      </a:r>
                      <a:r>
                        <a:rPr lang="en-GB" dirty="0" err="1"/>
                        <a:t>Experim</a:t>
                      </a:r>
                      <a:r>
                        <a:rPr lang="en-GB" dirty="0"/>
                        <a:t>.)</a:t>
                      </a:r>
                    </a:p>
                  </a:txBody>
                  <a:tcPr/>
                </a:tc>
                <a:tc>
                  <a:txBody>
                    <a:bodyPr/>
                    <a:lstStyle/>
                    <a:p>
                      <a:r>
                        <a:rPr lang="en-GB" dirty="0"/>
                        <a:t>Class 2</a:t>
                      </a:r>
                    </a:p>
                    <a:p>
                      <a:r>
                        <a:rPr lang="en-GB" dirty="0"/>
                        <a:t>(Abstain.)</a:t>
                      </a:r>
                    </a:p>
                  </a:txBody>
                  <a:tcPr/>
                </a:tc>
                <a:extLst>
                  <a:ext uri="{0D108BD9-81ED-4DB2-BD59-A6C34878D82A}">
                    <a16:rowId xmlns:a16="http://schemas.microsoft.com/office/drawing/2014/main" val="866924894"/>
                  </a:ext>
                </a:extLst>
              </a:tr>
              <a:tr h="370840">
                <a:tc>
                  <a:txBody>
                    <a:bodyPr/>
                    <a:lstStyle/>
                    <a:p>
                      <a:r>
                        <a:rPr lang="en-GB" dirty="0"/>
                        <a:t>Alcohol </a:t>
                      </a:r>
                    </a:p>
                  </a:txBody>
                  <a:tcPr/>
                </a:tc>
                <a:tc>
                  <a:txBody>
                    <a:bodyPr/>
                    <a:lstStyle/>
                    <a:p>
                      <a:r>
                        <a:rPr lang="en-GB" dirty="0">
                          <a:sym typeface="Wingdings" panose="05000000000000000000" pitchFamily="2" charset="2"/>
                        </a:rPr>
                        <a:t> No</a:t>
                      </a:r>
                      <a:endParaRPr lang="en-GB" dirty="0"/>
                    </a:p>
                  </a:txBody>
                  <a:tcPr/>
                </a:tc>
                <a:tc>
                  <a:txBody>
                    <a:bodyPr/>
                    <a:lstStyle/>
                    <a:p>
                      <a:r>
                        <a:rPr lang="en-GB" dirty="0"/>
                        <a:t>0.15</a:t>
                      </a:r>
                    </a:p>
                  </a:txBody>
                  <a:tcPr/>
                </a:tc>
                <a:tc>
                  <a:txBody>
                    <a:bodyPr/>
                    <a:lstStyle/>
                    <a:p>
                      <a:r>
                        <a:rPr lang="en-GB" dirty="0"/>
                        <a:t>0.93</a:t>
                      </a:r>
                    </a:p>
                  </a:txBody>
                  <a:tcPr/>
                </a:tc>
                <a:extLst>
                  <a:ext uri="{0D108BD9-81ED-4DB2-BD59-A6C34878D82A}">
                    <a16:rowId xmlns:a16="http://schemas.microsoft.com/office/drawing/2014/main" val="3108527487"/>
                  </a:ext>
                </a:extLst>
              </a:tr>
              <a:tr h="370840">
                <a:tc>
                  <a:txBody>
                    <a:bodyPr/>
                    <a:lstStyle/>
                    <a:p>
                      <a:r>
                        <a:rPr lang="en-GB" dirty="0"/>
                        <a:t>Use</a:t>
                      </a:r>
                    </a:p>
                  </a:txBody>
                  <a:tcPr>
                    <a:lnB w="12700" cap="flat" cmpd="sng" algn="ctr">
                      <a:solidFill>
                        <a:schemeClr val="tx1"/>
                      </a:solidFill>
                      <a:prstDash val="solid"/>
                      <a:round/>
                      <a:headEnd type="none" w="med" len="med"/>
                      <a:tailEnd type="none" w="med" len="med"/>
                    </a:lnB>
                  </a:tcPr>
                </a:tc>
                <a:tc>
                  <a:txBody>
                    <a:bodyPr/>
                    <a:lstStyle/>
                    <a:p>
                      <a:r>
                        <a:rPr lang="en-GB" dirty="0">
                          <a:sym typeface="Wingdings" panose="05000000000000000000" pitchFamily="2" charset="2"/>
                        </a:rPr>
                        <a:t> Yes</a:t>
                      </a:r>
                      <a:endParaRPr lang="en-GB" dirty="0"/>
                    </a:p>
                  </a:txBody>
                  <a:tcPr>
                    <a:lnB w="12700" cap="flat" cmpd="sng" algn="ctr">
                      <a:solidFill>
                        <a:schemeClr val="tx1"/>
                      </a:solidFill>
                      <a:prstDash val="solid"/>
                      <a:round/>
                      <a:headEnd type="none" w="med" len="med"/>
                      <a:tailEnd type="none" w="med" len="med"/>
                    </a:lnB>
                  </a:tcPr>
                </a:tc>
                <a:tc>
                  <a:txBody>
                    <a:bodyPr/>
                    <a:lstStyle/>
                    <a:p>
                      <a:r>
                        <a:rPr lang="en-GB" dirty="0"/>
                        <a:t>0.85</a:t>
                      </a:r>
                    </a:p>
                  </a:txBody>
                  <a:tcPr>
                    <a:lnB w="12700" cap="flat" cmpd="sng" algn="ctr">
                      <a:solidFill>
                        <a:schemeClr val="tx1"/>
                      </a:solidFill>
                      <a:prstDash val="solid"/>
                      <a:round/>
                      <a:headEnd type="none" w="med" len="med"/>
                      <a:tailEnd type="none" w="med" len="med"/>
                    </a:lnB>
                  </a:tcPr>
                </a:tc>
                <a:tc>
                  <a:txBody>
                    <a:bodyPr/>
                    <a:lstStyle/>
                    <a:p>
                      <a:r>
                        <a:rPr lang="en-GB" dirty="0"/>
                        <a:t>0.07</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0299887"/>
                  </a:ext>
                </a:extLst>
              </a:tr>
              <a:tr h="370840">
                <a:tc>
                  <a:txBody>
                    <a:bodyPr/>
                    <a:lstStyle/>
                    <a:p>
                      <a:r>
                        <a:rPr lang="en-GB" dirty="0"/>
                        <a:t>Cannabis</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sym typeface="Wingdings" panose="05000000000000000000" pitchFamily="2" charset="2"/>
                        </a:rPr>
                        <a:t> No</a:t>
                      </a:r>
                      <a:endParaRPr lang="en-GB" dirty="0"/>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0.09</a:t>
                      </a:r>
                    </a:p>
                  </a:txBody>
                  <a:tcPr>
                    <a:lnT w="12700" cap="flat" cmpd="sng" algn="ctr">
                      <a:solidFill>
                        <a:schemeClr val="tx1"/>
                      </a:solidFill>
                      <a:prstDash val="solid"/>
                      <a:round/>
                      <a:headEnd type="none" w="med" len="med"/>
                      <a:tailEnd type="none" w="med" len="med"/>
                    </a:lnT>
                    <a:lnB w="12700" cmpd="sng">
                      <a:noFill/>
                    </a:lnB>
                  </a:tcPr>
                </a:tc>
                <a:tc>
                  <a:txBody>
                    <a:bodyPr/>
                    <a:lstStyle/>
                    <a:p>
                      <a:r>
                        <a:rPr lang="en-GB" dirty="0"/>
                        <a:t>0.96</a:t>
                      </a:r>
                    </a:p>
                  </a:txBody>
                  <a:tcPr>
                    <a:lnT w="12700" cap="flat" cmpd="sng" algn="ctr">
                      <a:solidFill>
                        <a:schemeClr val="tx1"/>
                      </a:solidFill>
                      <a:prstDash val="solid"/>
                      <a:round/>
                      <a:headEnd type="none" w="med" len="med"/>
                      <a:tailEnd type="none" w="med" len="med"/>
                    </a:lnT>
                    <a:lnB w="12700" cmpd="sng">
                      <a:noFill/>
                    </a:lnB>
                  </a:tcPr>
                </a:tc>
                <a:extLst>
                  <a:ext uri="{0D108BD9-81ED-4DB2-BD59-A6C34878D82A}">
                    <a16:rowId xmlns:a16="http://schemas.microsoft.com/office/drawing/2014/main" val="2390936361"/>
                  </a:ext>
                </a:extLst>
              </a:tr>
              <a:tr h="370840">
                <a:tc>
                  <a:txBody>
                    <a:bodyPr/>
                    <a:lstStyle/>
                    <a:p>
                      <a:r>
                        <a:rPr lang="en-GB" dirty="0"/>
                        <a:t>Use</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sym typeface="Wingdings" panose="05000000000000000000" pitchFamily="2" charset="2"/>
                        </a:rPr>
                        <a:t> Yes</a:t>
                      </a:r>
                      <a:endParaRPr lang="en-GB"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0.91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t>0.04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379251"/>
                  </a:ext>
                </a:extLst>
              </a:tr>
              <a:tr h="370840">
                <a:tc>
                  <a:txBody>
                    <a:bodyPr/>
                    <a:lstStyle/>
                    <a:p>
                      <a:r>
                        <a:rPr lang="en-GB" dirty="0"/>
                        <a:t>…etc…</a:t>
                      </a:r>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tc>
                  <a:txBody>
                    <a:bodyPr/>
                    <a:lstStyle/>
                    <a:p>
                      <a:endParaRPr lang="en-GB"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7384073"/>
                  </a:ext>
                </a:extLst>
              </a:tr>
              <a:tr h="37084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541637925"/>
                  </a:ext>
                </a:extLst>
              </a:tr>
            </a:tbl>
          </a:graphicData>
        </a:graphic>
      </p:graphicFrame>
    </p:spTree>
    <p:extLst>
      <p:ext uri="{BB962C8B-B14F-4D97-AF65-F5344CB8AC3E}">
        <p14:creationId xmlns:p14="http://schemas.microsoft.com/office/powerpoint/2010/main" val="3660393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4366</Words>
  <Application>Microsoft Office PowerPoint</Application>
  <PresentationFormat>Widescreen</PresentationFormat>
  <Paragraphs>594</Paragraphs>
  <Slides>32</Slides>
  <Notes>30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Calibri Light</vt:lpstr>
      <vt:lpstr>Cambria Math</vt:lpstr>
      <vt:lpstr>Wingdings</vt:lpstr>
      <vt:lpstr>Office Theme</vt:lpstr>
      <vt:lpstr>Office Theme</vt:lpstr>
      <vt:lpstr>Introduction to  Latent Transition Analysis (part 2) </vt:lpstr>
      <vt:lpstr> Summary: Latent Transition Analysis (LTA)</vt:lpstr>
      <vt:lpstr> Outline: Stages of LTA    https://doi.org/10.4135/9781526421036878157  </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 Stage 1: LCA solutions to data at different time points</vt:lpstr>
      <vt:lpstr>PowerPoint Presentation</vt:lpstr>
      <vt:lpstr> Stage 2: Test Measurement Invariance</vt:lpstr>
      <vt:lpstr> Stage 2: Test Measurement Invariance</vt:lpstr>
      <vt:lpstr> Stage 2: Test Measurement Invariance</vt:lpstr>
      <vt:lpstr> Stage 2: Test Measurement Invariance</vt:lpstr>
      <vt:lpstr> Stage 2: Test Measurement Invariance</vt:lpstr>
      <vt:lpstr>PowerPoint Presentation</vt:lpstr>
      <vt:lpstr> Why not jump to Stage 4, impose structural relationships?</vt:lpstr>
      <vt:lpstr> Why not jump to Stage 4, impose structural relationships?</vt:lpstr>
      <vt:lpstr> Why not jump to Stage 4, impose structural relationships?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62</cp:revision>
  <dcterms:created xsi:type="dcterms:W3CDTF">2023-03-29T14:22:28Z</dcterms:created>
  <dcterms:modified xsi:type="dcterms:W3CDTF">2023-10-09T11:20:47Z</dcterms:modified>
</cp:coreProperties>
</file>