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97" r:id="rId3"/>
    <p:sldId id="299" r:id="rId4"/>
    <p:sldId id="300" r:id="rId5"/>
    <p:sldId id="301" r:id="rId6"/>
    <p:sldId id="302" r:id="rId7"/>
    <p:sldId id="304" r:id="rId8"/>
    <p:sldId id="303" r:id="rId9"/>
    <p:sldId id="305"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0D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65826" autoAdjust="0"/>
  </p:normalViewPr>
  <p:slideViewPr>
    <p:cSldViewPr snapToGrid="0">
      <p:cViewPr varScale="1">
        <p:scale>
          <a:sx n="75" d="100"/>
          <a:sy n="75" d="100"/>
        </p:scale>
        <p:origin x="18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4E9B4-F4BC-4964-817F-9E79C66FE8C8}" type="datetimeFigureOut">
              <a:rPr lang="en-GB" smtClean="0"/>
              <a:t>16/04/2024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E7074-E719-4A72-A131-51638B034415}" type="slidenum">
              <a:rPr lang="en-GB" smtClean="0"/>
              <a:t>‹#›</a:t>
            </a:fld>
            <a:endParaRPr lang="en-GB"/>
          </a:p>
        </p:txBody>
      </p:sp>
    </p:spTree>
    <p:extLst>
      <p:ext uri="{BB962C8B-B14F-4D97-AF65-F5344CB8AC3E}">
        <p14:creationId xmlns:p14="http://schemas.microsoft.com/office/powerpoint/2010/main" val="2547634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MCMC can represent the probability distribution over combinations of parameters by taking a series of random walks across the parameter space using a set of rules that ensure the walks will be more often in high probability regions.  This ensures that at the end of these walks, called chains, the algorithm should have done a fair bit of exploration that ensures it can provide a reliable high-resolution description of the underlying posterior distribution.</a:t>
            </a:r>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2099555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The problem with algorithms such as these is that they can get stuck in some unrepresentative regions of the parameter space. So an important issue to check is that the algorithm converged. Another problem is that the solutions of the algorithm may not be stable, so they may provide solutions that are not well defined. </a:t>
            </a:r>
          </a:p>
          <a:p>
            <a:r>
              <a:rPr lang="en-GB" dirty="0"/>
              <a:t> A version of the algorithm that has proved to be very efficient and reliable is the Hamiltonian Monte Carlo. This is implemented in R through Stan, and in a more approachable way through the “Rethinking” package. </a:t>
            </a:r>
          </a:p>
          <a:p>
            <a:r>
              <a:rPr lang="en-GB" dirty="0"/>
              <a:t>  An advantage of the HMC algorithm lies also in the fact that it will provide error messages when some key problems arise. </a:t>
            </a:r>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2184048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Make sure the data include only the variables of interest in the model and these do not have missing values. </a:t>
            </a:r>
          </a:p>
          <a:p>
            <a:endParaRPr lang="en-GB" dirty="0"/>
          </a:p>
          <a:p>
            <a:r>
              <a:rPr lang="en-GB" dirty="0"/>
              <a:t>Note then number of chains and cores. It is recommended to invoke at least 4 chains. </a:t>
            </a:r>
          </a:p>
        </p:txBody>
      </p:sp>
      <p:sp>
        <p:nvSpPr>
          <p:cNvPr id="4" name="Slide Number Placeholder 3"/>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235301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message errors</a:t>
            </a:r>
          </a:p>
          <a:p>
            <a:r>
              <a:rPr lang="en-GB" dirty="0"/>
              <a:t>    More information about the algorithm</a:t>
            </a:r>
          </a:p>
          <a:p>
            <a:r>
              <a:rPr lang="en-GB" dirty="0"/>
              <a:t>The </a:t>
            </a:r>
            <a:r>
              <a:rPr lang="en-GB" dirty="0" err="1"/>
              <a:t>Rhat</a:t>
            </a:r>
            <a:r>
              <a:rPr lang="en-GB" dirty="0"/>
              <a:t> is an index of convergence of the algorithm,. It compares the between- and with-chain estimates for model parameters, so if they agree, the ratio is 1, as it is here. </a:t>
            </a:r>
            <a:r>
              <a:rPr lang="en-GB" dirty="0" err="1"/>
              <a:t>Rhat</a:t>
            </a:r>
            <a:r>
              <a:rPr lang="en-GB" dirty="0"/>
              <a:t> larger than one indicates issues with convergence, and the recommendation is that results should be used only if R-Hat &lt; 1.05. </a:t>
            </a:r>
          </a:p>
          <a:p>
            <a:r>
              <a:rPr lang="en-GB" dirty="0" err="1"/>
              <a:t>ESS_Bulk</a:t>
            </a:r>
            <a:r>
              <a:rPr lang="en-GB" dirty="0"/>
              <a:t> is the bulk effective sample size, which is an index of the stability of the algorithm. Bulk ESS should be at least 100 for each chain, so these results look good. </a:t>
            </a:r>
          </a:p>
          <a:p>
            <a:r>
              <a:rPr lang="en-GB" dirty="0"/>
              <a:t>    If you are publishing results, you should also report these diagnostic information, as recommended by </a:t>
            </a:r>
            <a:r>
              <a:rPr lang="en-GB" dirty="0" err="1"/>
              <a:t>Kruschke</a:t>
            </a:r>
            <a:r>
              <a:rPr lang="en-GB" dirty="0"/>
              <a:t> (2021). </a:t>
            </a:r>
          </a:p>
          <a:p>
            <a:r>
              <a:rPr lang="en-GB" dirty="0"/>
              <a:t>Also, you should inspect the process of the algorithm to check for issues and diagnose potential problems. Chapter 9 of </a:t>
            </a:r>
            <a:r>
              <a:rPr lang="en-GB" dirty="0" err="1"/>
              <a:t>McElreath</a:t>
            </a:r>
            <a:r>
              <a:rPr lang="en-GB" dirty="0"/>
              <a:t> book provides clear guidance on these diagnostics, and the R script also shows some examples. </a:t>
            </a:r>
          </a:p>
          <a:p>
            <a:r>
              <a:rPr lang="en-GB" dirty="0"/>
              <a:t>The command precis also provides a table of the estimated parameters. For example, the average mean of newborn’s birthweight for women of average weight is 2,990 g, with a SD of 29 g. For each kg of maternal weight, the baby’s birthweight is estimated to increase by 5 g, and this effect has a SD equal to 2 g. You can also see the 89% credibility interval, which tells that the slope in this model has 89% probability of being between 1.50 and 9 g. Note the difference in interpretation of credibility intervals and confidence intervals. </a:t>
            </a:r>
          </a:p>
        </p:txBody>
      </p:sp>
      <p:sp>
        <p:nvSpPr>
          <p:cNvPr id="4" name="Slide Number Placeholder 3"/>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1661848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Plots are very important in providing information about the results, particularly when the models are more complex (e.g. include interactions). Plots also provide a way to informally check on the model assumptions. </a:t>
            </a:r>
          </a:p>
          <a:p>
            <a:r>
              <a:rPr lang="en-GB" dirty="0"/>
              <a:t>  In this graph, the dots represent the scatter of observed data where on the horizontal axis I report maternal weight in Kg, and the vertical axis represents newborns’ weight in grams. The darker line is the slope that represents the mean intercept “a” and the mean slope “b”. You can follow I built this graph in the script attached.</a:t>
            </a:r>
          </a:p>
          <a:p>
            <a:r>
              <a:rPr lang="en-GB" dirty="0"/>
              <a:t>  One thing to keep in mind however is that in Bayesian regression this is just the most plausible line that links the two variables, but there are many other lines that the model has ranked for their plausibility, and that have high plausibility.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 we can make the most of Bayesian analysis and not focus our inference only on one value, as it happens with frequentist statistics. The posterior distribution considers every possible regression line and assigns relative plausibility to each. Therefore, there may be many other lines that have similar plausibility than the average line shown here, and we need to explore the posterior probability of different combinations of parameters “a” and “b”.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2494624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Plots can  provide information regarding uncertainty in the parameters, as well as the uncertainty in predictions of the model. The plots can provide this information in a more intuitive and tangible way. </a:t>
            </a:r>
          </a:p>
          <a:p>
            <a:r>
              <a:rPr lang="en-GB" dirty="0"/>
              <a:t>For this purpose, we can sample from the posterior distribution: the posterior distribution represents the relative probability of different combinations of parameters, so we can use this to extract large random samples. After extracting these unbiased samples, we can use them to investigate the distribution more closely. </a:t>
            </a:r>
          </a:p>
          <a:p>
            <a:r>
              <a:rPr lang="en-GB" dirty="0"/>
              <a:t>  For example, we can take a large sample from the posterior, and use it to describe  the uncertainty around the central value in the posterior, the mean. In this first graph I have done that, whereby the shaded pink area represents the 89% Credibility Interval of the mean.</a:t>
            </a:r>
          </a:p>
          <a:p>
            <a:r>
              <a:rPr lang="en-GB" dirty="0"/>
              <a:t>  Then again, the posterior distribution, being a probability distribution of every possible combination of parameters, can also be used to investigate the uncertainty in the actual outcome predicted by the model, the birth weights. Once again, this is useful if you are interested in more aspects of the model and can help to informally test how well the model fits the data. In this second graph, I have added a shaded area that represents the uncertainty in the predicted birth weights: the shaded area represents the 89% posterior prediction interval of observable birthweights across the values of maternal weight. </a:t>
            </a:r>
          </a:p>
        </p:txBody>
      </p:sp>
      <p:sp>
        <p:nvSpPr>
          <p:cNvPr id="4" name="Slide Number Placeholder 3"/>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3394446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Incorporating previous knowledge makes for more sensible models and the opportunity to capitalise on the body of research that exists. </a:t>
            </a:r>
          </a:p>
          <a:p>
            <a:r>
              <a:rPr lang="en-GB" dirty="0"/>
              <a:t>  Assumptions are formalised and  therefore not usually accepted by default. They can also be easily reported and communicated using the type of notation used in these presentations. </a:t>
            </a:r>
          </a:p>
          <a:p>
            <a:r>
              <a:rPr lang="en-GB" dirty="0"/>
              <a:t>  Every piece of information or data, however small, provide valid estimates. This is because, unlike in the standard approach, estimation is not based on assumptions of underlying sampling distributions that are only plausible when samples are large, the so-called “asymptotic” behaviour. However small a sample, Bayesian estimates have a clear and valid interpretation. The caveat is that if the sample is small, the estimates are more dependent on the prior: if the prior is a bad one, the resulting estimates based on small samples will be misleading. </a:t>
            </a:r>
          </a:p>
          <a:p>
            <a:r>
              <a:rPr lang="en-GB" dirty="0"/>
              <a:t>  </a:t>
            </a:r>
          </a:p>
        </p:txBody>
      </p:sp>
      <p:sp>
        <p:nvSpPr>
          <p:cNvPr id="4" name="Slide Number Placeholder 3"/>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4056449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cons of Bayesian regression are probably the difficulties in implementing the analyses: there are more decisions to make, more considerations as to what priors should be used, decisions about the running of the algorithm, sensitivity analyses to be run to check the influence of priors and the convergence and reliability of algorithms. However, I think the benefits </a:t>
            </a:r>
            <a:r>
              <a:rPr lang="en-US" dirty="0" err="1"/>
              <a:t>outweight</a:t>
            </a:r>
            <a:r>
              <a:rPr lang="en-US" dirty="0"/>
              <a:t> the cons, and Bayesian regression is a powerful tool to make better science. </a:t>
            </a:r>
          </a:p>
          <a:p>
            <a:r>
              <a:rPr lang="en-US" dirty="0"/>
              <a:t>This was a quick introduction, but it is relatively easy to build more complex models with more predictors, interactions between predictors, and different assumptions regarding the distributions of parameters. In the exercises you will find some examples, and I also refer to the references attached to this module. </a:t>
            </a:r>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C38D-4617-1843-5347-0175D982FA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8FB73B-4EA6-33E5-5C4A-89638BCA9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11DFF9-7305-8C1A-47E7-09E74699A143}"/>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F4B1E25A-44A4-43C3-062F-30551BADA2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DE4061-BA11-8EC4-8960-DBBA0DA38DC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407921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8667-B65F-3CA8-D9FC-3FB2A1775A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CBB6B2-4AB8-9599-446C-B670A77E9C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88B5F0-B380-B749-D72A-615F9379C48D}"/>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75660ED9-3104-A94B-B746-027EC4E77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65FF66-0B03-AF1F-16EB-065B2074C93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86688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BDCDF-799B-F6C2-97E2-CD01F3C6AD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F3B4C9-DA8A-AC70-C71A-4BB4274443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52CB3B-587E-0FB0-EB86-FDEBDC2426A5}"/>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713787B0-99F5-B941-B535-44185F22F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8E9E16-F034-2B0E-F556-AF9C07C463C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912167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85979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9826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250360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94627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60888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817727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225791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91251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1B3E-C341-1F03-82C0-18304CFEAD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E5138-E789-3D9E-889F-766903E6D8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80AEDD-0892-608F-0C92-339046B3A955}"/>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BA54B967-5089-DF76-DDAC-E30AF88C2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3E232C-49B9-6327-9CC2-FA9B5E51DF0B}"/>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3888164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495040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812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12642456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6383467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32246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40F4-65E6-1F40-8AA0-3E7AB0AD5A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CE8503-B622-43D6-C326-F7DEAD448C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B015AB-A062-3E81-B2F8-547724928CBE}"/>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93985850-9E36-CF5A-E8FD-0375B28C2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A94274-5345-07A3-B1E3-328F8DBE3D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84379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D696-4164-2067-2BA3-5BFF2FBAF7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4374A0-5F88-E0A7-7162-1EB5E93B32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BDCCE6-A3C9-1F0C-B9F3-7B30D12814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FAC9FC-A925-7DAB-53E1-5E56064B6D8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31564B5E-73C3-E3C4-4A5A-3110FCB789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BD61D6-66A9-594F-0475-8E6D55D671F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51211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6197-18A4-F628-19DD-AF769D19D1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5A6DA9-1CB6-E299-D3BD-0C45A353F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A1632D-0625-69A9-052B-FC2240CF6D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3CC30E-BD30-3FF6-5076-1276E5269C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173A81-EF21-6685-37C9-56711F605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133FF0-47B8-287E-F251-7423CCC0365A}"/>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8" name="Footer Placeholder 7">
            <a:extLst>
              <a:ext uri="{FF2B5EF4-FFF2-40B4-BE49-F238E27FC236}">
                <a16:creationId xmlns:a16="http://schemas.microsoft.com/office/drawing/2014/main" id="{2ADC77CC-0442-A86C-2AF9-64DA6F30E3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731A86D-C65A-CB92-BBFD-82C38F700692}"/>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423676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9ADF-B3E3-B034-232D-9CA2B4BE834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90E67F-0B76-0E64-8A29-085B9B0A3B4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4" name="Footer Placeholder 3">
            <a:extLst>
              <a:ext uri="{FF2B5EF4-FFF2-40B4-BE49-F238E27FC236}">
                <a16:creationId xmlns:a16="http://schemas.microsoft.com/office/drawing/2014/main" id="{9CB08BEB-1DD3-CD59-16AB-DCDBDD79197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58699D-80E0-A067-2342-6553A1592D57}"/>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2756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46298-2593-4B0D-1623-0E3C2D474998}"/>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3" name="Footer Placeholder 2">
            <a:extLst>
              <a:ext uri="{FF2B5EF4-FFF2-40B4-BE49-F238E27FC236}">
                <a16:creationId xmlns:a16="http://schemas.microsoft.com/office/drawing/2014/main" id="{F3C25058-F2BF-DDA9-C635-3A8EB40F92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0ED571-1260-DEDA-D13D-AE185ADADA4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4107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E6F9-0E5B-B91A-F0A4-326215E8F2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14EDCD-3C57-AB57-08BF-CA8677AA18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F5F313-41D1-E599-6E00-CB9464AF7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3D714C-08C0-B170-7140-74D5D9C67451}"/>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41CC3EF8-EC61-6A51-67FB-CB33D915A4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39A1-C57B-26A7-224F-4E27F62D85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07249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E458-FBCA-8043-98EA-F4FE2ECA8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4B6844-BE20-29B3-6896-6AE7DC606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43BE97-CE0E-E31D-E89D-DE76D6865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F88AAD-FBA0-1E25-9E1D-73DDFB0778C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6E9EAC53-2AEB-EE84-A76A-2835942D0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61D2A3-AA2C-DA02-FBFB-71BE9EEC275E}"/>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9312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FBCD9-443E-559B-9008-7E11AAF3E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192A61-9DFE-CE5B-2285-76DED92E5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668673-193B-CC4F-B027-91399CC56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4783A83E-3E2C-CB38-4EF1-9BE6844A2F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F0877C-029E-715A-B730-514D98FD5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E10A7-0AEF-453D-833E-2185FF13F6E7}" type="slidenum">
              <a:rPr lang="en-GB" smtClean="0"/>
              <a:t>‹#›</a:t>
            </a:fld>
            <a:endParaRPr lang="en-GB"/>
          </a:p>
        </p:txBody>
      </p:sp>
    </p:spTree>
    <p:extLst>
      <p:ext uri="{BB962C8B-B14F-4D97-AF65-F5344CB8AC3E}">
        <p14:creationId xmlns:p14="http://schemas.microsoft.com/office/powerpoint/2010/main" val="86665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1891800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1535111"/>
          </a:xfrm>
        </p:spPr>
        <p:txBody>
          <a:bodyPr>
            <a:normAutofit/>
          </a:bodyPr>
          <a:lstStyle/>
          <a:p>
            <a:r>
              <a:rPr lang="en-GB" sz="4400" dirty="0"/>
              <a:t>Introduction to Bayesian Regression</a:t>
            </a:r>
            <a:br>
              <a:rPr lang="en-GB" sz="4400" dirty="0"/>
            </a:br>
            <a:r>
              <a:rPr lang="en-GB" sz="4400" dirty="0"/>
              <a:t>Part #3</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a:t>Dr Oliver Perra</a:t>
            </a:r>
            <a:br>
              <a:rPr lang="en-GB" dirty="0"/>
            </a:br>
            <a:r>
              <a:rPr lang="en-US" sz="1800" dirty="0"/>
              <a:t>Full resource: https://www.ncrm.ac.uk/resources/online/all/?id=20843</a:t>
            </a:r>
            <a:endParaRPr lang="en-GB" sz="1800" dirty="0"/>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Markov Chain Monte Carlo (MCMC) </a:t>
            </a:r>
          </a:p>
        </p:txBody>
      </p:sp>
      <p:sp>
        <p:nvSpPr>
          <p:cNvPr id="3" name="TextBox 2">
            <a:extLst>
              <a:ext uri="{FF2B5EF4-FFF2-40B4-BE49-F238E27FC236}">
                <a16:creationId xmlns:a16="http://schemas.microsoft.com/office/drawing/2014/main" id="{016ACE44-3F3B-5103-D115-DA4E7B42DA00}"/>
              </a:ext>
            </a:extLst>
          </p:cNvPr>
          <p:cNvSpPr txBox="1"/>
          <p:nvPr/>
        </p:nvSpPr>
        <p:spPr>
          <a:xfrm>
            <a:off x="421279" y="1183588"/>
            <a:ext cx="8673736" cy="5201424"/>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Algorithms to estimate posterior distribution of parameter values combinations.</a:t>
            </a:r>
          </a:p>
          <a:p>
            <a:pPr marL="742950" lvl="1" indent="-285750">
              <a:spcBef>
                <a:spcPts val="1200"/>
              </a:spcBef>
              <a:buFont typeface="Arial" panose="020B0604020202020204" pitchFamily="34" charset="0"/>
              <a:buChar char="•"/>
            </a:pPr>
            <a:r>
              <a:rPr lang="en-GB" sz="2800" dirty="0"/>
              <a:t>A series of random “walks” through parameter space;</a:t>
            </a:r>
          </a:p>
          <a:p>
            <a:pPr marL="742950" lvl="1" indent="-285750">
              <a:spcBef>
                <a:spcPts val="1200"/>
              </a:spcBef>
              <a:buFont typeface="Arial" panose="020B0604020202020204" pitchFamily="34" charset="0"/>
              <a:buChar char="•"/>
            </a:pPr>
            <a:r>
              <a:rPr lang="en-GB" sz="2800" dirty="0"/>
              <a:t> “Walks” follow a set of rules that ensures they will tend towards high probability regions of parameter space;</a:t>
            </a:r>
          </a:p>
          <a:p>
            <a:pPr marL="742950" lvl="1" indent="-285750">
              <a:spcBef>
                <a:spcPts val="1200"/>
              </a:spcBef>
              <a:buFont typeface="Arial" panose="020B0604020202020204" pitchFamily="34" charset="0"/>
              <a:buChar char="•"/>
            </a:pPr>
            <a:r>
              <a:rPr lang="en-GB" sz="2800" dirty="0"/>
              <a:t>“Walks” (a.k.a. Chains) should ensure an adequate exploration and representation of the underlying posterior distribution. </a:t>
            </a:r>
          </a:p>
          <a:p>
            <a:pPr marL="285750" indent="-285750">
              <a:spcBef>
                <a:spcPts val="1200"/>
              </a:spcBef>
              <a:buFont typeface="Arial" panose="020B0604020202020204" pitchFamily="34" charset="0"/>
              <a:buChar char="•"/>
            </a:pPr>
            <a:endParaRPr lang="en-GB" sz="3200" dirty="0"/>
          </a:p>
        </p:txBody>
      </p:sp>
      <p:pic>
        <p:nvPicPr>
          <p:cNvPr id="4" name="Picture 3">
            <a:extLst>
              <a:ext uri="{FF2B5EF4-FFF2-40B4-BE49-F238E27FC236}">
                <a16:creationId xmlns:a16="http://schemas.microsoft.com/office/drawing/2014/main" id="{10E2FF24-EFE1-1B85-1EFC-C45FBE57E071}"/>
              </a:ext>
            </a:extLst>
          </p:cNvPr>
          <p:cNvPicPr>
            <a:picLocks noChangeAspect="1"/>
          </p:cNvPicPr>
          <p:nvPr/>
        </p:nvPicPr>
        <p:blipFill>
          <a:blip r:embed="rId3"/>
          <a:stretch>
            <a:fillRect/>
          </a:stretch>
        </p:blipFill>
        <p:spPr>
          <a:xfrm>
            <a:off x="9436553" y="1412188"/>
            <a:ext cx="2495550" cy="2962275"/>
          </a:xfrm>
          <a:prstGeom prst="rect">
            <a:avLst/>
          </a:prstGeom>
        </p:spPr>
      </p:pic>
    </p:spTree>
    <p:extLst>
      <p:ext uri="{BB962C8B-B14F-4D97-AF65-F5344CB8AC3E}">
        <p14:creationId xmlns:p14="http://schemas.microsoft.com/office/powerpoint/2010/main" val="89612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Markov Chain Monte Carlo (MCMC) </a:t>
            </a:r>
          </a:p>
        </p:txBody>
      </p:sp>
      <p:sp>
        <p:nvSpPr>
          <p:cNvPr id="3" name="TextBox 2">
            <a:extLst>
              <a:ext uri="{FF2B5EF4-FFF2-40B4-BE49-F238E27FC236}">
                <a16:creationId xmlns:a16="http://schemas.microsoft.com/office/drawing/2014/main" id="{016ACE44-3F3B-5103-D115-DA4E7B42DA00}"/>
              </a:ext>
            </a:extLst>
          </p:cNvPr>
          <p:cNvSpPr txBox="1"/>
          <p:nvPr/>
        </p:nvSpPr>
        <p:spPr>
          <a:xfrm>
            <a:off x="421278" y="1183587"/>
            <a:ext cx="9441179" cy="3847207"/>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Issues to consider:</a:t>
            </a:r>
          </a:p>
          <a:p>
            <a:pPr marL="742950" lvl="1" indent="-285750">
              <a:spcBef>
                <a:spcPts val="1200"/>
              </a:spcBef>
              <a:buFont typeface="Arial" panose="020B0604020202020204" pitchFamily="34" charset="0"/>
              <a:buChar char="•"/>
            </a:pPr>
            <a:r>
              <a:rPr lang="en-GB" sz="2800" dirty="0"/>
              <a:t>Chains can get stuck and fail to converge</a:t>
            </a:r>
          </a:p>
          <a:p>
            <a:pPr marL="742950" lvl="1" indent="-285750">
              <a:spcBef>
                <a:spcPts val="1200"/>
              </a:spcBef>
              <a:buFont typeface="Arial" panose="020B0604020202020204" pitchFamily="34" charset="0"/>
              <a:buChar char="•"/>
            </a:pPr>
            <a:r>
              <a:rPr lang="en-GB" sz="2800" dirty="0"/>
              <a:t>The chains may not be long enough to accurately represent the underlying distribution with high resolution.</a:t>
            </a:r>
          </a:p>
          <a:p>
            <a:pPr marL="285750" indent="-285750">
              <a:spcBef>
                <a:spcPts val="1200"/>
              </a:spcBef>
              <a:buFont typeface="Arial" panose="020B0604020202020204" pitchFamily="34" charset="0"/>
              <a:buChar char="•"/>
            </a:pPr>
            <a:r>
              <a:rPr lang="en-GB" sz="2800" dirty="0"/>
              <a:t>An efficient variation is the Hamiltonian Monte Carlo (HMC) implemented in R through Stan and “Rethinking” package. </a:t>
            </a:r>
          </a:p>
          <a:p>
            <a:pPr marL="285750" indent="-285750">
              <a:spcBef>
                <a:spcPts val="1200"/>
              </a:spcBef>
              <a:buFont typeface="Arial" panose="020B0604020202020204" pitchFamily="34" charset="0"/>
              <a:buChar char="•"/>
            </a:pPr>
            <a:endParaRPr lang="en-GB" sz="3200" dirty="0"/>
          </a:p>
        </p:txBody>
      </p:sp>
    </p:spTree>
    <p:extLst>
      <p:ext uri="{BB962C8B-B14F-4D97-AF65-F5344CB8AC3E}">
        <p14:creationId xmlns:p14="http://schemas.microsoft.com/office/powerpoint/2010/main" val="296413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 using HMC</a:t>
            </a:r>
          </a:p>
        </p:txBody>
      </p:sp>
      <p:sp>
        <p:nvSpPr>
          <p:cNvPr id="3" name="TextBox 2">
            <a:extLst>
              <a:ext uri="{FF2B5EF4-FFF2-40B4-BE49-F238E27FC236}">
                <a16:creationId xmlns:a16="http://schemas.microsoft.com/office/drawing/2014/main" id="{016ACE44-3F3B-5103-D115-DA4E7B42DA00}"/>
              </a:ext>
            </a:extLst>
          </p:cNvPr>
          <p:cNvSpPr txBox="1"/>
          <p:nvPr/>
        </p:nvSpPr>
        <p:spPr>
          <a:xfrm>
            <a:off x="421278" y="1183587"/>
            <a:ext cx="9441179"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Syntax using package “rethinking”</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CFEA4A59-F8A3-0FBF-023E-61A60F7CDF31}"/>
                  </a:ext>
                </a:extLst>
              </p:cNvPr>
              <p:cNvSpPr txBox="1"/>
              <p:nvPr/>
            </p:nvSpPr>
            <p:spPr>
              <a:xfrm>
                <a:off x="421278" y="2414693"/>
                <a:ext cx="4005199"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a:t>
                </a:r>
                <a:r>
                  <a:rPr lang="en-GB" sz="2800" i="1" dirty="0">
                    <a:solidFill>
                      <a:schemeClr val="tx1"/>
                    </a:solidFill>
                    <a:latin typeface="Cambria Math" panose="02040503050406030204" pitchFamily="18" charset="0"/>
                    <a:ea typeface="Cambria Math" panose="02040503050406030204" pitchFamily="18" charset="0"/>
                  </a:rPr>
                  <a:t>+ b </a:t>
                </a:r>
                <a14:m>
                  <m:oMath xmlns:m="http://schemas.openxmlformats.org/officeDocument/2006/math">
                    <m:sSub>
                      <m:sSubPr>
                        <m:ctrlPr>
                          <a:rPr lang="en-GB" sz="2800" i="1" smtClean="0">
                            <a:solidFill>
                              <a:schemeClr val="tx1"/>
                            </a:solidFill>
                            <a:latin typeface="Cambria Math" panose="02040503050406030204" pitchFamily="18" charset="0"/>
                            <a:ea typeface="Cambria Math" panose="02040503050406030204" pitchFamily="18" charset="0"/>
                          </a:rPr>
                        </m:ctrlPr>
                      </m:sSubPr>
                      <m:e>
                        <m:r>
                          <a:rPr lang="en-GB" sz="2800" b="0" i="1" smtClean="0">
                            <a:solidFill>
                              <a:schemeClr val="tx1"/>
                            </a:solidFill>
                            <a:latin typeface="Cambria Math" panose="02040503050406030204" pitchFamily="18" charset="0"/>
                            <a:ea typeface="Cambria Math" panose="02040503050406030204" pitchFamily="18" charset="0"/>
                          </a:rPr>
                          <m:t>(</m:t>
                        </m:r>
                        <m:r>
                          <a:rPr lang="en-GB" sz="2800" b="0" i="1" smtClean="0">
                            <a:solidFill>
                              <a:schemeClr val="tx1"/>
                            </a:solidFill>
                            <a:latin typeface="Cambria Math" panose="02040503050406030204" pitchFamily="18" charset="0"/>
                            <a:ea typeface="Cambria Math" panose="02040503050406030204" pitchFamily="18" charset="0"/>
                          </a:rPr>
                          <m:t>𝑚𝑤</m:t>
                        </m:r>
                        <m:r>
                          <a:rPr lang="en-GB" sz="2800" b="0" i="1" smtClean="0">
                            <a:solidFill>
                              <a:schemeClr val="tx1"/>
                            </a:solidFill>
                            <a:latin typeface="Cambria Math" panose="02040503050406030204" pitchFamily="18" charset="0"/>
                            <a:ea typeface="Cambria Math" panose="02040503050406030204" pitchFamily="18" charset="0"/>
                          </a:rPr>
                          <m:t> </m:t>
                        </m:r>
                      </m:e>
                      <m:sub>
                        <m:r>
                          <a:rPr lang="en-GB" sz="2800" b="0" i="1" smtClean="0">
                            <a:solidFill>
                              <a:schemeClr val="tx1"/>
                            </a:solidFill>
                            <a:latin typeface="Cambria Math" panose="02040503050406030204" pitchFamily="18" charset="0"/>
                            <a:ea typeface="Cambria Math" panose="02040503050406030204" pitchFamily="18" charset="0"/>
                          </a:rPr>
                          <m:t>𝑖</m:t>
                        </m:r>
                      </m:sub>
                    </m:sSub>
                    <m:r>
                      <a:rPr lang="en-GB" sz="2800" b="0" i="1" smtClean="0">
                        <a:solidFill>
                          <a:schemeClr val="tx1"/>
                        </a:solidFill>
                        <a:latin typeface="Cambria Math" panose="02040503050406030204" pitchFamily="18" charset="0"/>
                        <a:ea typeface="Cambria Math" panose="02040503050406030204" pitchFamily="18" charset="0"/>
                      </a:rPr>
                      <m:t>− </m:t>
                    </m:r>
                    <m:acc>
                      <m:accPr>
                        <m:chr m:val="̅"/>
                        <m:ctrlPr>
                          <a:rPr lang="en-GB" sz="2800" b="0" i="1" smtClean="0">
                            <a:solidFill>
                              <a:schemeClr val="tx1"/>
                            </a:solidFill>
                            <a:latin typeface="Cambria Math" panose="02040503050406030204" pitchFamily="18" charset="0"/>
                            <a:ea typeface="Cambria Math" panose="02040503050406030204" pitchFamily="18" charset="0"/>
                          </a:rPr>
                        </m:ctrlPr>
                      </m:accPr>
                      <m:e>
                        <m:r>
                          <a:rPr lang="en-GB" sz="2800" b="0" i="1" smtClean="0">
                            <a:solidFill>
                              <a:schemeClr val="tx1"/>
                            </a:solidFill>
                            <a:latin typeface="Cambria Math" panose="02040503050406030204" pitchFamily="18" charset="0"/>
                            <a:ea typeface="Cambria Math" panose="02040503050406030204" pitchFamily="18" charset="0"/>
                          </a:rPr>
                          <m:t>𝑚𝑤</m:t>
                        </m:r>
                      </m:e>
                    </m:acc>
                    <m:r>
                      <a:rPr lang="en-GB" sz="2800" b="0" i="1" smtClean="0">
                        <a:solidFill>
                          <a:schemeClr val="tx1"/>
                        </a:solidFill>
                        <a:latin typeface="Cambria Math" panose="02040503050406030204" pitchFamily="18" charset="0"/>
                        <a:ea typeface="Cambria Math" panose="02040503050406030204" pitchFamily="18" charset="0"/>
                      </a:rPr>
                      <m:t>)</m:t>
                    </m:r>
                  </m:oMath>
                </a14:m>
                <a:r>
                  <a:rPr lang="en-GB" sz="2800" b="0" i="1" dirty="0">
                    <a:solidFill>
                      <a:schemeClr val="tx1"/>
                    </a:solidFill>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3300</m:t>
                        </m:r>
                        <m:r>
                          <a:rPr lang="en-GB" sz="2800" i="1">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,600</m:t>
                        </m:r>
                      </m:e>
                    </m:d>
                  </m:oMath>
                </a14:m>
                <a:endParaRPr lang="en-GB" sz="2800" i="1" dirty="0">
                  <a:latin typeface="Cambria Math" panose="02040503050406030204" pitchFamily="18" charset="0"/>
                  <a:ea typeface="Cambria Math" panose="02040503050406030204" pitchFamily="18" charset="0"/>
                </a:endParaRPr>
              </a:p>
              <a:p>
                <a:r>
                  <a:rPr lang="en-GB" sz="2800" i="1" dirty="0">
                    <a:solidFill>
                      <a:schemeClr val="tx1"/>
                    </a:solidFill>
                    <a:latin typeface="Cambria Math" panose="02040503050406030204" pitchFamily="18" charset="0"/>
                    <a:ea typeface="Cambria Math" panose="02040503050406030204" pitchFamily="18" charset="0"/>
                  </a:rPr>
                  <a:t>b </a:t>
                </a:r>
                <a14:m>
                  <m:oMath xmlns:m="http://schemas.openxmlformats.org/officeDocument/2006/math">
                    <m:r>
                      <a:rPr lang="en-GB" sz="2800" i="1" smtClean="0">
                        <a:solidFill>
                          <a:schemeClr val="tx1"/>
                        </a:solidFill>
                        <a:latin typeface="Cambria Math" panose="02040503050406030204" pitchFamily="18" charset="0"/>
                        <a:ea typeface="Cambria Math" panose="02040503050406030204" pitchFamily="18" charset="0"/>
                      </a:rPr>
                      <m:t>~ </m:t>
                    </m:r>
                    <m:r>
                      <a:rPr lang="en-GB" sz="2800" i="1" smtClean="0">
                        <a:solidFill>
                          <a:schemeClr val="tx1"/>
                        </a:solidFill>
                        <a:latin typeface="Cambria Math" panose="02040503050406030204" pitchFamily="18" charset="0"/>
                        <a:ea typeface="Cambria Math" panose="02040503050406030204" pitchFamily="18" charset="0"/>
                      </a:rPr>
                      <m:t>𝑁𝑜𝑟𝑚𝑎𝑙</m:t>
                    </m:r>
                    <m:r>
                      <a:rPr lang="en-GB" sz="2800" i="1" smtClean="0">
                        <a:solidFill>
                          <a:schemeClr val="tx1"/>
                        </a:solidFill>
                        <a:latin typeface="Cambria Math" panose="02040503050406030204" pitchFamily="18" charset="0"/>
                        <a:ea typeface="Cambria Math" panose="02040503050406030204" pitchFamily="18" charset="0"/>
                      </a:rPr>
                      <m:t> </m:t>
                    </m:r>
                    <m:d>
                      <m:dPr>
                        <m:ctrlPr>
                          <a:rPr lang="en-GB" sz="2800" i="1" smtClean="0">
                            <a:solidFill>
                              <a:schemeClr val="tx1"/>
                            </a:solidFill>
                            <a:latin typeface="Cambria Math" panose="02040503050406030204" pitchFamily="18" charset="0"/>
                            <a:ea typeface="Cambria Math" panose="02040503050406030204" pitchFamily="18" charset="0"/>
                          </a:rPr>
                        </m:ctrlPr>
                      </m:dPr>
                      <m:e>
                        <m:r>
                          <a:rPr lang="en-GB" sz="2800" b="0" i="1" smtClean="0">
                            <a:solidFill>
                              <a:schemeClr val="tx1"/>
                            </a:solidFill>
                            <a:latin typeface="Cambria Math" panose="02040503050406030204" pitchFamily="18" charset="0"/>
                            <a:ea typeface="Cambria Math" panose="02040503050406030204" pitchFamily="18" charset="0"/>
                          </a:rPr>
                          <m:t>0</m:t>
                        </m:r>
                        <m:r>
                          <a:rPr lang="en-GB" sz="2800" i="1">
                            <a:solidFill>
                              <a:schemeClr val="tx1"/>
                            </a:solidFill>
                            <a:latin typeface="Cambria Math" panose="02040503050406030204" pitchFamily="18" charset="0"/>
                            <a:ea typeface="Cambria Math" panose="02040503050406030204" pitchFamily="18" charset="0"/>
                          </a:rPr>
                          <m:t> , </m:t>
                        </m:r>
                        <m:r>
                          <a:rPr lang="en-GB" sz="2800" b="0" i="1" smtClean="0">
                            <a:solidFill>
                              <a:schemeClr val="tx1"/>
                            </a:solidFill>
                            <a:latin typeface="Cambria Math" panose="02040503050406030204" pitchFamily="18" charset="0"/>
                            <a:ea typeface="Cambria Math" panose="02040503050406030204" pitchFamily="18" charset="0"/>
                          </a:rPr>
                          <m:t>25</m:t>
                        </m:r>
                      </m:e>
                    </m:d>
                  </m:oMath>
                </a14:m>
                <a:endParaRPr lang="en-GB" sz="2800" i="1" dirty="0">
                  <a:solidFill>
                    <a:schemeClr val="tx1"/>
                  </a:solidFill>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4" name="TextBox 3">
                <a:extLst>
                  <a:ext uri="{FF2B5EF4-FFF2-40B4-BE49-F238E27FC236}">
                    <a16:creationId xmlns:a16="http://schemas.microsoft.com/office/drawing/2014/main" id="{CFEA4A59-F8A3-0FBF-023E-61A60F7CDF31}"/>
                  </a:ext>
                </a:extLst>
              </p:cNvPr>
              <p:cNvSpPr txBox="1">
                <a:spLocks noRot="1" noChangeAspect="1" noMove="1" noResize="1" noEditPoints="1" noAdjustHandles="1" noChangeArrowheads="1" noChangeShapeType="1" noTextEdit="1"/>
              </p:cNvSpPr>
              <p:nvPr/>
            </p:nvSpPr>
            <p:spPr>
              <a:xfrm>
                <a:off x="421278" y="2414693"/>
                <a:ext cx="4005199" cy="2246769"/>
              </a:xfrm>
              <a:prstGeom prst="rect">
                <a:avLst/>
              </a:prstGeom>
              <a:blipFill>
                <a:blip r:embed="rId3"/>
                <a:stretch>
                  <a:fillRect l="-3044" b="-6775"/>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049C0F58-8D94-8E1D-F4AB-77EF5AC7E125}"/>
              </a:ext>
            </a:extLst>
          </p:cNvPr>
          <p:cNvPicPr>
            <a:picLocks noChangeAspect="1"/>
          </p:cNvPicPr>
          <p:nvPr/>
        </p:nvPicPr>
        <p:blipFill>
          <a:blip r:embed="rId4"/>
          <a:stretch>
            <a:fillRect/>
          </a:stretch>
        </p:blipFill>
        <p:spPr>
          <a:xfrm>
            <a:off x="4849054" y="2484126"/>
            <a:ext cx="7210913" cy="2246768"/>
          </a:xfrm>
          <a:prstGeom prst="rect">
            <a:avLst/>
          </a:prstGeom>
        </p:spPr>
      </p:pic>
    </p:spTree>
    <p:extLst>
      <p:ext uri="{BB962C8B-B14F-4D97-AF65-F5344CB8AC3E}">
        <p14:creationId xmlns:p14="http://schemas.microsoft.com/office/powerpoint/2010/main" val="1021456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 using HMC</a:t>
            </a:r>
          </a:p>
        </p:txBody>
      </p:sp>
      <p:sp>
        <p:nvSpPr>
          <p:cNvPr id="3" name="TextBox 2">
            <a:extLst>
              <a:ext uri="{FF2B5EF4-FFF2-40B4-BE49-F238E27FC236}">
                <a16:creationId xmlns:a16="http://schemas.microsoft.com/office/drawing/2014/main" id="{016ACE44-3F3B-5103-D115-DA4E7B42DA00}"/>
              </a:ext>
            </a:extLst>
          </p:cNvPr>
          <p:cNvSpPr txBox="1"/>
          <p:nvPr/>
        </p:nvSpPr>
        <p:spPr>
          <a:xfrm>
            <a:off x="421278" y="1183587"/>
            <a:ext cx="9441179"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Syntax using package “rethinking”</a:t>
            </a:r>
          </a:p>
        </p:txBody>
      </p:sp>
      <p:pic>
        <p:nvPicPr>
          <p:cNvPr id="6" name="Picture 5">
            <a:extLst>
              <a:ext uri="{FF2B5EF4-FFF2-40B4-BE49-F238E27FC236}">
                <a16:creationId xmlns:a16="http://schemas.microsoft.com/office/drawing/2014/main" id="{68F7AC9E-5E19-43B8-1692-6AF203E93F84}"/>
              </a:ext>
            </a:extLst>
          </p:cNvPr>
          <p:cNvPicPr>
            <a:picLocks noChangeAspect="1"/>
          </p:cNvPicPr>
          <p:nvPr/>
        </p:nvPicPr>
        <p:blipFill>
          <a:blip r:embed="rId3"/>
          <a:stretch>
            <a:fillRect/>
          </a:stretch>
        </p:blipFill>
        <p:spPr>
          <a:xfrm>
            <a:off x="421278" y="2105530"/>
            <a:ext cx="3889465" cy="4228006"/>
          </a:xfrm>
          <a:prstGeom prst="rect">
            <a:avLst/>
          </a:prstGeom>
        </p:spPr>
      </p:pic>
      <p:pic>
        <p:nvPicPr>
          <p:cNvPr id="9" name="Picture 8">
            <a:extLst>
              <a:ext uri="{FF2B5EF4-FFF2-40B4-BE49-F238E27FC236}">
                <a16:creationId xmlns:a16="http://schemas.microsoft.com/office/drawing/2014/main" id="{69B83751-34CF-14B0-7511-E5D541764790}"/>
              </a:ext>
            </a:extLst>
          </p:cNvPr>
          <p:cNvPicPr>
            <a:picLocks noChangeAspect="1"/>
          </p:cNvPicPr>
          <p:nvPr/>
        </p:nvPicPr>
        <p:blipFill>
          <a:blip r:embed="rId4"/>
          <a:stretch>
            <a:fillRect/>
          </a:stretch>
        </p:blipFill>
        <p:spPr>
          <a:xfrm>
            <a:off x="4574160" y="2662412"/>
            <a:ext cx="6887997" cy="1305429"/>
          </a:xfrm>
          <a:prstGeom prst="rect">
            <a:avLst/>
          </a:prstGeom>
        </p:spPr>
      </p:pic>
    </p:spTree>
    <p:extLst>
      <p:ext uri="{BB962C8B-B14F-4D97-AF65-F5344CB8AC3E}">
        <p14:creationId xmlns:p14="http://schemas.microsoft.com/office/powerpoint/2010/main" val="61304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 using HMC</a:t>
            </a:r>
          </a:p>
        </p:txBody>
      </p:sp>
      <p:sp>
        <p:nvSpPr>
          <p:cNvPr id="3" name="TextBox 2">
            <a:extLst>
              <a:ext uri="{FF2B5EF4-FFF2-40B4-BE49-F238E27FC236}">
                <a16:creationId xmlns:a16="http://schemas.microsoft.com/office/drawing/2014/main" id="{016ACE44-3F3B-5103-D115-DA4E7B42DA00}"/>
              </a:ext>
            </a:extLst>
          </p:cNvPr>
          <p:cNvSpPr txBox="1"/>
          <p:nvPr/>
        </p:nvSpPr>
        <p:spPr>
          <a:xfrm>
            <a:off x="421278" y="1183587"/>
            <a:ext cx="9441179"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Plot the posterior inference against the data</a:t>
            </a:r>
          </a:p>
        </p:txBody>
      </p:sp>
      <p:pic>
        <p:nvPicPr>
          <p:cNvPr id="4" name="Picture 3">
            <a:extLst>
              <a:ext uri="{FF2B5EF4-FFF2-40B4-BE49-F238E27FC236}">
                <a16:creationId xmlns:a16="http://schemas.microsoft.com/office/drawing/2014/main" id="{AB30936F-E52B-F15D-A7AE-85A7123B795B}"/>
              </a:ext>
            </a:extLst>
          </p:cNvPr>
          <p:cNvPicPr>
            <a:picLocks noChangeAspect="1"/>
          </p:cNvPicPr>
          <p:nvPr/>
        </p:nvPicPr>
        <p:blipFill>
          <a:blip r:embed="rId3"/>
          <a:stretch>
            <a:fillRect/>
          </a:stretch>
        </p:blipFill>
        <p:spPr>
          <a:xfrm>
            <a:off x="974408" y="1850524"/>
            <a:ext cx="6634706" cy="4653929"/>
          </a:xfrm>
          <a:prstGeom prst="rect">
            <a:avLst/>
          </a:prstGeom>
        </p:spPr>
      </p:pic>
    </p:spTree>
    <p:extLst>
      <p:ext uri="{BB962C8B-B14F-4D97-AF65-F5344CB8AC3E}">
        <p14:creationId xmlns:p14="http://schemas.microsoft.com/office/powerpoint/2010/main" val="206420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Represent uncertainty</a:t>
            </a:r>
          </a:p>
        </p:txBody>
      </p:sp>
      <p:pic>
        <p:nvPicPr>
          <p:cNvPr id="4" name="Picture 3">
            <a:extLst>
              <a:ext uri="{FF2B5EF4-FFF2-40B4-BE49-F238E27FC236}">
                <a16:creationId xmlns:a16="http://schemas.microsoft.com/office/drawing/2014/main" id="{EBB5037F-72BD-69F7-7E7F-3822F50BF529}"/>
              </a:ext>
            </a:extLst>
          </p:cNvPr>
          <p:cNvPicPr>
            <a:picLocks noChangeAspect="1"/>
          </p:cNvPicPr>
          <p:nvPr/>
        </p:nvPicPr>
        <p:blipFill>
          <a:blip r:embed="rId3"/>
          <a:stretch>
            <a:fillRect/>
          </a:stretch>
        </p:blipFill>
        <p:spPr>
          <a:xfrm>
            <a:off x="163284" y="1175153"/>
            <a:ext cx="5731329" cy="4835394"/>
          </a:xfrm>
          <a:prstGeom prst="rect">
            <a:avLst/>
          </a:prstGeom>
        </p:spPr>
      </p:pic>
      <p:pic>
        <p:nvPicPr>
          <p:cNvPr id="3" name="Picture 2">
            <a:extLst>
              <a:ext uri="{FF2B5EF4-FFF2-40B4-BE49-F238E27FC236}">
                <a16:creationId xmlns:a16="http://schemas.microsoft.com/office/drawing/2014/main" id="{ACE4E128-0D6E-7D9C-6A21-647946639AAF}"/>
              </a:ext>
            </a:extLst>
          </p:cNvPr>
          <p:cNvPicPr>
            <a:picLocks noChangeAspect="1"/>
          </p:cNvPicPr>
          <p:nvPr/>
        </p:nvPicPr>
        <p:blipFill>
          <a:blip r:embed="rId4"/>
          <a:stretch>
            <a:fillRect/>
          </a:stretch>
        </p:blipFill>
        <p:spPr>
          <a:xfrm>
            <a:off x="6096000" y="1175153"/>
            <a:ext cx="5731329" cy="4835394"/>
          </a:xfrm>
          <a:prstGeom prst="rect">
            <a:avLst/>
          </a:prstGeom>
        </p:spPr>
      </p:pic>
    </p:spTree>
    <p:extLst>
      <p:ext uri="{BB962C8B-B14F-4D97-AF65-F5344CB8AC3E}">
        <p14:creationId xmlns:p14="http://schemas.microsoft.com/office/powerpoint/2010/main" val="1975081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Advantages  of Using Bayesian Regression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152400" y="1052823"/>
            <a:ext cx="8975271" cy="5509200"/>
          </a:xfrm>
          <a:prstGeom prst="rect">
            <a:avLst/>
          </a:prstGeom>
          <a:noFill/>
        </p:spPr>
        <p:txBody>
          <a:bodyPr wrap="square" rtlCol="0">
            <a:spAutoFit/>
          </a:bodyPr>
          <a:lstStyle/>
          <a:p>
            <a:pPr marL="457200" indent="-457200">
              <a:spcBef>
                <a:spcPts val="1200"/>
              </a:spcBef>
              <a:buFont typeface="Wingdings" panose="05000000000000000000" pitchFamily="2" charset="2"/>
              <a:buChar char="§"/>
            </a:pPr>
            <a:r>
              <a:rPr lang="en-GB" sz="2800" dirty="0"/>
              <a:t>Incorporate previous knowledge in models:</a:t>
            </a:r>
          </a:p>
          <a:p>
            <a:pPr marL="914400" lvl="1" indent="-457200">
              <a:spcBef>
                <a:spcPts val="1200"/>
              </a:spcBef>
              <a:buFont typeface="Courier New" panose="02070309020205020404" pitchFamily="49" charset="0"/>
              <a:buChar char="o"/>
            </a:pPr>
            <a:r>
              <a:rPr lang="en-GB" sz="2400" dirty="0"/>
              <a:t>Capitalise on previous research;</a:t>
            </a:r>
          </a:p>
          <a:p>
            <a:pPr marL="457200" indent="-457200">
              <a:spcBef>
                <a:spcPts val="1200"/>
              </a:spcBef>
              <a:buFont typeface="Wingdings" panose="05000000000000000000" pitchFamily="2" charset="2"/>
              <a:buChar char="§"/>
            </a:pPr>
            <a:r>
              <a:rPr lang="en-GB" sz="2800" dirty="0"/>
              <a:t>Formalised assumptions; transparently reportable;</a:t>
            </a:r>
          </a:p>
          <a:p>
            <a:pPr marL="457200" indent="-457200">
              <a:spcBef>
                <a:spcPts val="1200"/>
              </a:spcBef>
              <a:buFont typeface="Wingdings" panose="05000000000000000000" pitchFamily="2" charset="2"/>
              <a:buChar char="§"/>
            </a:pPr>
            <a:r>
              <a:rPr lang="en-GB" sz="2800" dirty="0"/>
              <a:t>Small samples provide valid estimates;</a:t>
            </a:r>
          </a:p>
          <a:p>
            <a:pPr marL="457200" indent="-457200">
              <a:spcBef>
                <a:spcPts val="1200"/>
              </a:spcBef>
              <a:buFont typeface="Wingdings" panose="05000000000000000000" pitchFamily="2" charset="2"/>
              <a:buChar char="§"/>
            </a:pPr>
            <a:r>
              <a:rPr lang="en-GB" sz="2800" dirty="0"/>
              <a:t>More intuitive interpretation of estimates, e.g.:</a:t>
            </a:r>
          </a:p>
          <a:p>
            <a:pPr marL="914400" lvl="1" indent="-457200">
              <a:spcBef>
                <a:spcPts val="1200"/>
              </a:spcBef>
              <a:buFont typeface="Courier New" panose="02070309020205020404" pitchFamily="49" charset="0"/>
              <a:buChar char="o"/>
            </a:pPr>
            <a:r>
              <a:rPr lang="en-GB" sz="2400" dirty="0"/>
              <a:t>Range of mean values with 89% prob.;</a:t>
            </a:r>
          </a:p>
          <a:p>
            <a:pPr marL="914400" lvl="1" indent="-457200">
              <a:spcBef>
                <a:spcPts val="1200"/>
              </a:spcBef>
              <a:buFont typeface="Courier New" panose="02070309020205020404" pitchFamily="49" charset="0"/>
              <a:buChar char="o"/>
            </a:pPr>
            <a:r>
              <a:rPr lang="en-GB" sz="2400" dirty="0"/>
              <a:t>Range of actual outcome values with 89% prob.;</a:t>
            </a:r>
          </a:p>
          <a:p>
            <a:pPr marL="457200" indent="-457200">
              <a:spcBef>
                <a:spcPts val="1200"/>
              </a:spcBef>
              <a:buFont typeface="Wingdings" panose="05000000000000000000" pitchFamily="2" charset="2"/>
              <a:buChar char="§"/>
            </a:pPr>
            <a:r>
              <a:rPr lang="en-GB" sz="2800" dirty="0"/>
              <a:t>All combinations of parameters ranked for their plausibility (conditional on data and model).</a:t>
            </a:r>
          </a:p>
          <a:p>
            <a:pPr marL="914400" lvl="1" indent="-457200">
              <a:spcBef>
                <a:spcPts val="1200"/>
              </a:spcBef>
              <a:buFont typeface="Courier New" panose="02070309020205020404" pitchFamily="49" charset="0"/>
              <a:buChar char="o"/>
            </a:pPr>
            <a:endParaRPr lang="en-GB" sz="3200" dirty="0"/>
          </a:p>
        </p:txBody>
      </p:sp>
      <p:pic>
        <p:nvPicPr>
          <p:cNvPr id="5" name="Picture 4">
            <a:extLst>
              <a:ext uri="{FF2B5EF4-FFF2-40B4-BE49-F238E27FC236}">
                <a16:creationId xmlns:a16="http://schemas.microsoft.com/office/drawing/2014/main" id="{3F8E3CAB-5351-14FE-2D48-C2E63D8D3BF6}"/>
              </a:ext>
            </a:extLst>
          </p:cNvPr>
          <p:cNvPicPr>
            <a:picLocks noChangeAspect="1"/>
          </p:cNvPicPr>
          <p:nvPr/>
        </p:nvPicPr>
        <p:blipFill>
          <a:blip r:embed="rId3"/>
          <a:stretch>
            <a:fillRect/>
          </a:stretch>
        </p:blipFill>
        <p:spPr>
          <a:xfrm>
            <a:off x="8752114" y="4084422"/>
            <a:ext cx="3287486" cy="2773578"/>
          </a:xfrm>
          <a:prstGeom prst="rect">
            <a:avLst/>
          </a:prstGeom>
        </p:spPr>
      </p:pic>
    </p:spTree>
    <p:extLst>
      <p:ext uri="{BB962C8B-B14F-4D97-AF65-F5344CB8AC3E}">
        <p14:creationId xmlns:p14="http://schemas.microsoft.com/office/powerpoint/2010/main" val="424598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defTabSz="914446"/>
            <a:r>
              <a:rPr lang="en-US" sz="2400" dirty="0">
                <a:solidFill>
                  <a:srgbClr val="FFFFFF"/>
                </a:solidFill>
                <a:latin typeface="Arial" panose="020B0604020202020204"/>
              </a:rPr>
              <a:t>www.ncrm.ac.uk</a:t>
            </a:r>
          </a:p>
        </p:txBody>
      </p:sp>
    </p:spTree>
    <p:extLst>
      <p:ext uri="{BB962C8B-B14F-4D97-AF65-F5344CB8AC3E}">
        <p14:creationId xmlns:p14="http://schemas.microsoft.com/office/powerpoint/2010/main" val="297920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1625</Words>
  <Application>Microsoft Office PowerPoint</Application>
  <PresentationFormat>Widescreen</PresentationFormat>
  <Paragraphs>72</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Cambria Math</vt:lpstr>
      <vt:lpstr>Courier New</vt:lpstr>
      <vt:lpstr>Wingdings</vt:lpstr>
      <vt:lpstr>Office Theme</vt:lpstr>
      <vt:lpstr>1_Office Theme</vt:lpstr>
      <vt:lpstr>Introduction to Bayesian Regression Part #3</vt:lpstr>
      <vt:lpstr> Markov Chain Monte Carlo (MCMC) </vt:lpstr>
      <vt:lpstr> Markov Chain Monte Carlo (MCMC) </vt:lpstr>
      <vt:lpstr> Linear Regression using HMC</vt:lpstr>
      <vt:lpstr> Linear Regression using HMC</vt:lpstr>
      <vt:lpstr> Linear Regression using HMC</vt:lpstr>
      <vt:lpstr> Represent uncertainty</vt:lpstr>
      <vt:lpstr> Advantages  of Using Bayesian Regression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44</cp:revision>
  <dcterms:created xsi:type="dcterms:W3CDTF">2023-12-04T10:41:11Z</dcterms:created>
  <dcterms:modified xsi:type="dcterms:W3CDTF">2024-04-16T12:01:58Z</dcterms:modified>
</cp:coreProperties>
</file>