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97" r:id="rId3"/>
    <p:sldId id="298" r:id="rId4"/>
    <p:sldId id="258" r:id="rId5"/>
    <p:sldId id="299" r:id="rId6"/>
    <p:sldId id="302" r:id="rId7"/>
    <p:sldId id="304" r:id="rId8"/>
    <p:sldId id="305" r:id="rId9"/>
    <p:sldId id="308" r:id="rId10"/>
    <p:sldId id="306" r:id="rId11"/>
    <p:sldId id="307" r:id="rId12"/>
    <p:sldId id="303"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0D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53837" autoAdjust="0"/>
  </p:normalViewPr>
  <p:slideViewPr>
    <p:cSldViewPr snapToGrid="0">
      <p:cViewPr varScale="1">
        <p:scale>
          <a:sx n="61" d="100"/>
          <a:sy n="61" d="100"/>
        </p:scale>
        <p:origin x="23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4E9B4-F4BC-4964-817F-9E79C66FE8C8}" type="datetimeFigureOut">
              <a:rPr lang="en-GB" smtClean="0"/>
              <a:t>16/04/2024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E7074-E719-4A72-A131-51638B034415}" type="slidenum">
              <a:rPr lang="en-GB" smtClean="0"/>
              <a:t>‹#›</a:t>
            </a:fld>
            <a:endParaRPr lang="en-GB"/>
          </a:p>
        </p:txBody>
      </p:sp>
    </p:spTree>
    <p:extLst>
      <p:ext uri="{BB962C8B-B14F-4D97-AF65-F5344CB8AC3E}">
        <p14:creationId xmlns:p14="http://schemas.microsoft.com/office/powerpoint/2010/main" val="2547634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3200" dirty="0"/>
              <a:t>This Posterior is a probability distribution describes the credibility of the parameter p considering the data we have collected and previous assumptions, the model. The prior plays an important role in </a:t>
            </a:r>
            <a:r>
              <a:rPr lang="en-GB" sz="3200" dirty="0" err="1"/>
              <a:t>avoding</a:t>
            </a:r>
            <a:r>
              <a:rPr lang="en-GB" sz="3200" dirty="0"/>
              <a:t> our models getting too skewed and too narrow by new data. I will talk more about this in the second presentation. </a:t>
            </a:r>
          </a:p>
          <a:p>
            <a:r>
              <a:rPr lang="en-GB" sz="3200" dirty="0"/>
              <a:t>But once we have a posterior distribution, we can use it to create large random samples that allows to describe model information..</a:t>
            </a:r>
          </a:p>
          <a:p>
            <a:r>
              <a:rPr lang="en-GB" sz="3200" dirty="0"/>
              <a:t>In other words, if the posterior is describing the plausible values of the parameter, I can draw random samples from this distribution, which, being unbiased, provide a reliable description of the underlying distribution. </a:t>
            </a:r>
          </a:p>
          <a:p>
            <a:r>
              <a:rPr lang="en-GB" sz="3200" dirty="0"/>
              <a:t>You can follow the script I have used, provided with the material. In the script I drew 10k random samples from the posterior distribution, and I represented them here. You can see that most of these cases cluster around the p values between 0.4 and .75. Indeed, 90% of the sample lies between  values that indicate a  49.40% and 66.26%  preference for Red, these two values represented by the dotted horizontal lines. That is, I can estimate that there is 90% probability that the rate of votes for the Red candidate will be between 49% and 66%. </a:t>
            </a:r>
          </a:p>
          <a:p>
            <a:r>
              <a:rPr lang="en-GB" sz="3200" dirty="0"/>
              <a:t>The Median value is 57.83%. The main point is that the posterior distribution provides a measure of relative plausibility of all combinations of parameter values given the model and the data. In the posterior distribution, all possible values of parameters are ranked by their logical plausibility. In the second presentation I will illustrate how these methods can be applied to a regression model. </a:t>
            </a:r>
          </a:p>
          <a:p>
            <a:endParaRPr lang="en-GB" sz="3200" dirty="0"/>
          </a:p>
          <a:p>
            <a:endParaRPr lang="en-GB" sz="3200" dirty="0"/>
          </a:p>
          <a:p>
            <a:endParaRPr lang="en-GB" sz="3200" dirty="0"/>
          </a:p>
          <a:p>
            <a:endParaRPr lang="en-GB" sz="3200" dirty="0"/>
          </a:p>
        </p:txBody>
      </p:sp>
      <p:sp>
        <p:nvSpPr>
          <p:cNvPr id="4" name="Slide Number Placeholder 3"/>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3829949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474152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348826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4014983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Parameters are measurable characteristics of a population, </a:t>
            </a:r>
            <a:r>
              <a:rPr lang="en-GB" dirty="0" err="1"/>
              <a:t>eg</a:t>
            </a:r>
            <a:r>
              <a:rPr lang="en-GB" dirty="0"/>
              <a:t> the mean IQ of adults in a country. </a:t>
            </a:r>
          </a:p>
          <a:p>
            <a:r>
              <a:rPr lang="en-GB" dirty="0"/>
              <a:t>  The conventional approach to hypothesis testing assumes that parameters are unknown, but are fixed. </a:t>
            </a:r>
          </a:p>
          <a:p>
            <a:r>
              <a:rPr lang="en-GB" dirty="0"/>
              <a:t>   For this reason, conventional methods take a counter-factual approach. </a:t>
            </a:r>
          </a:p>
          <a:p>
            <a:r>
              <a:rPr lang="en-GB" dirty="0"/>
              <a:t>Say we experimentally tested a training programme and wanted to know if it makes our participants smarter. We test the difference between the IQ of our trained participants and that of untrained ones assuming a counterfactual scenario where the difference between these means is exactly 0, or else, the two groups have exactly the same average IQ. </a:t>
            </a:r>
          </a:p>
          <a:p>
            <a:r>
              <a:rPr lang="en-GB" dirty="0"/>
              <a:t>   Based on this counterfactual scenario, the statistical methods estimate the probability that our observed difference in IQ occurred from the null hypothesis, and this scenario is estimated assuming that we replicated the experiment several times, or else.</a:t>
            </a:r>
          </a:p>
          <a:p>
            <a:r>
              <a:rPr lang="en-GB" dirty="0"/>
              <a:t>If the observed difference is unlikely to have been generated from the null hypothesis scenario, we can reject the null hypothesis that there is no difference and say that there is a difference in the means of the two groups.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So, one problem is that the p value is defined in a scenario where we assume we can repeat the study several times. </a:t>
            </a:r>
            <a:r>
              <a:rPr lang="en-GB" sz="1200" dirty="0"/>
              <a:t>The process that generates the data is supposed to be repeatable. </a:t>
            </a:r>
          </a:p>
          <a:p>
            <a:r>
              <a:rPr lang="en-GB" dirty="0"/>
              <a:t> But this is not always the case, nor is it always possible.  For example, in meta-analysis, the collection of studies should be considered as a one-off. </a:t>
            </a:r>
          </a:p>
          <a:p>
            <a:r>
              <a:rPr lang="en-GB" dirty="0"/>
              <a:t>   There is also a problem in interpreting the p value and the results. Assume that our control group had IQ=100. If the p value of our test of mean differences was .01, lay people tend to assume there is only 1% probability that the mean of our trained sample is also 100. This is incorrect though, because the p values represent the probability that we will fail to reject the null hypothesis of no difference between trained and control if -in reality- there was no difference between the average IQs of the two groups. So the results do not inform about the probability of the parameter of interest, e.g. the probability of average IQ for the trained participants being 100.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   Another problem is that with larger samples and increased estimate precision, it becomes more likely we can reject null hypotheses. So, in large studies we can have significant effects that are relatively unimportant or inconsequential.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 further problem is that we can assume that data from the hypothetical repetition of the study will follow known distributions if our samples are relatively large. With small samples, the underlying sampling distributions may be unknown, and we may not be able to use information collected, unless we make great leaps of faith. </a:t>
            </a:r>
          </a:p>
          <a:p>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1296652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spcBef>
                <a:spcPts val="1200"/>
              </a:spcBef>
              <a:buFont typeface="Arial" panose="020B0604020202020204" pitchFamily="34" charset="0"/>
              <a:buNone/>
            </a:pPr>
            <a:r>
              <a:rPr lang="en-GB" sz="3200" dirty="0"/>
              <a:t>In the Bayesian approach parameters are not fixed, but instead they are variables, measurable population characteristics that are uncertain. If they are uncertain, they can be described by a probability distribution, in other words, we can estimate the plausibility that a parameter like a population mean is a certain value or else, lies between a specific range of values, and so on. </a:t>
            </a:r>
          </a:p>
          <a:p>
            <a:pPr marL="457200" lvl="1" indent="0">
              <a:spcBef>
                <a:spcPts val="1200"/>
              </a:spcBef>
              <a:buFont typeface="Arial" panose="020B0604020202020204" pitchFamily="34" charset="0"/>
              <a:buNone/>
            </a:pPr>
            <a:r>
              <a:rPr lang="en-GB" sz="3200" dirty="0"/>
              <a:t>  How can we do this? The analyses start from a-priori assumptions on the distribution and values of a parameter. This assumptions may be based on previous knowledge or previous research. They may be wide: in the example of a group IQ, we could assume that the average IQ of a group of trained people will be between 70 and 230 and assume that any value between these two extreme is equally likely to be the average of our trained group.</a:t>
            </a:r>
          </a:p>
          <a:p>
            <a:pPr marL="457200" lvl="1" indent="0">
              <a:spcBef>
                <a:spcPts val="1200"/>
              </a:spcBef>
              <a:buFont typeface="Arial" panose="020B0604020202020204" pitchFamily="34" charset="0"/>
              <a:buNone/>
            </a:pPr>
            <a:r>
              <a:rPr lang="en-GB" sz="3200" dirty="0"/>
              <a:t> The  a-priori distribution is updated considering the new data we have collected. With the information collected by our study we can update the probability distribution of the parameter, giving more credibility to some values rather than others, conditionally on the evidence we have. For example, the information collected may show it is very unlikely our participants’ average IQ is 70.  The updated probability distribution of parameter values is called “posterior” because it is estimated after seeing the data. </a:t>
            </a:r>
          </a:p>
          <a:p>
            <a:pPr marL="457200" lvl="1" indent="0">
              <a:spcBef>
                <a:spcPts val="1200"/>
              </a:spcBef>
              <a:buFont typeface="Arial" panose="020B0604020202020204" pitchFamily="34" charset="0"/>
              <a:buNone/>
            </a:pPr>
            <a:r>
              <a:rPr lang="en-GB" sz="3200" dirty="0"/>
              <a:t> Once we have estimated a posterior distribution of the plausible values the average IQ can take, we can sample from this probability distribution to describe means and medians of the probability distribution, i.e. what is the most plausible value the parameter may take, or to describe the  range of parameter values that are more likely, based on the estimated posterior distribution. </a:t>
            </a:r>
          </a:p>
          <a:p>
            <a:r>
              <a:rPr lang="en-GB" sz="3200" dirty="0"/>
              <a:t>Bayesian analysis is basically a formal way to update models of the world by using evidence. If there are two candidates in an election, we can ask our friends who they intend to vote. Based on these answers, we form some expectations.  We may then read some polls, and based on these results, we update these expectations. If the polls have a large random sample, the data will shift our prior beliefs to more defined beliefs about who’s going to win. Bayesian analysis provides a formal way to define how this update should take place. </a:t>
            </a:r>
          </a:p>
          <a:p>
            <a:pPr marL="457200" lvl="1" indent="0">
              <a:spcBef>
                <a:spcPts val="1200"/>
              </a:spcBef>
              <a:buFont typeface="Arial" panose="020B0604020202020204" pitchFamily="34" charset="0"/>
              <a:buNone/>
            </a:pPr>
            <a:r>
              <a:rPr lang="en-GB" sz="3200" dirty="0"/>
              <a:t>An example will make this clearer</a:t>
            </a:r>
          </a:p>
          <a:p>
            <a:pPr marL="457200" lvl="1" indent="0">
              <a:spcBef>
                <a:spcPts val="1200"/>
              </a:spcBef>
              <a:buFont typeface="Arial" panose="020B0604020202020204" pitchFamily="34" charset="0"/>
              <a:buNone/>
            </a:pPr>
            <a:endParaRPr lang="en-GB" sz="3200"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2351760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sz="3200" dirty="0"/>
              <a:t>Let’s consider a similar dichotomous outcome. There is going to be an election and there are two candidates, Blue and Red. Let’s assume that null votes or abstention is not possible, so there are only two possible outcomes, either vote Blue or vote Red. </a:t>
            </a:r>
          </a:p>
          <a:p>
            <a:r>
              <a:rPr lang="en-GB" sz="3200" dirty="0"/>
              <a:t>In this scenario, I have three variables, things that can take different values. </a:t>
            </a:r>
          </a:p>
          <a:p>
            <a:r>
              <a:rPr lang="en-GB" sz="3200" dirty="0"/>
              <a:t>One variable is the proportion of people that will vote Red, which I call “p”.  “p” is a parameter: I want to get a plausible estimate of what is the proportion of people that will vote for red candidate, but I cannot observe this yet. However, I can infer it by collecting other information, other variables. </a:t>
            </a:r>
          </a:p>
          <a:p>
            <a:r>
              <a:rPr lang="en-GB" sz="3200" dirty="0"/>
              <a:t> The other variables here are the number of people that intend to vote the red candidate, and the total number of people I interviewed.</a:t>
            </a:r>
          </a:p>
          <a:p>
            <a:r>
              <a:rPr lang="en-GB" sz="3200" dirty="0"/>
              <a:t>If I don’t know anything about the constituency and the candidates, I may start by assuming that any type of outcome is equally plausible. This is the first element in a Bayesian model, a prior. </a:t>
            </a:r>
          </a:p>
          <a:p>
            <a:r>
              <a:rPr lang="en-GB" sz="3200" dirty="0"/>
              <a:t>  This graph represents my prior:  The horizontal axis represents the range of possible values: p=0 indicates that everyone will vote for Blue, and p=1 indicates that everyone will vote Red. The flat line between these two extremes means I am giving equal credibility to these different parameter values, so that I am assuming that everyone voting  for Blue is as likely as the votes being split exactly equally, or everyone voting for red. This flat line is basically saying that any combination of preference for Red and Blue is equally plausible in my naïve opinion. </a:t>
            </a:r>
          </a:p>
          <a:p>
            <a:r>
              <a:rPr lang="en-GB" sz="3200" dirty="0"/>
              <a:t> But if I start by asking 5 people at random, I may see that the red candidate has a larger proportion of preferences. How can I update my beliefs?</a:t>
            </a:r>
          </a:p>
          <a:p>
            <a:endParaRPr lang="en-GB" sz="3200" dirty="0"/>
          </a:p>
          <a:p>
            <a:endParaRPr lang="en-GB" sz="3200" dirty="0"/>
          </a:p>
        </p:txBody>
      </p:sp>
      <p:sp>
        <p:nvSpPr>
          <p:cNvPr id="4" name="Slide Number Placeholder 3"/>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3147936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3200" dirty="0"/>
              <a:t>Now I have some observed variables and I want to update my beliefs and estimate how plausible different combinations of preferences for Red and Blue are.  The function to reassign plausibility values to p is a likelihood function. The likelihood function is the second element in the analysis. This function represents the most likely values of the parameter given the data. In other words, it is a mathematical function that tells me how the data observed may have come about. In this example, the likelihood may take the form of a binomial distribution. This is saying that the number of preferences for Red will be approximately distributed according to a binomial distribution with N representing the number of respondents, and p representing the uncertain parameter </a:t>
            </a:r>
            <a:r>
              <a:rPr lang="en-GB" sz="3200" dirty="0" err="1"/>
              <a:t>va;ues</a:t>
            </a:r>
            <a:r>
              <a:rPr lang="en-GB" sz="3200" dirty="0"/>
              <a:t> I want to estimate. This formula is basically reporting the likelihood that respondents will express a preference for Red , given N observation and the parameter, and thus represents how the variables relate with the model parameters to create the data. </a:t>
            </a:r>
          </a:p>
          <a:p>
            <a:endParaRPr lang="en-GB" sz="3200" dirty="0"/>
          </a:p>
          <a:p>
            <a:endParaRPr lang="en-GB" sz="3200" dirty="0"/>
          </a:p>
          <a:p>
            <a:endParaRPr lang="en-GB" sz="3200" dirty="0"/>
          </a:p>
          <a:p>
            <a:endParaRPr lang="en-GB" sz="3200" dirty="0"/>
          </a:p>
          <a:p>
            <a:endParaRPr lang="en-GB" sz="3200" dirty="0"/>
          </a:p>
        </p:txBody>
      </p:sp>
      <p:sp>
        <p:nvSpPr>
          <p:cNvPr id="4" name="Slide Number Placeholder 3"/>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2131475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3200" dirty="0"/>
              <a:t>Now I have prior assumptions, data, and a likelihood function that tells me how different values of the unknown parameter may generate the data I have observed. So, how I can use all this information to provide an updated description of the plausibility of different parameters values ?</a:t>
            </a:r>
          </a:p>
          <a:p>
            <a:r>
              <a:rPr lang="en-GB" sz="3200" dirty="0"/>
              <a:t>For this purpose, I use the Bayes theorem, which states that the  probability of any particular value of p considering the data, is equal to the product of the relative plausibility of the data conditional on p and the prior value of p. This product is divided by the average probability of the data. </a:t>
            </a:r>
          </a:p>
          <a:p>
            <a:r>
              <a:rPr lang="en-GB" sz="3200" dirty="0"/>
              <a:t>The key issue is that the posterior is proportional to the product of the prior and the likelihood of the 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3200" dirty="0"/>
              <a:t>You can check the script I have used to create this example with the material provided to see that effectively this means firstly calculating the likelihood of my observed data conditionally on the range of values of the parameter p, from 0 to 1, e.g. what is the probability of R=3 out of N=5 if p=0, what is the probability of 3 Red out of 5 draws if p=.01, and so on. This is multiplied by the prior probability of p, the probability that I had assumed different values of p will have, and then is divided by the sum of all the products of the likelihood by the prior.</a:t>
            </a:r>
          </a:p>
          <a:p>
            <a:r>
              <a:rPr lang="en-GB" sz="3200" dirty="0"/>
              <a:t>This  will create this updated distribution of probability represented here, where the plausibility has been re-allocated. </a:t>
            </a:r>
          </a:p>
          <a:p>
            <a:r>
              <a:rPr lang="en-GB" sz="3200" dirty="0"/>
              <a:t>The mean of this posterior shows that the most plausible parameter value is very close to 0.60, which is the observed value in this small sample, but you can also see that many other parameter values like 0.50 are also quite plausible, according to this posterior. This is because with only 5 participants, we shouldn’t reallocate the credibility of the parameters too narrowly: an observed result of 3 votes for Red out of 5 could have easily been generated by parameter being 0.50 or 0.70. </a:t>
            </a:r>
          </a:p>
          <a:p>
            <a:endParaRPr lang="en-GB" sz="3200" dirty="0"/>
          </a:p>
          <a:p>
            <a:endParaRPr lang="en-GB" sz="3200" dirty="0"/>
          </a:p>
          <a:p>
            <a:endParaRPr lang="en-GB" sz="3200" dirty="0"/>
          </a:p>
          <a:p>
            <a:endParaRPr lang="en-GB" sz="3200" dirty="0"/>
          </a:p>
          <a:p>
            <a:endParaRPr lang="en-GB" sz="3200" dirty="0"/>
          </a:p>
        </p:txBody>
      </p:sp>
      <p:sp>
        <p:nvSpPr>
          <p:cNvPr id="4" name="Slide Number Placeholder 3"/>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4155525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3200" dirty="0"/>
              <a:t>If I collect more interviews from a new random sample of 50 participants, I can work from my previous model where the plausibility had been re-allocated. This means my prior is more precise here, based on my previous updating. And why should it not be the case? Should I have worked from the assumption that 0 votes for Red was as likely as other combinations when my previous data showed that this was already a very unlikely event since some of the people in the sample already expressed an intention to vote for Red? </a:t>
            </a:r>
          </a:p>
          <a:p>
            <a:r>
              <a:rPr lang="en-GB" sz="3200" dirty="0"/>
              <a:t>So using the same methods, I can update the previous assumptions to reallocate the plausibility of p values considering the new data. This narrows the posterior distribution as you can see here. </a:t>
            </a:r>
          </a:p>
          <a:p>
            <a:r>
              <a:rPr lang="en-GB" sz="3200" dirty="0"/>
              <a:t>This analysis allowed me to update the relative credibility of the parameter values in ways consistent with the new data. This updated attribution of credibility to a range of parameter values is useful if my data are not biased, e.g.,  my sample is representative of the population of interest, but this type of bias is not a statistical problem. </a:t>
            </a:r>
          </a:p>
          <a:p>
            <a:endParaRPr lang="en-GB" sz="3200" dirty="0"/>
          </a:p>
          <a:p>
            <a:endParaRPr lang="en-GB" sz="3200" dirty="0"/>
          </a:p>
          <a:p>
            <a:endParaRPr lang="en-GB" sz="3200" dirty="0"/>
          </a:p>
          <a:p>
            <a:endParaRPr lang="en-GB" sz="3200" dirty="0"/>
          </a:p>
        </p:txBody>
      </p:sp>
      <p:sp>
        <p:nvSpPr>
          <p:cNvPr id="4" name="Slide Number Placeholder 3"/>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268142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C38D-4617-1843-5347-0175D982FA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8FB73B-4EA6-33E5-5C4A-89638BCA9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11DFF9-7305-8C1A-47E7-09E74699A143}"/>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F4B1E25A-44A4-43C3-062F-30551BADA2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DE4061-BA11-8EC4-8960-DBBA0DA38DC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407921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8667-B65F-3CA8-D9FC-3FB2A1775A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CBB6B2-4AB8-9599-446C-B670A77E9C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88B5F0-B380-B749-D72A-615F9379C48D}"/>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75660ED9-3104-A94B-B746-027EC4E77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65FF66-0B03-AF1F-16EB-065B2074C93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86688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BDCDF-799B-F6C2-97E2-CD01F3C6AD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F3B4C9-DA8A-AC70-C71A-4BB4274443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52CB3B-587E-0FB0-EB86-FDEBDC2426A5}"/>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713787B0-99F5-B941-B535-44185F22F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8E9E16-F034-2B0E-F556-AF9C07C463C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912167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85979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9826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250360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94627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60888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817727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225791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91251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1B3E-C341-1F03-82C0-18304CFEAD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E5138-E789-3D9E-889F-766903E6D8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80AEDD-0892-608F-0C92-339046B3A955}"/>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BA54B967-5089-DF76-DDAC-E30AF88C2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3E232C-49B9-6327-9CC2-FA9B5E51DF0B}"/>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3888164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495040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812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12642456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6383467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32246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40F4-65E6-1F40-8AA0-3E7AB0AD5A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CE8503-B622-43D6-C326-F7DEAD448C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B015AB-A062-3E81-B2F8-547724928CBE}"/>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93985850-9E36-CF5A-E8FD-0375B28C2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A94274-5345-07A3-B1E3-328F8DBE3D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84379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D696-4164-2067-2BA3-5BFF2FBAF7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4374A0-5F88-E0A7-7162-1EB5E93B32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BDCCE6-A3C9-1F0C-B9F3-7B30D12814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FAC9FC-A925-7DAB-53E1-5E56064B6D8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31564B5E-73C3-E3C4-4A5A-3110FCB789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BD61D6-66A9-594F-0475-8E6D55D671F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51211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6197-18A4-F628-19DD-AF769D19D1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5A6DA9-1CB6-E299-D3BD-0C45A353F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A1632D-0625-69A9-052B-FC2240CF6D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3CC30E-BD30-3FF6-5076-1276E5269C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173A81-EF21-6685-37C9-56711F605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133FF0-47B8-287E-F251-7423CCC0365A}"/>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8" name="Footer Placeholder 7">
            <a:extLst>
              <a:ext uri="{FF2B5EF4-FFF2-40B4-BE49-F238E27FC236}">
                <a16:creationId xmlns:a16="http://schemas.microsoft.com/office/drawing/2014/main" id="{2ADC77CC-0442-A86C-2AF9-64DA6F30E3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731A86D-C65A-CB92-BBFD-82C38F700692}"/>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423676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9ADF-B3E3-B034-232D-9CA2B4BE834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90E67F-0B76-0E64-8A29-085B9B0A3B4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4" name="Footer Placeholder 3">
            <a:extLst>
              <a:ext uri="{FF2B5EF4-FFF2-40B4-BE49-F238E27FC236}">
                <a16:creationId xmlns:a16="http://schemas.microsoft.com/office/drawing/2014/main" id="{9CB08BEB-1DD3-CD59-16AB-DCDBDD79197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58699D-80E0-A067-2342-6553A1592D57}"/>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2756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46298-2593-4B0D-1623-0E3C2D474998}"/>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3" name="Footer Placeholder 2">
            <a:extLst>
              <a:ext uri="{FF2B5EF4-FFF2-40B4-BE49-F238E27FC236}">
                <a16:creationId xmlns:a16="http://schemas.microsoft.com/office/drawing/2014/main" id="{F3C25058-F2BF-DDA9-C635-3A8EB40F92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0ED571-1260-DEDA-D13D-AE185ADADA4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4107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E6F9-0E5B-B91A-F0A4-326215E8F2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14EDCD-3C57-AB57-08BF-CA8677AA18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F5F313-41D1-E599-6E00-CB9464AF7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3D714C-08C0-B170-7140-74D5D9C67451}"/>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41CC3EF8-EC61-6A51-67FB-CB33D915A4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39A1-C57B-26A7-224F-4E27F62D85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07249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E458-FBCA-8043-98EA-F4FE2ECA8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4B6844-BE20-29B3-6896-6AE7DC606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43BE97-CE0E-E31D-E89D-DE76D6865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F88AAD-FBA0-1E25-9E1D-73DDFB0778C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6E9EAC53-2AEB-EE84-A76A-2835942D0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61D2A3-AA2C-DA02-FBFB-71BE9EEC275E}"/>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9312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FBCD9-443E-559B-9008-7E11AAF3E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192A61-9DFE-CE5B-2285-76DED92E5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668673-193B-CC4F-B027-91399CC56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4783A83E-3E2C-CB38-4EF1-9BE6844A2F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F0877C-029E-715A-B730-514D98FD5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E10A7-0AEF-453D-833E-2185FF13F6E7}" type="slidenum">
              <a:rPr lang="en-GB" smtClean="0"/>
              <a:t>‹#›</a:t>
            </a:fld>
            <a:endParaRPr lang="en-GB"/>
          </a:p>
        </p:txBody>
      </p:sp>
    </p:spTree>
    <p:extLst>
      <p:ext uri="{BB962C8B-B14F-4D97-AF65-F5344CB8AC3E}">
        <p14:creationId xmlns:p14="http://schemas.microsoft.com/office/powerpoint/2010/main" val="86665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1891800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0.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506718"/>
            <a:ext cx="11465492" cy="1765737"/>
          </a:xfrm>
        </p:spPr>
        <p:txBody>
          <a:bodyPr>
            <a:normAutofit/>
          </a:bodyPr>
          <a:lstStyle/>
          <a:p>
            <a:r>
              <a:rPr lang="en-GB" sz="4400" dirty="0"/>
              <a:t>An Introduction to Bayesian Regression</a:t>
            </a:r>
            <a:br>
              <a:rPr lang="en-GB" sz="4400" dirty="0"/>
            </a:br>
            <a:r>
              <a:rPr lang="en-GB" sz="4400" dirty="0"/>
              <a:t>Part #1</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a:t>Dr Oliver Perra</a:t>
            </a:r>
            <a:br>
              <a:rPr lang="en-GB" dirty="0"/>
            </a:br>
            <a:r>
              <a:rPr lang="en-US" sz="1600" dirty="0"/>
              <a:t>Full resource: https://www.ncrm.ac.uk/resources/online/all/?id=20843</a:t>
            </a:r>
            <a:endParaRPr lang="en-GB" sz="1600" dirty="0"/>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Sampling to summarise</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1130519"/>
            <a:ext cx="9971903" cy="584775"/>
          </a:xfrm>
          <a:prstGeom prst="rect">
            <a:avLst/>
          </a:prstGeom>
          <a:noFill/>
        </p:spPr>
        <p:txBody>
          <a:bodyPr wrap="square" rtlCol="0">
            <a:spAutoFit/>
          </a:bodyPr>
          <a:lstStyle/>
          <a:p>
            <a:pPr lvl="1">
              <a:spcBef>
                <a:spcPts val="1200"/>
              </a:spcBef>
            </a:pPr>
            <a:r>
              <a:rPr lang="en-GB" sz="3200" dirty="0"/>
              <a:t> </a:t>
            </a:r>
          </a:p>
        </p:txBody>
      </p:sp>
      <p:sp>
        <p:nvSpPr>
          <p:cNvPr id="11" name="TextBox 10">
            <a:extLst>
              <a:ext uri="{FF2B5EF4-FFF2-40B4-BE49-F238E27FC236}">
                <a16:creationId xmlns:a16="http://schemas.microsoft.com/office/drawing/2014/main" id="{0DD4E444-54C8-F39E-7E63-B9FB0D8CBFD7}"/>
              </a:ext>
            </a:extLst>
          </p:cNvPr>
          <p:cNvSpPr txBox="1"/>
          <p:nvPr/>
        </p:nvSpPr>
        <p:spPr>
          <a:xfrm>
            <a:off x="6248400" y="6189146"/>
            <a:ext cx="4775218" cy="369332"/>
          </a:xfrm>
          <a:prstGeom prst="rect">
            <a:avLst/>
          </a:prstGeom>
          <a:noFill/>
        </p:spPr>
        <p:txBody>
          <a:bodyPr wrap="none" rtlCol="0">
            <a:spAutoFit/>
          </a:bodyPr>
          <a:lstStyle/>
          <a:p>
            <a:r>
              <a:rPr lang="en-GB" i="1" dirty="0"/>
              <a:t>90% of prob. of Red between 49.40% and 66.26%</a:t>
            </a:r>
          </a:p>
        </p:txBody>
      </p:sp>
      <p:sp>
        <p:nvSpPr>
          <p:cNvPr id="14" name="AutoShape 2">
            <a:extLst>
              <a:ext uri="{FF2B5EF4-FFF2-40B4-BE49-F238E27FC236}">
                <a16:creationId xmlns:a16="http://schemas.microsoft.com/office/drawing/2014/main" id="{89ACC5A3-2168-3505-7E04-35E5FC0328A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TextBox 15">
            <a:extLst>
              <a:ext uri="{FF2B5EF4-FFF2-40B4-BE49-F238E27FC236}">
                <a16:creationId xmlns:a16="http://schemas.microsoft.com/office/drawing/2014/main" id="{86985CF2-E298-B66D-D0CD-2303DA944885}"/>
              </a:ext>
            </a:extLst>
          </p:cNvPr>
          <p:cNvSpPr txBox="1"/>
          <p:nvPr/>
        </p:nvSpPr>
        <p:spPr>
          <a:xfrm>
            <a:off x="1545466" y="1782455"/>
            <a:ext cx="1032590" cy="369332"/>
          </a:xfrm>
          <a:prstGeom prst="rect">
            <a:avLst/>
          </a:prstGeom>
          <a:noFill/>
        </p:spPr>
        <p:txBody>
          <a:bodyPr wrap="none" rtlCol="0">
            <a:spAutoFit/>
          </a:bodyPr>
          <a:lstStyle/>
          <a:p>
            <a:r>
              <a:rPr lang="en-GB" dirty="0"/>
              <a:t>Posterior</a:t>
            </a:r>
          </a:p>
        </p:txBody>
      </p:sp>
      <p:sp>
        <p:nvSpPr>
          <p:cNvPr id="4" name="AutoShape 2">
            <a:extLst>
              <a:ext uri="{FF2B5EF4-FFF2-40B4-BE49-F238E27FC236}">
                <a16:creationId xmlns:a16="http://schemas.microsoft.com/office/drawing/2014/main" id="{1CF4ED36-4757-C670-D1BA-FBB15205E7E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2">
            <a:extLst>
              <a:ext uri="{FF2B5EF4-FFF2-40B4-BE49-F238E27FC236}">
                <a16:creationId xmlns:a16="http://schemas.microsoft.com/office/drawing/2014/main" id="{431033B0-7BEB-B355-127A-9B71676916E9}"/>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extBox 5">
            <a:extLst>
              <a:ext uri="{FF2B5EF4-FFF2-40B4-BE49-F238E27FC236}">
                <a16:creationId xmlns:a16="http://schemas.microsoft.com/office/drawing/2014/main" id="{FB431A45-F949-D00F-B635-818F4A976DBC}"/>
              </a:ext>
            </a:extLst>
          </p:cNvPr>
          <p:cNvSpPr txBox="1"/>
          <p:nvPr/>
        </p:nvSpPr>
        <p:spPr>
          <a:xfrm>
            <a:off x="296562" y="5727481"/>
            <a:ext cx="5314404" cy="923330"/>
          </a:xfrm>
          <a:prstGeom prst="rect">
            <a:avLst/>
          </a:prstGeom>
          <a:noFill/>
        </p:spPr>
        <p:txBody>
          <a:bodyPr wrap="none" rtlCol="0">
            <a:spAutoFit/>
          </a:bodyPr>
          <a:lstStyle/>
          <a:p>
            <a:r>
              <a:rPr lang="en-GB" i="1" dirty="0"/>
              <a:t>p</a:t>
            </a:r>
            <a:r>
              <a:rPr lang="en-GB" dirty="0"/>
              <a:t> = proportion who will vote for Red candidate</a:t>
            </a:r>
          </a:p>
          <a:p>
            <a:r>
              <a:rPr lang="en-GB" i="1" dirty="0"/>
              <a:t>R</a:t>
            </a:r>
            <a:r>
              <a:rPr lang="en-GB" dirty="0"/>
              <a:t> = number of respondents who intend to vote for Red</a:t>
            </a:r>
          </a:p>
          <a:p>
            <a:r>
              <a:rPr lang="en-GB" i="1" dirty="0"/>
              <a:t>N</a:t>
            </a:r>
            <a:r>
              <a:rPr lang="en-GB" dirty="0"/>
              <a:t> = total number of respondents </a:t>
            </a:r>
          </a:p>
        </p:txBody>
      </p:sp>
      <p:sp>
        <p:nvSpPr>
          <p:cNvPr id="7" name="AutoShape 2">
            <a:extLst>
              <a:ext uri="{FF2B5EF4-FFF2-40B4-BE49-F238E27FC236}">
                <a16:creationId xmlns:a16="http://schemas.microsoft.com/office/drawing/2014/main" id="{E245ABBF-83E2-90BD-CBB8-C8062DC1F771}"/>
              </a:ext>
            </a:extLst>
          </p:cNvPr>
          <p:cNvSpPr>
            <a:spLocks noChangeAspect="1" noChangeArrowheads="1"/>
          </p:cNvSpPr>
          <p:nvPr/>
        </p:nvSpPr>
        <p:spPr bwMode="auto">
          <a:xfrm>
            <a:off x="6400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a:extLst>
              <a:ext uri="{FF2B5EF4-FFF2-40B4-BE49-F238E27FC236}">
                <a16:creationId xmlns:a16="http://schemas.microsoft.com/office/drawing/2014/main" id="{BDDD3DCC-6C2E-4563-3255-9B46D985F473}"/>
              </a:ext>
            </a:extLst>
          </p:cNvPr>
          <p:cNvPicPr>
            <a:picLocks noChangeAspect="1"/>
          </p:cNvPicPr>
          <p:nvPr/>
        </p:nvPicPr>
        <p:blipFill>
          <a:blip r:embed="rId3"/>
          <a:stretch>
            <a:fillRect/>
          </a:stretch>
        </p:blipFill>
        <p:spPr>
          <a:xfrm>
            <a:off x="295275" y="2392169"/>
            <a:ext cx="5093954" cy="3197747"/>
          </a:xfrm>
          <a:prstGeom prst="rect">
            <a:avLst/>
          </a:prstGeom>
        </p:spPr>
      </p:pic>
      <p:pic>
        <p:nvPicPr>
          <p:cNvPr id="17" name="Picture 16">
            <a:extLst>
              <a:ext uri="{FF2B5EF4-FFF2-40B4-BE49-F238E27FC236}">
                <a16:creationId xmlns:a16="http://schemas.microsoft.com/office/drawing/2014/main" id="{B29B1B2A-B805-CC39-E753-0205AC001B5A}"/>
              </a:ext>
            </a:extLst>
          </p:cNvPr>
          <p:cNvPicPr>
            <a:picLocks noChangeAspect="1"/>
          </p:cNvPicPr>
          <p:nvPr/>
        </p:nvPicPr>
        <p:blipFill>
          <a:blip r:embed="rId4"/>
          <a:stretch>
            <a:fillRect/>
          </a:stretch>
        </p:blipFill>
        <p:spPr>
          <a:xfrm>
            <a:off x="5966011" y="2177491"/>
            <a:ext cx="5929427" cy="3722217"/>
          </a:xfrm>
          <a:prstGeom prst="rect">
            <a:avLst/>
          </a:prstGeom>
        </p:spPr>
      </p:pic>
    </p:spTree>
    <p:extLst>
      <p:ext uri="{BB962C8B-B14F-4D97-AF65-F5344CB8AC3E}">
        <p14:creationId xmlns:p14="http://schemas.microsoft.com/office/powerpoint/2010/main" val="114909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Analysis</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1130519"/>
            <a:ext cx="9971903" cy="2062103"/>
          </a:xfrm>
          <a:prstGeom prst="rect">
            <a:avLst/>
          </a:prstGeom>
          <a:noFill/>
        </p:spPr>
        <p:txBody>
          <a:bodyPr wrap="square" rtlCol="0">
            <a:spAutoFit/>
          </a:bodyPr>
          <a:lstStyle/>
          <a:p>
            <a:pPr marL="914400" lvl="1" indent="-457200">
              <a:spcBef>
                <a:spcPts val="1200"/>
              </a:spcBef>
              <a:buFont typeface="Arial" panose="020B0604020202020204" pitchFamily="34" charset="0"/>
              <a:buChar char="•"/>
            </a:pPr>
            <a:r>
              <a:rPr lang="en-GB" sz="3200" dirty="0"/>
              <a:t>Bayesian analysis “takes a question in the form of a model and uses logic to produce an answer in the form of probability distributions” (</a:t>
            </a:r>
            <a:r>
              <a:rPr lang="en-GB" sz="3200" dirty="0" err="1"/>
              <a:t>McElreath</a:t>
            </a:r>
            <a:r>
              <a:rPr lang="en-GB" sz="3200" dirty="0"/>
              <a:t>, 2018: Page 10)</a:t>
            </a:r>
          </a:p>
        </p:txBody>
      </p:sp>
    </p:spTree>
    <p:extLst>
      <p:ext uri="{BB962C8B-B14F-4D97-AF65-F5344CB8AC3E}">
        <p14:creationId xmlns:p14="http://schemas.microsoft.com/office/powerpoint/2010/main" val="3780335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defTabSz="914446"/>
            <a:r>
              <a:rPr lang="en-US" sz="2400" dirty="0">
                <a:solidFill>
                  <a:srgbClr val="FFFFFF"/>
                </a:solidFill>
                <a:latin typeface="Arial" panose="020B0604020202020204"/>
              </a:rPr>
              <a:t>www.ncrm.ac.uk</a:t>
            </a:r>
          </a:p>
        </p:txBody>
      </p:sp>
    </p:spTree>
    <p:extLst>
      <p:ext uri="{BB962C8B-B14F-4D97-AF65-F5344CB8AC3E}">
        <p14:creationId xmlns:p14="http://schemas.microsoft.com/office/powerpoint/2010/main" val="29792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Summary</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231106"/>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Bayes vs. Frequentist approach</a:t>
            </a:r>
          </a:p>
          <a:p>
            <a:pPr marL="285750" indent="-285750">
              <a:spcBef>
                <a:spcPts val="1200"/>
              </a:spcBef>
              <a:buFont typeface="Arial" panose="020B0604020202020204" pitchFamily="34" charset="0"/>
              <a:buChar char="•"/>
            </a:pPr>
            <a:r>
              <a:rPr lang="en-GB" sz="3200" dirty="0"/>
              <a:t>Advantages of a bayes approach</a:t>
            </a:r>
          </a:p>
        </p:txBody>
      </p:sp>
    </p:spTree>
    <p:extLst>
      <p:ext uri="{BB962C8B-B14F-4D97-AF65-F5344CB8AC3E}">
        <p14:creationId xmlns:p14="http://schemas.microsoft.com/office/powerpoint/2010/main" val="399654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approach</a:t>
            </a:r>
          </a:p>
        </p:txBody>
      </p:sp>
      <p:sp>
        <p:nvSpPr>
          <p:cNvPr id="3" name="TextBox 2">
            <a:extLst>
              <a:ext uri="{FF2B5EF4-FFF2-40B4-BE49-F238E27FC236}">
                <a16:creationId xmlns:a16="http://schemas.microsoft.com/office/drawing/2014/main" id="{016ACE44-3F3B-5103-D115-DA4E7B42DA00}"/>
              </a:ext>
            </a:extLst>
          </p:cNvPr>
          <p:cNvSpPr txBox="1"/>
          <p:nvPr/>
        </p:nvSpPr>
        <p:spPr>
          <a:xfrm>
            <a:off x="387137" y="1027907"/>
            <a:ext cx="10998926" cy="3508653"/>
          </a:xfrm>
          <a:prstGeom prst="rect">
            <a:avLst/>
          </a:prstGeom>
          <a:noFill/>
        </p:spPr>
        <p:txBody>
          <a:bodyPr wrap="square" rtlCol="0">
            <a:spAutoFit/>
          </a:bodyPr>
          <a:lstStyle/>
          <a:p>
            <a:pPr marL="285750" indent="-285750">
              <a:spcBef>
                <a:spcPts val="1200"/>
              </a:spcBef>
              <a:buFont typeface="Arial" panose="020B0604020202020204" pitchFamily="34" charset="0"/>
              <a:buChar char="•"/>
            </a:pPr>
            <a:endParaRPr lang="en-GB" sz="3200" dirty="0"/>
          </a:p>
          <a:p>
            <a:pPr marL="285750" indent="-285750">
              <a:spcBef>
                <a:spcPts val="1200"/>
              </a:spcBef>
              <a:buFont typeface="Arial" panose="020B0604020202020204" pitchFamily="34" charset="0"/>
              <a:buChar char="•"/>
            </a:pPr>
            <a:r>
              <a:rPr lang="en-GB" sz="3200" dirty="0"/>
              <a:t>A different view of hypothesis testing from traditional approach:</a:t>
            </a:r>
          </a:p>
          <a:p>
            <a:pPr marL="742950" lvl="1" indent="-285750">
              <a:spcBef>
                <a:spcPts val="1200"/>
              </a:spcBef>
              <a:buFont typeface="Arial" panose="020B0604020202020204" pitchFamily="34" charset="0"/>
              <a:buChar char="•"/>
            </a:pPr>
            <a:r>
              <a:rPr lang="en-GB" sz="3200" dirty="0"/>
              <a:t>Allows to include previous knowledge on the phenomena</a:t>
            </a:r>
          </a:p>
          <a:p>
            <a:pPr marL="742950" lvl="1" indent="-285750">
              <a:spcBef>
                <a:spcPts val="1200"/>
              </a:spcBef>
              <a:buFont typeface="Arial" panose="020B0604020202020204" pitchFamily="34" charset="0"/>
              <a:buChar char="•"/>
            </a:pPr>
            <a:r>
              <a:rPr lang="en-GB" sz="3200" dirty="0"/>
              <a:t>Incorporates every piece of new information (however small) to update our knowledge in light of new evidence.</a:t>
            </a:r>
          </a:p>
        </p:txBody>
      </p:sp>
    </p:spTree>
    <p:extLst>
      <p:ext uri="{BB962C8B-B14F-4D97-AF65-F5344CB8AC3E}">
        <p14:creationId xmlns:p14="http://schemas.microsoft.com/office/powerpoint/2010/main" val="406011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EF60E-9BCB-9A59-FE88-4BDBE218B060}"/>
              </a:ext>
            </a:extLst>
          </p:cNvPr>
          <p:cNvPicPr>
            <a:picLocks noChangeAspect="1"/>
          </p:cNvPicPr>
          <p:nvPr/>
        </p:nvPicPr>
        <p:blipFill>
          <a:blip r:embed="rId3">
            <a:alphaModFix amt="14000"/>
          </a:blip>
          <a:stretch>
            <a:fillRect/>
          </a:stretch>
        </p:blipFill>
        <p:spPr>
          <a:xfrm>
            <a:off x="3876249" y="2238233"/>
            <a:ext cx="7082904" cy="4290966"/>
          </a:xfrm>
          <a:prstGeom prst="rect">
            <a:avLst/>
          </a:prstGeom>
        </p:spPr>
      </p:pic>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Conventional Methods (Frequentist)</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1130519"/>
            <a:ext cx="11395881" cy="4154984"/>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200" dirty="0"/>
              <a:t>Parameters (e.g.: population mean) are unknown but </a:t>
            </a:r>
            <a:r>
              <a:rPr lang="en-GB" sz="3200" i="1" dirty="0"/>
              <a:t>fixed.</a:t>
            </a:r>
          </a:p>
          <a:p>
            <a:pPr marL="742950" lvl="1" indent="-285750">
              <a:spcBef>
                <a:spcPts val="1200"/>
              </a:spcBef>
              <a:buFont typeface="Arial" panose="020B0604020202020204" pitchFamily="34" charset="0"/>
              <a:buChar char="•"/>
            </a:pPr>
            <a:r>
              <a:rPr lang="en-GB" sz="3200" dirty="0"/>
              <a:t>A </a:t>
            </a:r>
            <a:r>
              <a:rPr lang="en-GB" sz="3200" i="1" dirty="0"/>
              <a:t>counter-factual </a:t>
            </a:r>
            <a:r>
              <a:rPr lang="en-GB" sz="3200" dirty="0"/>
              <a:t>approach:</a:t>
            </a:r>
          </a:p>
          <a:p>
            <a:pPr marL="1371600" lvl="2" indent="-457200">
              <a:spcBef>
                <a:spcPts val="1200"/>
              </a:spcBef>
              <a:buFont typeface="Courier New" panose="02070309020205020404" pitchFamily="49" charset="0"/>
              <a:buChar char="o"/>
            </a:pPr>
            <a:r>
              <a:rPr lang="en-GB" sz="3200" b="1" dirty="0"/>
              <a:t>Null hypothesis</a:t>
            </a:r>
            <a:endParaRPr lang="en-GB" sz="3200" dirty="0"/>
          </a:p>
          <a:p>
            <a:pPr marL="1371600" lvl="2" indent="-457200">
              <a:spcBef>
                <a:spcPts val="1200"/>
              </a:spcBef>
              <a:buFont typeface="Courier New" panose="02070309020205020404" pitchFamily="49" charset="0"/>
              <a:buChar char="o"/>
            </a:pPr>
            <a:r>
              <a:rPr lang="en-GB" sz="3200" dirty="0"/>
              <a:t>Estimate probability of observed difference occurring from null hypothesis if we </a:t>
            </a:r>
            <a:r>
              <a:rPr lang="en-GB" sz="3200" i="1" dirty="0"/>
              <a:t>replicated the experiment several times</a:t>
            </a:r>
            <a:r>
              <a:rPr lang="en-GB" sz="3200" dirty="0"/>
              <a:t>.</a:t>
            </a:r>
          </a:p>
          <a:p>
            <a:pPr marL="1371600" lvl="2" indent="-457200">
              <a:spcBef>
                <a:spcPts val="1200"/>
              </a:spcBef>
              <a:buFont typeface="Courier New" panose="02070309020205020404" pitchFamily="49" charset="0"/>
              <a:buChar char="o"/>
            </a:pPr>
            <a:endParaRPr lang="en-GB" sz="3200" i="1" dirty="0"/>
          </a:p>
        </p:txBody>
      </p:sp>
    </p:spTree>
    <p:extLst>
      <p:ext uri="{BB962C8B-B14F-4D97-AF65-F5344CB8AC3E}">
        <p14:creationId xmlns:p14="http://schemas.microsoft.com/office/powerpoint/2010/main" val="4059591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Analysis</a:t>
            </a:r>
          </a:p>
        </p:txBody>
      </p:sp>
      <p:sp>
        <p:nvSpPr>
          <p:cNvPr id="3" name="TextBox 2">
            <a:extLst>
              <a:ext uri="{FF2B5EF4-FFF2-40B4-BE49-F238E27FC236}">
                <a16:creationId xmlns:a16="http://schemas.microsoft.com/office/drawing/2014/main" id="{016ACE44-3F3B-5103-D115-DA4E7B42DA00}"/>
              </a:ext>
            </a:extLst>
          </p:cNvPr>
          <p:cNvSpPr txBox="1"/>
          <p:nvPr/>
        </p:nvSpPr>
        <p:spPr>
          <a:xfrm>
            <a:off x="95534" y="1254417"/>
            <a:ext cx="9971903" cy="4647426"/>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200" dirty="0"/>
              <a:t>Parameters are </a:t>
            </a:r>
            <a:r>
              <a:rPr lang="en-GB" sz="3200" i="1" dirty="0"/>
              <a:t>uncertain:</a:t>
            </a:r>
          </a:p>
          <a:p>
            <a:pPr marL="1371600" lvl="2" indent="-457200">
              <a:spcBef>
                <a:spcPts val="1200"/>
              </a:spcBef>
              <a:buFont typeface="Courier New" panose="02070309020205020404" pitchFamily="49" charset="0"/>
              <a:buChar char="o"/>
            </a:pPr>
            <a:r>
              <a:rPr lang="en-GB" sz="3200" dirty="0"/>
              <a:t>Described by probability distributions. </a:t>
            </a:r>
          </a:p>
          <a:p>
            <a:pPr marL="742950" lvl="1" indent="-285750">
              <a:spcBef>
                <a:spcPts val="1200"/>
              </a:spcBef>
              <a:buFont typeface="Arial" panose="020B0604020202020204" pitchFamily="34" charset="0"/>
              <a:buChar char="•"/>
            </a:pPr>
            <a:r>
              <a:rPr lang="en-GB" sz="3200" dirty="0"/>
              <a:t>A-priori assumptions about the distribution of a parameter are updated considering new data:</a:t>
            </a:r>
          </a:p>
          <a:p>
            <a:pPr marL="1371600" lvl="2" indent="-457200">
              <a:spcBef>
                <a:spcPts val="1200"/>
              </a:spcBef>
              <a:buFont typeface="Courier New" panose="02070309020205020404" pitchFamily="49" charset="0"/>
              <a:buChar char="o"/>
            </a:pPr>
            <a:r>
              <a:rPr lang="en-GB" sz="3200" dirty="0"/>
              <a:t>Estimate</a:t>
            </a:r>
            <a:r>
              <a:rPr lang="en-GB" sz="3200" i="1" dirty="0"/>
              <a:t> posterior </a:t>
            </a:r>
            <a:r>
              <a:rPr lang="en-GB" sz="3200" dirty="0"/>
              <a:t>distributions</a:t>
            </a:r>
            <a:r>
              <a:rPr lang="en-GB" sz="3200" i="1" dirty="0"/>
              <a:t> </a:t>
            </a:r>
            <a:r>
              <a:rPr lang="en-GB" sz="3200" dirty="0"/>
              <a:t>that</a:t>
            </a:r>
            <a:r>
              <a:rPr lang="en-GB" sz="3200" i="1" dirty="0"/>
              <a:t> </a:t>
            </a:r>
            <a:r>
              <a:rPr lang="en-GB" sz="3200" dirty="0"/>
              <a:t>take into account new information.</a:t>
            </a:r>
          </a:p>
          <a:p>
            <a:pPr marL="1371600" lvl="2" indent="-457200">
              <a:spcBef>
                <a:spcPts val="1200"/>
              </a:spcBef>
              <a:buFont typeface="Courier New" panose="02070309020205020404" pitchFamily="49" charset="0"/>
              <a:buChar char="o"/>
            </a:pPr>
            <a:r>
              <a:rPr lang="en-GB" sz="3200" i="1" dirty="0"/>
              <a:t>Sample from posterior </a:t>
            </a:r>
            <a:r>
              <a:rPr lang="en-GB" sz="3200" dirty="0"/>
              <a:t>distribution to summarise parameter plausible values and their uncertainty. </a:t>
            </a:r>
          </a:p>
        </p:txBody>
      </p:sp>
    </p:spTree>
    <p:extLst>
      <p:ext uri="{BB962C8B-B14F-4D97-AF65-F5344CB8AC3E}">
        <p14:creationId xmlns:p14="http://schemas.microsoft.com/office/powerpoint/2010/main" val="254498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analysis</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1130519"/>
            <a:ext cx="9971903" cy="584775"/>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200" dirty="0"/>
              <a:t>First element: A prior </a:t>
            </a:r>
          </a:p>
        </p:txBody>
      </p:sp>
      <p:cxnSp>
        <p:nvCxnSpPr>
          <p:cNvPr id="5" name="Straight Connector 4">
            <a:extLst>
              <a:ext uri="{FF2B5EF4-FFF2-40B4-BE49-F238E27FC236}">
                <a16:creationId xmlns:a16="http://schemas.microsoft.com/office/drawing/2014/main" id="{228A035B-8BDB-A666-9798-B849D338B49A}"/>
              </a:ext>
            </a:extLst>
          </p:cNvPr>
          <p:cNvCxnSpPr/>
          <p:nvPr/>
        </p:nvCxnSpPr>
        <p:spPr>
          <a:xfrm>
            <a:off x="716692" y="3150973"/>
            <a:ext cx="0" cy="2100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566C53-576F-2C1A-34D7-A13F3C3A50F0}"/>
              </a:ext>
            </a:extLst>
          </p:cNvPr>
          <p:cNvCxnSpPr/>
          <p:nvPr/>
        </p:nvCxnSpPr>
        <p:spPr>
          <a:xfrm>
            <a:off x="716692" y="5251622"/>
            <a:ext cx="26072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00FE710-7004-C4D8-E6D1-A0637262B51D}"/>
              </a:ext>
            </a:extLst>
          </p:cNvPr>
          <p:cNvCxnSpPr/>
          <p:nvPr/>
        </p:nvCxnSpPr>
        <p:spPr>
          <a:xfrm>
            <a:off x="716692" y="4143633"/>
            <a:ext cx="2607276"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BFFBE0-14BE-640A-2282-3E080B156C48}"/>
              </a:ext>
            </a:extLst>
          </p:cNvPr>
          <p:cNvSpPr txBox="1"/>
          <p:nvPr/>
        </p:nvSpPr>
        <p:spPr>
          <a:xfrm>
            <a:off x="296562" y="5727481"/>
            <a:ext cx="5507533" cy="923330"/>
          </a:xfrm>
          <a:prstGeom prst="rect">
            <a:avLst/>
          </a:prstGeom>
          <a:noFill/>
        </p:spPr>
        <p:txBody>
          <a:bodyPr wrap="none" rtlCol="0">
            <a:spAutoFit/>
          </a:bodyPr>
          <a:lstStyle/>
          <a:p>
            <a:r>
              <a:rPr lang="en-GB" i="1" dirty="0"/>
              <a:t>p</a:t>
            </a:r>
            <a:r>
              <a:rPr lang="en-GB" dirty="0"/>
              <a:t> = proportion who will vote Red</a:t>
            </a:r>
          </a:p>
          <a:p>
            <a:r>
              <a:rPr lang="en-GB" i="1" dirty="0"/>
              <a:t>H </a:t>
            </a:r>
            <a:r>
              <a:rPr lang="en-GB" dirty="0"/>
              <a:t>= number of respondents who indicate Red preference</a:t>
            </a:r>
          </a:p>
          <a:p>
            <a:r>
              <a:rPr lang="en-GB" i="1" dirty="0"/>
              <a:t>N</a:t>
            </a:r>
            <a:r>
              <a:rPr lang="en-GB" dirty="0"/>
              <a:t> = total number of respondents </a:t>
            </a:r>
          </a:p>
        </p:txBody>
      </p:sp>
      <p:sp>
        <p:nvSpPr>
          <p:cNvPr id="10" name="TextBox 9">
            <a:extLst>
              <a:ext uri="{FF2B5EF4-FFF2-40B4-BE49-F238E27FC236}">
                <a16:creationId xmlns:a16="http://schemas.microsoft.com/office/drawing/2014/main" id="{3EB667E6-8844-2A7A-D25E-61B46E3B1B9F}"/>
              </a:ext>
            </a:extLst>
          </p:cNvPr>
          <p:cNvSpPr txBox="1"/>
          <p:nvPr/>
        </p:nvSpPr>
        <p:spPr>
          <a:xfrm>
            <a:off x="2027905" y="1644175"/>
            <a:ext cx="638316" cy="369332"/>
          </a:xfrm>
          <a:prstGeom prst="rect">
            <a:avLst/>
          </a:prstGeom>
          <a:noFill/>
        </p:spPr>
        <p:txBody>
          <a:bodyPr wrap="none" rtlCol="0">
            <a:spAutoFit/>
          </a:bodyPr>
          <a:lstStyle/>
          <a:p>
            <a:r>
              <a:rPr lang="en-GB" dirty="0"/>
              <a:t>Prior</a:t>
            </a:r>
          </a:p>
        </p:txBody>
      </p:sp>
      <p:sp>
        <p:nvSpPr>
          <p:cNvPr id="11" name="TextBox 10">
            <a:extLst>
              <a:ext uri="{FF2B5EF4-FFF2-40B4-BE49-F238E27FC236}">
                <a16:creationId xmlns:a16="http://schemas.microsoft.com/office/drawing/2014/main" id="{0DD4E444-54C8-F39E-7E63-B9FB0D8CBFD7}"/>
              </a:ext>
            </a:extLst>
          </p:cNvPr>
          <p:cNvSpPr txBox="1"/>
          <p:nvPr/>
        </p:nvSpPr>
        <p:spPr>
          <a:xfrm>
            <a:off x="5610966" y="4291929"/>
            <a:ext cx="1178528" cy="1200329"/>
          </a:xfrm>
          <a:prstGeom prst="rect">
            <a:avLst/>
          </a:prstGeom>
          <a:noFill/>
        </p:spPr>
        <p:txBody>
          <a:bodyPr wrap="none" rtlCol="0">
            <a:spAutoFit/>
          </a:bodyPr>
          <a:lstStyle/>
          <a:p>
            <a:r>
              <a:rPr lang="en-GB" i="1" dirty="0"/>
              <a:t>DATA</a:t>
            </a:r>
            <a:r>
              <a:rPr lang="en-GB" dirty="0"/>
              <a:t>:</a:t>
            </a:r>
          </a:p>
          <a:p>
            <a:r>
              <a:rPr lang="en-GB" dirty="0"/>
              <a:t>R=3</a:t>
            </a:r>
          </a:p>
          <a:p>
            <a:r>
              <a:rPr lang="en-GB" dirty="0"/>
              <a:t>N=5</a:t>
            </a:r>
          </a:p>
          <a:p>
            <a:r>
              <a:rPr lang="en-GB" dirty="0"/>
              <a:t>R/N = 0.60</a:t>
            </a:r>
          </a:p>
        </p:txBody>
      </p:sp>
      <p:sp>
        <p:nvSpPr>
          <p:cNvPr id="13" name="AutoShape 2">
            <a:extLst>
              <a:ext uri="{FF2B5EF4-FFF2-40B4-BE49-F238E27FC236}">
                <a16:creationId xmlns:a16="http://schemas.microsoft.com/office/drawing/2014/main" id="{E93A0BB3-0129-71F0-EF60-95B6E8874EB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2">
            <a:extLst>
              <a:ext uri="{FF2B5EF4-FFF2-40B4-BE49-F238E27FC236}">
                <a16:creationId xmlns:a16="http://schemas.microsoft.com/office/drawing/2014/main" id="{8EF4F664-0E7D-283F-31A0-C438FC662173}"/>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AutoShape 4">
            <a:extLst>
              <a:ext uri="{FF2B5EF4-FFF2-40B4-BE49-F238E27FC236}">
                <a16:creationId xmlns:a16="http://schemas.microsoft.com/office/drawing/2014/main" id="{87AE9E56-9B81-A369-4421-9A89EA927265}"/>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2" name="Picture 11">
            <a:extLst>
              <a:ext uri="{FF2B5EF4-FFF2-40B4-BE49-F238E27FC236}">
                <a16:creationId xmlns:a16="http://schemas.microsoft.com/office/drawing/2014/main" id="{B4C6964B-8995-4688-66D3-120C7DA2E933}"/>
              </a:ext>
            </a:extLst>
          </p:cNvPr>
          <p:cNvPicPr>
            <a:picLocks noChangeAspect="1"/>
          </p:cNvPicPr>
          <p:nvPr/>
        </p:nvPicPr>
        <p:blipFill>
          <a:blip r:embed="rId3"/>
          <a:stretch>
            <a:fillRect/>
          </a:stretch>
        </p:blipFill>
        <p:spPr>
          <a:xfrm>
            <a:off x="192749" y="2013507"/>
            <a:ext cx="4946943" cy="3705617"/>
          </a:xfrm>
          <a:prstGeom prst="rect">
            <a:avLst/>
          </a:prstGeom>
        </p:spPr>
      </p:pic>
    </p:spTree>
    <p:extLst>
      <p:ext uri="{BB962C8B-B14F-4D97-AF65-F5344CB8AC3E}">
        <p14:creationId xmlns:p14="http://schemas.microsoft.com/office/powerpoint/2010/main" val="1502453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analysis</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1130519"/>
            <a:ext cx="9971903" cy="584775"/>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200" dirty="0"/>
              <a:t>Second element: Likelihood function.  </a:t>
            </a:r>
            <a:endParaRPr lang="en-GB" sz="3200" i="1" dirty="0"/>
          </a:p>
        </p:txBody>
      </p:sp>
      <p:cxnSp>
        <p:nvCxnSpPr>
          <p:cNvPr id="5" name="Straight Connector 4">
            <a:extLst>
              <a:ext uri="{FF2B5EF4-FFF2-40B4-BE49-F238E27FC236}">
                <a16:creationId xmlns:a16="http://schemas.microsoft.com/office/drawing/2014/main" id="{228A035B-8BDB-A666-9798-B849D338B49A}"/>
              </a:ext>
            </a:extLst>
          </p:cNvPr>
          <p:cNvCxnSpPr/>
          <p:nvPr/>
        </p:nvCxnSpPr>
        <p:spPr>
          <a:xfrm>
            <a:off x="716692" y="3150973"/>
            <a:ext cx="0" cy="2100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566C53-576F-2C1A-34D7-A13F3C3A50F0}"/>
              </a:ext>
            </a:extLst>
          </p:cNvPr>
          <p:cNvCxnSpPr/>
          <p:nvPr/>
        </p:nvCxnSpPr>
        <p:spPr>
          <a:xfrm>
            <a:off x="716692" y="5251622"/>
            <a:ext cx="2607276"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BFFBE0-14BE-640A-2282-3E080B156C48}"/>
              </a:ext>
            </a:extLst>
          </p:cNvPr>
          <p:cNvSpPr txBox="1"/>
          <p:nvPr/>
        </p:nvSpPr>
        <p:spPr>
          <a:xfrm>
            <a:off x="296562" y="5727481"/>
            <a:ext cx="5314404" cy="923330"/>
          </a:xfrm>
          <a:prstGeom prst="rect">
            <a:avLst/>
          </a:prstGeom>
          <a:noFill/>
        </p:spPr>
        <p:txBody>
          <a:bodyPr wrap="none" rtlCol="0">
            <a:spAutoFit/>
          </a:bodyPr>
          <a:lstStyle/>
          <a:p>
            <a:r>
              <a:rPr lang="en-GB" i="1" dirty="0"/>
              <a:t>p</a:t>
            </a:r>
            <a:r>
              <a:rPr lang="en-GB" dirty="0"/>
              <a:t> = proportion who will vote for Red candidate</a:t>
            </a:r>
          </a:p>
          <a:p>
            <a:r>
              <a:rPr lang="en-GB" i="1" dirty="0"/>
              <a:t>R</a:t>
            </a:r>
            <a:r>
              <a:rPr lang="en-GB" dirty="0"/>
              <a:t> = number of respondents who intend to vote for Red</a:t>
            </a:r>
          </a:p>
          <a:p>
            <a:r>
              <a:rPr lang="en-GB" i="1" dirty="0"/>
              <a:t>N</a:t>
            </a:r>
            <a:r>
              <a:rPr lang="en-GB" dirty="0"/>
              <a:t> = total number of respondents </a:t>
            </a:r>
          </a:p>
        </p:txBody>
      </p:sp>
      <p:sp>
        <p:nvSpPr>
          <p:cNvPr id="10" name="TextBox 9">
            <a:extLst>
              <a:ext uri="{FF2B5EF4-FFF2-40B4-BE49-F238E27FC236}">
                <a16:creationId xmlns:a16="http://schemas.microsoft.com/office/drawing/2014/main" id="{3EB667E6-8844-2A7A-D25E-61B46E3B1B9F}"/>
              </a:ext>
            </a:extLst>
          </p:cNvPr>
          <p:cNvSpPr txBox="1"/>
          <p:nvPr/>
        </p:nvSpPr>
        <p:spPr>
          <a:xfrm>
            <a:off x="950678" y="2611754"/>
            <a:ext cx="2139304" cy="369332"/>
          </a:xfrm>
          <a:prstGeom prst="rect">
            <a:avLst/>
          </a:prstGeom>
          <a:noFill/>
        </p:spPr>
        <p:txBody>
          <a:bodyPr wrap="none" rtlCol="0">
            <a:spAutoFit/>
          </a:bodyPr>
          <a:lstStyle/>
          <a:p>
            <a:r>
              <a:rPr lang="en-GB" dirty="0"/>
              <a:t>My prior assumption</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8F907B9-28AF-B13F-E86C-C958BB025CD7}"/>
                  </a:ext>
                </a:extLst>
              </p:cNvPr>
              <p:cNvSpPr txBox="1"/>
              <p:nvPr/>
            </p:nvSpPr>
            <p:spPr>
              <a:xfrm>
                <a:off x="5168190" y="4145538"/>
                <a:ext cx="2029723" cy="646331"/>
              </a:xfrm>
              <a:prstGeom prst="rect">
                <a:avLst/>
              </a:prstGeom>
              <a:noFill/>
            </p:spPr>
            <p:txBody>
              <a:bodyPr wrap="none" rtlCol="0">
                <a:spAutoFit/>
              </a:bodyPr>
              <a:lstStyle/>
              <a:p>
                <a:r>
                  <a:rPr lang="en-GB" b="1" dirty="0"/>
                  <a:t>Likelihood </a:t>
                </a:r>
                <a:r>
                  <a:rPr lang="en-GB" b="1" dirty="0" err="1"/>
                  <a:t>func</a:t>
                </a:r>
                <a:r>
                  <a:rPr lang="en-GB" dirty="0"/>
                  <a:t>.: </a:t>
                </a:r>
              </a:p>
              <a:p>
                <a:r>
                  <a:rPr lang="en-GB" dirty="0"/>
                  <a:t>R </a:t>
                </a:r>
                <a14:m>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oMath>
                </a14:m>
                <a:r>
                  <a:rPr lang="en-GB" dirty="0"/>
                  <a:t>Binomial (N, p) </a:t>
                </a:r>
              </a:p>
            </p:txBody>
          </p:sp>
        </mc:Choice>
        <mc:Fallback xmlns="">
          <p:sp>
            <p:nvSpPr>
              <p:cNvPr id="6" name="TextBox 5">
                <a:extLst>
                  <a:ext uri="{FF2B5EF4-FFF2-40B4-BE49-F238E27FC236}">
                    <a16:creationId xmlns:a16="http://schemas.microsoft.com/office/drawing/2014/main" id="{58F907B9-28AF-B13F-E86C-C958BB025CD7}"/>
                  </a:ext>
                </a:extLst>
              </p:cNvPr>
              <p:cNvSpPr txBox="1">
                <a:spLocks noRot="1" noChangeAspect="1" noMove="1" noResize="1" noEditPoints="1" noAdjustHandles="1" noChangeArrowheads="1" noChangeShapeType="1" noTextEdit="1"/>
              </p:cNvSpPr>
              <p:nvPr/>
            </p:nvSpPr>
            <p:spPr>
              <a:xfrm>
                <a:off x="5168190" y="4145538"/>
                <a:ext cx="2029723" cy="646331"/>
              </a:xfrm>
              <a:prstGeom prst="rect">
                <a:avLst/>
              </a:prstGeom>
              <a:blipFill>
                <a:blip r:embed="rId3"/>
                <a:stretch>
                  <a:fillRect l="-2703" t="-4717" r="-1502" b="-14151"/>
                </a:stretch>
              </a:blipFill>
            </p:spPr>
            <p:txBody>
              <a:bodyPr/>
              <a:lstStyle/>
              <a:p>
                <a:r>
                  <a:rPr lang="en-GB">
                    <a:noFill/>
                  </a:rPr>
                  <a:t> </a:t>
                </a:r>
              </a:p>
            </p:txBody>
          </p:sp>
        </mc:Fallback>
      </mc:AlternateContent>
      <p:sp>
        <p:nvSpPr>
          <p:cNvPr id="14" name="AutoShape 2">
            <a:extLst>
              <a:ext uri="{FF2B5EF4-FFF2-40B4-BE49-F238E27FC236}">
                <a16:creationId xmlns:a16="http://schemas.microsoft.com/office/drawing/2014/main" id="{89ACC5A3-2168-3505-7E04-35E5FC0328A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7" name="Picture 16">
            <a:extLst>
              <a:ext uri="{FF2B5EF4-FFF2-40B4-BE49-F238E27FC236}">
                <a16:creationId xmlns:a16="http://schemas.microsoft.com/office/drawing/2014/main" id="{725DD93F-4FCC-B19C-B568-84D58ED9D1D3}"/>
              </a:ext>
            </a:extLst>
          </p:cNvPr>
          <p:cNvPicPr>
            <a:picLocks noChangeAspect="1"/>
          </p:cNvPicPr>
          <p:nvPr/>
        </p:nvPicPr>
        <p:blipFill>
          <a:blip r:embed="rId4"/>
          <a:stretch>
            <a:fillRect/>
          </a:stretch>
        </p:blipFill>
        <p:spPr>
          <a:xfrm>
            <a:off x="296562" y="3041432"/>
            <a:ext cx="3853416" cy="2416334"/>
          </a:xfrm>
          <a:prstGeom prst="rect">
            <a:avLst/>
          </a:prstGeom>
        </p:spPr>
      </p:pic>
      <p:sp>
        <p:nvSpPr>
          <p:cNvPr id="19" name="TextBox 18">
            <a:extLst>
              <a:ext uri="{FF2B5EF4-FFF2-40B4-BE49-F238E27FC236}">
                <a16:creationId xmlns:a16="http://schemas.microsoft.com/office/drawing/2014/main" id="{2ACBFE06-0904-9158-4CAF-E3530E75136E}"/>
              </a:ext>
            </a:extLst>
          </p:cNvPr>
          <p:cNvSpPr txBox="1"/>
          <p:nvPr/>
        </p:nvSpPr>
        <p:spPr>
          <a:xfrm>
            <a:off x="5180646" y="2678437"/>
            <a:ext cx="1178528" cy="1200329"/>
          </a:xfrm>
          <a:prstGeom prst="rect">
            <a:avLst/>
          </a:prstGeom>
          <a:noFill/>
        </p:spPr>
        <p:txBody>
          <a:bodyPr wrap="none" rtlCol="0">
            <a:spAutoFit/>
          </a:bodyPr>
          <a:lstStyle/>
          <a:p>
            <a:r>
              <a:rPr lang="en-GB" b="1" i="1" dirty="0"/>
              <a:t>DATA</a:t>
            </a:r>
            <a:r>
              <a:rPr lang="en-GB" dirty="0"/>
              <a:t>:</a:t>
            </a:r>
          </a:p>
          <a:p>
            <a:r>
              <a:rPr lang="en-GB" dirty="0"/>
              <a:t>R=3</a:t>
            </a:r>
          </a:p>
          <a:p>
            <a:r>
              <a:rPr lang="en-GB" dirty="0"/>
              <a:t>N=5</a:t>
            </a:r>
          </a:p>
          <a:p>
            <a:r>
              <a:rPr lang="en-GB" dirty="0"/>
              <a:t>R/N = 0.60</a:t>
            </a:r>
          </a:p>
        </p:txBody>
      </p:sp>
      <p:sp>
        <p:nvSpPr>
          <p:cNvPr id="4" name="TextBox 3">
            <a:extLst>
              <a:ext uri="{FF2B5EF4-FFF2-40B4-BE49-F238E27FC236}">
                <a16:creationId xmlns:a16="http://schemas.microsoft.com/office/drawing/2014/main" id="{70734806-6A43-6CD4-9FBD-64B52AA4EBC3}"/>
              </a:ext>
            </a:extLst>
          </p:cNvPr>
          <p:cNvSpPr txBox="1"/>
          <p:nvPr/>
        </p:nvSpPr>
        <p:spPr>
          <a:xfrm>
            <a:off x="1958085" y="1715294"/>
            <a:ext cx="638316" cy="369332"/>
          </a:xfrm>
          <a:prstGeom prst="rect">
            <a:avLst/>
          </a:prstGeom>
          <a:noFill/>
        </p:spPr>
        <p:txBody>
          <a:bodyPr wrap="none" rtlCol="0">
            <a:spAutoFit/>
          </a:bodyPr>
          <a:lstStyle/>
          <a:p>
            <a:r>
              <a:rPr lang="en-GB" dirty="0"/>
              <a:t>Prior</a:t>
            </a:r>
          </a:p>
        </p:txBody>
      </p:sp>
      <p:pic>
        <p:nvPicPr>
          <p:cNvPr id="8" name="Picture 7">
            <a:extLst>
              <a:ext uri="{FF2B5EF4-FFF2-40B4-BE49-F238E27FC236}">
                <a16:creationId xmlns:a16="http://schemas.microsoft.com/office/drawing/2014/main" id="{9CDEBC62-09E5-A442-FB41-85B86E15B2B1}"/>
              </a:ext>
            </a:extLst>
          </p:cNvPr>
          <p:cNvPicPr>
            <a:picLocks noChangeAspect="1"/>
          </p:cNvPicPr>
          <p:nvPr/>
        </p:nvPicPr>
        <p:blipFill>
          <a:blip r:embed="rId5"/>
          <a:stretch>
            <a:fillRect/>
          </a:stretch>
        </p:blipFill>
        <p:spPr>
          <a:xfrm>
            <a:off x="122929" y="2084626"/>
            <a:ext cx="4946943" cy="3705617"/>
          </a:xfrm>
          <a:prstGeom prst="rect">
            <a:avLst/>
          </a:prstGeom>
        </p:spPr>
      </p:pic>
    </p:spTree>
    <p:extLst>
      <p:ext uri="{BB962C8B-B14F-4D97-AF65-F5344CB8AC3E}">
        <p14:creationId xmlns:p14="http://schemas.microsoft.com/office/powerpoint/2010/main" val="3236274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analysis</a:t>
            </a:r>
          </a:p>
        </p:txBody>
      </p:sp>
      <p:sp>
        <p:nvSpPr>
          <p:cNvPr id="3" name="TextBox 2">
            <a:extLst>
              <a:ext uri="{FF2B5EF4-FFF2-40B4-BE49-F238E27FC236}">
                <a16:creationId xmlns:a16="http://schemas.microsoft.com/office/drawing/2014/main" id="{016ACE44-3F3B-5103-D115-DA4E7B42DA00}"/>
              </a:ext>
            </a:extLst>
          </p:cNvPr>
          <p:cNvSpPr txBox="1"/>
          <p:nvPr/>
        </p:nvSpPr>
        <p:spPr>
          <a:xfrm>
            <a:off x="0" y="1130519"/>
            <a:ext cx="9971903" cy="584775"/>
          </a:xfrm>
          <a:prstGeom prst="rect">
            <a:avLst/>
          </a:prstGeom>
          <a:noFill/>
        </p:spPr>
        <p:txBody>
          <a:bodyPr wrap="square" rtlCol="0">
            <a:spAutoFit/>
          </a:bodyPr>
          <a:lstStyle/>
          <a:p>
            <a:pPr marL="742950" lvl="1" indent="-285750">
              <a:spcBef>
                <a:spcPts val="1200"/>
              </a:spcBef>
              <a:buFont typeface="Arial" panose="020B0604020202020204" pitchFamily="34" charset="0"/>
              <a:buChar char="•"/>
            </a:pPr>
            <a:r>
              <a:rPr lang="en-GB" sz="3200" dirty="0"/>
              <a:t>Bayesian Rule</a:t>
            </a:r>
            <a:r>
              <a:rPr lang="en-GB" sz="3200" dirty="0">
                <a:sym typeface="Wingdings" panose="05000000000000000000" pitchFamily="2" charset="2"/>
              </a:rPr>
              <a:t> Posterior</a:t>
            </a:r>
            <a:endParaRPr lang="en-GB" sz="3200" i="1" dirty="0"/>
          </a:p>
        </p:txBody>
      </p:sp>
      <p:cxnSp>
        <p:nvCxnSpPr>
          <p:cNvPr id="5" name="Straight Connector 4">
            <a:extLst>
              <a:ext uri="{FF2B5EF4-FFF2-40B4-BE49-F238E27FC236}">
                <a16:creationId xmlns:a16="http://schemas.microsoft.com/office/drawing/2014/main" id="{228A035B-8BDB-A666-9798-B849D338B49A}"/>
              </a:ext>
            </a:extLst>
          </p:cNvPr>
          <p:cNvCxnSpPr/>
          <p:nvPr/>
        </p:nvCxnSpPr>
        <p:spPr>
          <a:xfrm>
            <a:off x="716692" y="3150973"/>
            <a:ext cx="0" cy="2100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566C53-576F-2C1A-34D7-A13F3C3A50F0}"/>
              </a:ext>
            </a:extLst>
          </p:cNvPr>
          <p:cNvCxnSpPr/>
          <p:nvPr/>
        </p:nvCxnSpPr>
        <p:spPr>
          <a:xfrm>
            <a:off x="716692" y="5251622"/>
            <a:ext cx="260727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AutoShape 2">
            <a:extLst>
              <a:ext uri="{FF2B5EF4-FFF2-40B4-BE49-F238E27FC236}">
                <a16:creationId xmlns:a16="http://schemas.microsoft.com/office/drawing/2014/main" id="{89ACC5A3-2168-3505-7E04-35E5FC0328A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TextBox 18">
            <a:extLst>
              <a:ext uri="{FF2B5EF4-FFF2-40B4-BE49-F238E27FC236}">
                <a16:creationId xmlns:a16="http://schemas.microsoft.com/office/drawing/2014/main" id="{2ACBFE06-0904-9158-4CAF-E3530E75136E}"/>
              </a:ext>
            </a:extLst>
          </p:cNvPr>
          <p:cNvSpPr txBox="1"/>
          <p:nvPr/>
        </p:nvSpPr>
        <p:spPr>
          <a:xfrm>
            <a:off x="5413180" y="2489532"/>
            <a:ext cx="1178528" cy="1200329"/>
          </a:xfrm>
          <a:prstGeom prst="rect">
            <a:avLst/>
          </a:prstGeom>
          <a:noFill/>
        </p:spPr>
        <p:txBody>
          <a:bodyPr wrap="none" rtlCol="0">
            <a:spAutoFit/>
          </a:bodyPr>
          <a:lstStyle/>
          <a:p>
            <a:r>
              <a:rPr lang="en-GB" b="1" i="1" dirty="0"/>
              <a:t>DATA</a:t>
            </a:r>
            <a:r>
              <a:rPr lang="en-GB" dirty="0"/>
              <a:t>:</a:t>
            </a:r>
          </a:p>
          <a:p>
            <a:r>
              <a:rPr lang="en-GB" dirty="0"/>
              <a:t>R=3</a:t>
            </a:r>
          </a:p>
          <a:p>
            <a:r>
              <a:rPr lang="en-GB" dirty="0"/>
              <a:t>N=5</a:t>
            </a:r>
          </a:p>
          <a:p>
            <a:r>
              <a:rPr lang="en-GB" dirty="0"/>
              <a:t>R/N = 0.60</a:t>
            </a:r>
          </a:p>
        </p:txBody>
      </p:sp>
      <p:sp>
        <p:nvSpPr>
          <p:cNvPr id="4" name="TextBox 3">
            <a:extLst>
              <a:ext uri="{FF2B5EF4-FFF2-40B4-BE49-F238E27FC236}">
                <a16:creationId xmlns:a16="http://schemas.microsoft.com/office/drawing/2014/main" id="{482B14B9-88BB-CE55-4824-465266D2AA24}"/>
              </a:ext>
            </a:extLst>
          </p:cNvPr>
          <p:cNvSpPr txBox="1"/>
          <p:nvPr/>
        </p:nvSpPr>
        <p:spPr>
          <a:xfrm>
            <a:off x="4191834" y="4721701"/>
            <a:ext cx="1116524" cy="369332"/>
          </a:xfrm>
          <a:prstGeom prst="rect">
            <a:avLst/>
          </a:prstGeom>
          <a:noFill/>
        </p:spPr>
        <p:txBody>
          <a:bodyPr wrap="none" rtlCol="0">
            <a:spAutoFit/>
          </a:bodyPr>
          <a:lstStyle/>
          <a:p>
            <a:r>
              <a:rPr lang="en-GB" b="1" dirty="0"/>
              <a:t>Posterior:</a:t>
            </a:r>
            <a:endParaRPr lang="en-GB"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42522B67-6836-7C6B-0CC1-6A39680EBB1C}"/>
                  </a:ext>
                </a:extLst>
              </p:cNvPr>
              <p:cNvSpPr txBox="1"/>
              <p:nvPr/>
            </p:nvSpPr>
            <p:spPr>
              <a:xfrm>
                <a:off x="4056038" y="5081501"/>
                <a:ext cx="3621164" cy="629147"/>
              </a:xfrm>
              <a:prstGeom prst="rect">
                <a:avLst/>
              </a:prstGeom>
              <a:noFill/>
            </p:spPr>
            <p:txBody>
              <a:bodyPr wrap="square" rtlCol="0">
                <a:spAutoFit/>
              </a:bodyPr>
              <a:lstStyle/>
              <a:p>
                <a:r>
                  <a:rPr lang="en-GB" i="1" dirty="0">
                    <a:latin typeface="Cambria Math" panose="02040503050406030204" pitchFamily="18" charset="0"/>
                    <a:ea typeface="Cambria Math" panose="02040503050406030204" pitchFamily="18" charset="0"/>
                    <a:sym typeface="Wingdings" panose="05000000000000000000" pitchFamily="2" charset="2"/>
                  </a:rPr>
                  <a:t>Pr(p | R, B)  </a:t>
                </a:r>
                <a:r>
                  <a:rPr lang="en-GB" dirty="0">
                    <a:sym typeface="Wingdings" panose="05000000000000000000" pitchFamily="2" charset="2"/>
                  </a:rPr>
                  <a:t>=  </a:t>
                </a:r>
                <a14:m>
                  <m:oMath xmlns:m="http://schemas.openxmlformats.org/officeDocument/2006/math">
                    <m:f>
                      <m:fPr>
                        <m:ctrlPr>
                          <a:rPr lang="en-GB" sz="2000" i="1" smtClean="0">
                            <a:latin typeface="Cambria Math" panose="02040503050406030204" pitchFamily="18" charset="0"/>
                            <a:sym typeface="Wingdings" panose="05000000000000000000" pitchFamily="2" charset="2"/>
                          </a:rPr>
                        </m:ctrlPr>
                      </m:fPr>
                      <m:num>
                        <m:func>
                          <m:funcPr>
                            <m:ctrlPr>
                              <a:rPr lang="en-GB" sz="2000" i="1" smtClean="0">
                                <a:latin typeface="Cambria Math" panose="02040503050406030204" pitchFamily="18" charset="0"/>
                                <a:sym typeface="Wingdings" panose="05000000000000000000" pitchFamily="2" charset="2"/>
                              </a:rPr>
                            </m:ctrlPr>
                          </m:funcPr>
                          <m:fName>
                            <m:r>
                              <a:rPr lang="en-GB" sz="2000" b="0" i="1" baseline="0" smtClean="0">
                                <a:latin typeface="Cambria Math" panose="02040503050406030204" pitchFamily="18" charset="0"/>
                                <a:sym typeface="Wingdings" panose="05000000000000000000" pitchFamily="2" charset="2"/>
                              </a:rPr>
                              <m:t>𝑃𝑟</m:t>
                            </m:r>
                          </m:fName>
                          <m:e>
                            <m:d>
                              <m:dPr>
                                <m:ctrlPr>
                                  <a:rPr lang="en-GB" sz="2000" i="1" smtClean="0">
                                    <a:latin typeface="Cambria Math" panose="02040503050406030204" pitchFamily="18" charset="0"/>
                                    <a:sym typeface="Wingdings" panose="05000000000000000000" pitchFamily="2" charset="2"/>
                                  </a:rPr>
                                </m:ctrlPr>
                              </m:dPr>
                              <m:e>
                                <m:r>
                                  <a:rPr lang="en-GB" sz="2000" b="0" i="1" baseline="0" smtClean="0">
                                    <a:latin typeface="Cambria Math" panose="02040503050406030204" pitchFamily="18" charset="0"/>
                                    <a:sym typeface="Wingdings" panose="05000000000000000000" pitchFamily="2" charset="2"/>
                                  </a:rPr>
                                  <m:t>𝑅</m:t>
                                </m:r>
                                <m:r>
                                  <a:rPr lang="en-GB" sz="2000" b="0" i="1" baseline="0" smtClean="0">
                                    <a:latin typeface="Cambria Math" panose="02040503050406030204" pitchFamily="18" charset="0"/>
                                    <a:sym typeface="Wingdings" panose="05000000000000000000" pitchFamily="2" charset="2"/>
                                  </a:rPr>
                                  <m:t>, </m:t>
                                </m:r>
                                <m:r>
                                  <a:rPr lang="en-GB" sz="2000" b="0" i="1" baseline="0" smtClean="0">
                                    <a:latin typeface="Cambria Math" panose="02040503050406030204" pitchFamily="18" charset="0"/>
                                    <a:sym typeface="Wingdings" panose="05000000000000000000" pitchFamily="2" charset="2"/>
                                  </a:rPr>
                                  <m:t>𝐵</m:t>
                                </m:r>
                                <m:r>
                                  <a:rPr lang="en-GB" sz="2000" b="0" i="1" baseline="0" smtClean="0">
                                    <a:latin typeface="Cambria Math" panose="02040503050406030204" pitchFamily="18" charset="0"/>
                                    <a:sym typeface="Wingdings" panose="05000000000000000000" pitchFamily="2" charset="2"/>
                                  </a:rPr>
                                  <m:t> </m:t>
                                </m:r>
                              </m:e>
                              <m:e>
                                <m:r>
                                  <a:rPr lang="en-GB" sz="2000" b="0" i="1" smtClean="0">
                                    <a:latin typeface="Cambria Math" panose="02040503050406030204" pitchFamily="18" charset="0"/>
                                    <a:sym typeface="Wingdings" panose="05000000000000000000" pitchFamily="2" charset="2"/>
                                  </a:rPr>
                                  <m:t> </m:t>
                                </m:r>
                                <m:r>
                                  <a:rPr lang="en-GB" sz="2000" b="0" i="1" baseline="0" smtClean="0">
                                    <a:latin typeface="Cambria Math" panose="02040503050406030204" pitchFamily="18" charset="0"/>
                                    <a:sym typeface="Wingdings" panose="05000000000000000000" pitchFamily="2" charset="2"/>
                                  </a:rPr>
                                  <m:t>𝑝</m:t>
                                </m:r>
                              </m:e>
                            </m:d>
                          </m:e>
                        </m:func>
                        <m:r>
                          <a:rPr lang="en-GB" sz="2000" b="0" i="1" smtClean="0">
                            <a:latin typeface="Cambria Math" panose="02040503050406030204" pitchFamily="18" charset="0"/>
                            <a:sym typeface="Wingdings" panose="05000000000000000000" pitchFamily="2" charset="2"/>
                          </a:rPr>
                          <m:t> </m:t>
                        </m:r>
                        <m:r>
                          <a:rPr lang="en-GB" sz="2000" b="0" i="1" baseline="0" smtClean="0">
                            <a:latin typeface="Cambria Math" panose="02040503050406030204" pitchFamily="18" charset="0"/>
                            <a:sym typeface="Wingdings" panose="05000000000000000000" pitchFamily="2" charset="2"/>
                          </a:rPr>
                          <m:t>∗  </m:t>
                        </m:r>
                        <m:r>
                          <a:rPr lang="en-GB" sz="2000" b="0" i="1" baseline="0" smtClean="0">
                            <a:latin typeface="Cambria Math" panose="02040503050406030204" pitchFamily="18" charset="0"/>
                            <a:sym typeface="Wingdings" panose="05000000000000000000" pitchFamily="2" charset="2"/>
                          </a:rPr>
                          <m:t>𝑃𝑟</m:t>
                        </m:r>
                        <m:r>
                          <a:rPr lang="en-GB" sz="2000" b="0" i="1" baseline="0" smtClean="0">
                            <a:latin typeface="Cambria Math" panose="02040503050406030204" pitchFamily="18" charset="0"/>
                            <a:sym typeface="Wingdings" panose="05000000000000000000" pitchFamily="2" charset="2"/>
                          </a:rPr>
                          <m:t>⁡(</m:t>
                        </m:r>
                        <m:r>
                          <a:rPr lang="en-GB" sz="2000" b="0" i="1" baseline="0" smtClean="0">
                            <a:latin typeface="Cambria Math" panose="02040503050406030204" pitchFamily="18" charset="0"/>
                            <a:sym typeface="Wingdings" panose="05000000000000000000" pitchFamily="2" charset="2"/>
                          </a:rPr>
                          <m:t>𝑝</m:t>
                        </m:r>
                        <m:r>
                          <a:rPr lang="en-GB" sz="2000" b="0" i="1" baseline="0" smtClean="0">
                            <a:latin typeface="Cambria Math" panose="02040503050406030204" pitchFamily="18" charset="0"/>
                            <a:sym typeface="Wingdings" panose="05000000000000000000" pitchFamily="2" charset="2"/>
                          </a:rPr>
                          <m:t>)  </m:t>
                        </m:r>
                      </m:num>
                      <m:den>
                        <m:r>
                          <a:rPr lang="en-GB" sz="2000" b="0" i="1" smtClean="0">
                            <a:latin typeface="Cambria Math" panose="02040503050406030204" pitchFamily="18" charset="0"/>
                            <a:sym typeface="Wingdings" panose="05000000000000000000" pitchFamily="2" charset="2"/>
                          </a:rPr>
                          <m:t>𝑃𝑟</m:t>
                        </m:r>
                        <m:r>
                          <a:rPr lang="en-GB" sz="2000" b="0" i="1" smtClean="0">
                            <a:latin typeface="Cambria Math" panose="02040503050406030204" pitchFamily="18" charset="0"/>
                            <a:sym typeface="Wingdings" panose="05000000000000000000" pitchFamily="2" charset="2"/>
                          </a:rPr>
                          <m:t>⁡( </m:t>
                        </m:r>
                        <m:r>
                          <a:rPr lang="en-GB" sz="2000" b="0" i="1" smtClean="0">
                            <a:latin typeface="Cambria Math" panose="02040503050406030204" pitchFamily="18" charset="0"/>
                            <a:sym typeface="Wingdings" panose="05000000000000000000" pitchFamily="2" charset="2"/>
                          </a:rPr>
                          <m:t>𝑅</m:t>
                        </m:r>
                        <m:r>
                          <a:rPr lang="en-GB" sz="2000" b="0" i="1" smtClean="0">
                            <a:latin typeface="Cambria Math" panose="02040503050406030204" pitchFamily="18" charset="0"/>
                            <a:sym typeface="Wingdings" panose="05000000000000000000" pitchFamily="2" charset="2"/>
                          </a:rPr>
                          <m:t>, </m:t>
                        </m:r>
                        <m:r>
                          <a:rPr lang="en-GB" sz="2000" b="0" i="1" smtClean="0">
                            <a:latin typeface="Cambria Math" panose="02040503050406030204" pitchFamily="18" charset="0"/>
                            <a:sym typeface="Wingdings" panose="05000000000000000000" pitchFamily="2" charset="2"/>
                          </a:rPr>
                          <m:t>𝐵</m:t>
                        </m:r>
                        <m:r>
                          <a:rPr lang="en-GB" sz="2000" b="0" i="1" smtClean="0">
                            <a:latin typeface="Cambria Math" panose="02040503050406030204" pitchFamily="18" charset="0"/>
                            <a:sym typeface="Wingdings" panose="05000000000000000000" pitchFamily="2" charset="2"/>
                          </a:rPr>
                          <m:t>)</m:t>
                        </m:r>
                      </m:den>
                    </m:f>
                  </m:oMath>
                </a14:m>
                <a:endParaRPr lang="en-GB" i="1" dirty="0"/>
              </a:p>
            </p:txBody>
          </p:sp>
        </mc:Choice>
        <mc:Fallback xmlns="">
          <p:sp>
            <p:nvSpPr>
              <p:cNvPr id="8" name="TextBox 7">
                <a:extLst>
                  <a:ext uri="{FF2B5EF4-FFF2-40B4-BE49-F238E27FC236}">
                    <a16:creationId xmlns:a16="http://schemas.microsoft.com/office/drawing/2014/main" id="{42522B67-6836-7C6B-0CC1-6A39680EBB1C}"/>
                  </a:ext>
                </a:extLst>
              </p:cNvPr>
              <p:cNvSpPr txBox="1">
                <a:spLocks noRot="1" noChangeAspect="1" noMove="1" noResize="1" noEditPoints="1" noAdjustHandles="1" noChangeArrowheads="1" noChangeShapeType="1" noTextEdit="1"/>
              </p:cNvSpPr>
              <p:nvPr/>
            </p:nvSpPr>
            <p:spPr>
              <a:xfrm>
                <a:off x="4056038" y="5081501"/>
                <a:ext cx="3621164" cy="629147"/>
              </a:xfrm>
              <a:prstGeom prst="rect">
                <a:avLst/>
              </a:prstGeom>
              <a:blipFill>
                <a:blip r:embed="rId3"/>
                <a:stretch>
                  <a:fillRect l="-134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9C1C341-5428-1DC8-DB20-E5E092AB2C45}"/>
                  </a:ext>
                </a:extLst>
              </p:cNvPr>
              <p:cNvSpPr txBox="1"/>
              <p:nvPr/>
            </p:nvSpPr>
            <p:spPr>
              <a:xfrm>
                <a:off x="4851759" y="3805655"/>
                <a:ext cx="2029723" cy="646331"/>
              </a:xfrm>
              <a:prstGeom prst="rect">
                <a:avLst/>
              </a:prstGeom>
              <a:noFill/>
            </p:spPr>
            <p:txBody>
              <a:bodyPr wrap="none" rtlCol="0">
                <a:spAutoFit/>
              </a:bodyPr>
              <a:lstStyle/>
              <a:p>
                <a:r>
                  <a:rPr lang="en-GB" b="1" dirty="0"/>
                  <a:t>Likelihood </a:t>
                </a:r>
                <a:r>
                  <a:rPr lang="en-GB" b="1" dirty="0" err="1"/>
                  <a:t>func</a:t>
                </a:r>
                <a:r>
                  <a:rPr lang="en-GB" dirty="0"/>
                  <a:t>.:</a:t>
                </a:r>
              </a:p>
              <a:p>
                <a:r>
                  <a:rPr lang="en-GB" dirty="0"/>
                  <a:t>R </a:t>
                </a:r>
                <a14:m>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oMath>
                </a14:m>
                <a:r>
                  <a:rPr lang="en-GB" dirty="0"/>
                  <a:t>Binomial (N, p) </a:t>
                </a:r>
              </a:p>
            </p:txBody>
          </p:sp>
        </mc:Choice>
        <mc:Fallback xmlns="">
          <p:sp>
            <p:nvSpPr>
              <p:cNvPr id="11" name="TextBox 10">
                <a:extLst>
                  <a:ext uri="{FF2B5EF4-FFF2-40B4-BE49-F238E27FC236}">
                    <a16:creationId xmlns:a16="http://schemas.microsoft.com/office/drawing/2014/main" id="{C9C1C341-5428-1DC8-DB20-E5E092AB2C45}"/>
                  </a:ext>
                </a:extLst>
              </p:cNvPr>
              <p:cNvSpPr txBox="1">
                <a:spLocks noRot="1" noChangeAspect="1" noMove="1" noResize="1" noEditPoints="1" noAdjustHandles="1" noChangeArrowheads="1" noChangeShapeType="1" noTextEdit="1"/>
              </p:cNvSpPr>
              <p:nvPr/>
            </p:nvSpPr>
            <p:spPr>
              <a:xfrm>
                <a:off x="4851759" y="3805655"/>
                <a:ext cx="2029723" cy="646331"/>
              </a:xfrm>
              <a:prstGeom prst="rect">
                <a:avLst/>
              </a:prstGeom>
              <a:blipFill>
                <a:blip r:embed="rId4"/>
                <a:stretch>
                  <a:fillRect l="-2703" t="-4717" r="-1502" b="-14151"/>
                </a:stretch>
              </a:blipFill>
            </p:spPr>
            <p:txBody>
              <a:bodyPr/>
              <a:lstStyle/>
              <a:p>
                <a:r>
                  <a:rPr lang="en-GB">
                    <a:noFill/>
                  </a:rPr>
                  <a:t> </a:t>
                </a:r>
              </a:p>
            </p:txBody>
          </p:sp>
        </mc:Fallback>
      </mc:AlternateContent>
      <p:sp>
        <p:nvSpPr>
          <p:cNvPr id="13" name="TextBox 12">
            <a:extLst>
              <a:ext uri="{FF2B5EF4-FFF2-40B4-BE49-F238E27FC236}">
                <a16:creationId xmlns:a16="http://schemas.microsoft.com/office/drawing/2014/main" id="{FFEA6857-C6A9-EF6B-90E5-8BF37B9813B4}"/>
              </a:ext>
            </a:extLst>
          </p:cNvPr>
          <p:cNvSpPr txBox="1"/>
          <p:nvPr/>
        </p:nvSpPr>
        <p:spPr>
          <a:xfrm>
            <a:off x="9111343" y="1562524"/>
            <a:ext cx="1032590" cy="369332"/>
          </a:xfrm>
          <a:prstGeom prst="rect">
            <a:avLst/>
          </a:prstGeom>
          <a:noFill/>
        </p:spPr>
        <p:txBody>
          <a:bodyPr wrap="none" rtlCol="0">
            <a:spAutoFit/>
          </a:bodyPr>
          <a:lstStyle/>
          <a:p>
            <a:r>
              <a:rPr lang="en-GB" dirty="0"/>
              <a:t>Posterior</a:t>
            </a:r>
          </a:p>
        </p:txBody>
      </p:sp>
      <p:sp>
        <p:nvSpPr>
          <p:cNvPr id="12" name="TextBox 11">
            <a:extLst>
              <a:ext uri="{FF2B5EF4-FFF2-40B4-BE49-F238E27FC236}">
                <a16:creationId xmlns:a16="http://schemas.microsoft.com/office/drawing/2014/main" id="{7E664057-AF8B-3353-FD5D-E10F21BB6712}"/>
              </a:ext>
            </a:extLst>
          </p:cNvPr>
          <p:cNvSpPr txBox="1"/>
          <p:nvPr/>
        </p:nvSpPr>
        <p:spPr>
          <a:xfrm>
            <a:off x="296562" y="5727481"/>
            <a:ext cx="5314404" cy="923330"/>
          </a:xfrm>
          <a:prstGeom prst="rect">
            <a:avLst/>
          </a:prstGeom>
          <a:noFill/>
        </p:spPr>
        <p:txBody>
          <a:bodyPr wrap="none" rtlCol="0">
            <a:spAutoFit/>
          </a:bodyPr>
          <a:lstStyle/>
          <a:p>
            <a:r>
              <a:rPr lang="en-GB" i="1" dirty="0"/>
              <a:t>p</a:t>
            </a:r>
            <a:r>
              <a:rPr lang="en-GB" dirty="0"/>
              <a:t> = proportion who will vote for Red candidate</a:t>
            </a:r>
          </a:p>
          <a:p>
            <a:r>
              <a:rPr lang="en-GB" i="1" dirty="0"/>
              <a:t>R</a:t>
            </a:r>
            <a:r>
              <a:rPr lang="en-GB" dirty="0"/>
              <a:t> = number of respondents who intend to vote for Red</a:t>
            </a:r>
          </a:p>
          <a:p>
            <a:r>
              <a:rPr lang="en-GB" i="1" dirty="0"/>
              <a:t>N</a:t>
            </a:r>
            <a:r>
              <a:rPr lang="en-GB" dirty="0"/>
              <a:t> = total number of respondents </a:t>
            </a:r>
          </a:p>
        </p:txBody>
      </p:sp>
      <p:sp>
        <p:nvSpPr>
          <p:cNvPr id="15" name="TextBox 14">
            <a:extLst>
              <a:ext uri="{FF2B5EF4-FFF2-40B4-BE49-F238E27FC236}">
                <a16:creationId xmlns:a16="http://schemas.microsoft.com/office/drawing/2014/main" id="{1AD5CECF-6FE2-A12F-759C-E4FBE3E67100}"/>
              </a:ext>
            </a:extLst>
          </p:cNvPr>
          <p:cNvSpPr txBox="1"/>
          <p:nvPr/>
        </p:nvSpPr>
        <p:spPr>
          <a:xfrm>
            <a:off x="1797206" y="1779087"/>
            <a:ext cx="773466" cy="369332"/>
          </a:xfrm>
          <a:prstGeom prst="rect">
            <a:avLst/>
          </a:prstGeom>
          <a:noFill/>
        </p:spPr>
        <p:txBody>
          <a:bodyPr wrap="square" rtlCol="0">
            <a:spAutoFit/>
          </a:bodyPr>
          <a:lstStyle/>
          <a:p>
            <a:r>
              <a:rPr lang="en-GB" dirty="0"/>
              <a:t>Prior</a:t>
            </a:r>
          </a:p>
        </p:txBody>
      </p:sp>
      <p:pic>
        <p:nvPicPr>
          <p:cNvPr id="18" name="Picture 17">
            <a:extLst>
              <a:ext uri="{FF2B5EF4-FFF2-40B4-BE49-F238E27FC236}">
                <a16:creationId xmlns:a16="http://schemas.microsoft.com/office/drawing/2014/main" id="{AF3183E9-9E4D-BE4C-2D3C-D07A4959842F}"/>
              </a:ext>
            </a:extLst>
          </p:cNvPr>
          <p:cNvPicPr>
            <a:picLocks noChangeAspect="1"/>
          </p:cNvPicPr>
          <p:nvPr/>
        </p:nvPicPr>
        <p:blipFill>
          <a:blip r:embed="rId5"/>
          <a:stretch>
            <a:fillRect/>
          </a:stretch>
        </p:blipFill>
        <p:spPr>
          <a:xfrm>
            <a:off x="-37949" y="2148419"/>
            <a:ext cx="3985272" cy="3705617"/>
          </a:xfrm>
          <a:prstGeom prst="rect">
            <a:avLst/>
          </a:prstGeom>
        </p:spPr>
      </p:pic>
      <p:pic>
        <p:nvPicPr>
          <p:cNvPr id="20" name="Picture 19">
            <a:extLst>
              <a:ext uri="{FF2B5EF4-FFF2-40B4-BE49-F238E27FC236}">
                <a16:creationId xmlns:a16="http://schemas.microsoft.com/office/drawing/2014/main" id="{946A65B5-3F5F-E5B4-AA67-E079DB658C85}"/>
              </a:ext>
            </a:extLst>
          </p:cNvPr>
          <p:cNvPicPr>
            <a:picLocks noChangeAspect="1"/>
          </p:cNvPicPr>
          <p:nvPr/>
        </p:nvPicPr>
        <p:blipFill>
          <a:blip r:embed="rId6"/>
          <a:stretch>
            <a:fillRect/>
          </a:stretch>
        </p:blipFill>
        <p:spPr>
          <a:xfrm>
            <a:off x="7015541" y="1865351"/>
            <a:ext cx="5141983" cy="3227897"/>
          </a:xfrm>
          <a:prstGeom prst="rect">
            <a:avLst/>
          </a:prstGeom>
        </p:spPr>
      </p:pic>
    </p:spTree>
    <p:extLst>
      <p:ext uri="{BB962C8B-B14F-4D97-AF65-F5344CB8AC3E}">
        <p14:creationId xmlns:p14="http://schemas.microsoft.com/office/powerpoint/2010/main" val="174443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1F2E41F0-8643-C973-4495-0474F894C8D8}"/>
              </a:ext>
            </a:extLst>
          </p:cNvPr>
          <p:cNvPicPr>
            <a:picLocks noChangeAspect="1"/>
          </p:cNvPicPr>
          <p:nvPr/>
        </p:nvPicPr>
        <p:blipFill>
          <a:blip r:embed="rId3"/>
          <a:stretch>
            <a:fillRect/>
          </a:stretch>
        </p:blipFill>
        <p:spPr>
          <a:xfrm>
            <a:off x="7295742" y="2581109"/>
            <a:ext cx="4869777" cy="3057019"/>
          </a:xfrm>
          <a:prstGeom prst="rect">
            <a:avLst/>
          </a:prstGeom>
        </p:spPr>
      </p:pic>
      <p:pic>
        <p:nvPicPr>
          <p:cNvPr id="22" name="Picture 21">
            <a:extLst>
              <a:ext uri="{FF2B5EF4-FFF2-40B4-BE49-F238E27FC236}">
                <a16:creationId xmlns:a16="http://schemas.microsoft.com/office/drawing/2014/main" id="{00D3A0E7-2453-7A95-0402-0C020C98B0CF}"/>
              </a:ext>
            </a:extLst>
          </p:cNvPr>
          <p:cNvPicPr>
            <a:picLocks noChangeAspect="1"/>
          </p:cNvPicPr>
          <p:nvPr/>
        </p:nvPicPr>
        <p:blipFill>
          <a:blip r:embed="rId4"/>
          <a:stretch>
            <a:fillRect/>
          </a:stretch>
        </p:blipFill>
        <p:spPr>
          <a:xfrm>
            <a:off x="51170" y="2278751"/>
            <a:ext cx="4466304" cy="3359377"/>
          </a:xfrm>
          <a:prstGeom prst="rect">
            <a:avLst/>
          </a:prstGeom>
        </p:spPr>
      </p:pic>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Bayesian analysis</a:t>
            </a:r>
          </a:p>
        </p:txBody>
      </p:sp>
      <p:cxnSp>
        <p:nvCxnSpPr>
          <p:cNvPr id="5" name="Straight Connector 4">
            <a:extLst>
              <a:ext uri="{FF2B5EF4-FFF2-40B4-BE49-F238E27FC236}">
                <a16:creationId xmlns:a16="http://schemas.microsoft.com/office/drawing/2014/main" id="{228A035B-8BDB-A666-9798-B849D338B49A}"/>
              </a:ext>
            </a:extLst>
          </p:cNvPr>
          <p:cNvCxnSpPr/>
          <p:nvPr/>
        </p:nvCxnSpPr>
        <p:spPr>
          <a:xfrm>
            <a:off x="716692" y="3150973"/>
            <a:ext cx="0" cy="2100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566C53-576F-2C1A-34D7-A13F3C3A50F0}"/>
              </a:ext>
            </a:extLst>
          </p:cNvPr>
          <p:cNvCxnSpPr/>
          <p:nvPr/>
        </p:nvCxnSpPr>
        <p:spPr>
          <a:xfrm>
            <a:off x="716692" y="5251622"/>
            <a:ext cx="2607276"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EB667E6-8844-2A7A-D25E-61B46E3B1B9F}"/>
              </a:ext>
            </a:extLst>
          </p:cNvPr>
          <p:cNvSpPr txBox="1"/>
          <p:nvPr/>
        </p:nvSpPr>
        <p:spPr>
          <a:xfrm>
            <a:off x="2280552" y="2004732"/>
            <a:ext cx="638316" cy="369332"/>
          </a:xfrm>
          <a:prstGeom prst="rect">
            <a:avLst/>
          </a:prstGeom>
          <a:noFill/>
        </p:spPr>
        <p:txBody>
          <a:bodyPr wrap="none" rtlCol="0">
            <a:spAutoFit/>
          </a:bodyPr>
          <a:lstStyle/>
          <a:p>
            <a:r>
              <a:rPr lang="en-GB" dirty="0"/>
              <a:t>Prior</a:t>
            </a:r>
          </a:p>
        </p:txBody>
      </p:sp>
      <p:sp>
        <p:nvSpPr>
          <p:cNvPr id="11" name="TextBox 10">
            <a:extLst>
              <a:ext uri="{FF2B5EF4-FFF2-40B4-BE49-F238E27FC236}">
                <a16:creationId xmlns:a16="http://schemas.microsoft.com/office/drawing/2014/main" id="{0DD4E444-54C8-F39E-7E63-B9FB0D8CBFD7}"/>
              </a:ext>
            </a:extLst>
          </p:cNvPr>
          <p:cNvSpPr txBox="1"/>
          <p:nvPr/>
        </p:nvSpPr>
        <p:spPr>
          <a:xfrm>
            <a:off x="5253662" y="1670881"/>
            <a:ext cx="1240340" cy="1200329"/>
          </a:xfrm>
          <a:prstGeom prst="rect">
            <a:avLst/>
          </a:prstGeom>
          <a:noFill/>
        </p:spPr>
        <p:txBody>
          <a:bodyPr wrap="none" rtlCol="0">
            <a:spAutoFit/>
          </a:bodyPr>
          <a:lstStyle/>
          <a:p>
            <a:r>
              <a:rPr lang="en-GB" b="1" dirty="0"/>
              <a:t>New Data</a:t>
            </a:r>
            <a:r>
              <a:rPr lang="en-GB" dirty="0"/>
              <a:t>: </a:t>
            </a:r>
          </a:p>
          <a:p>
            <a:r>
              <a:rPr lang="en-GB" i="1" dirty="0"/>
              <a:t>R</a:t>
            </a:r>
            <a:r>
              <a:rPr lang="en-GB" dirty="0"/>
              <a:t>=29</a:t>
            </a:r>
          </a:p>
          <a:p>
            <a:r>
              <a:rPr lang="en-GB" i="1" dirty="0"/>
              <a:t>N</a:t>
            </a:r>
            <a:r>
              <a:rPr lang="en-GB" dirty="0"/>
              <a:t>=50</a:t>
            </a:r>
          </a:p>
          <a:p>
            <a:r>
              <a:rPr lang="en-GB" i="1" dirty="0"/>
              <a:t>R/N</a:t>
            </a:r>
            <a:r>
              <a:rPr lang="en-GB" dirty="0"/>
              <a:t> = 0.58</a:t>
            </a:r>
          </a:p>
        </p:txBody>
      </p:sp>
      <p:sp>
        <p:nvSpPr>
          <p:cNvPr id="14" name="AutoShape 2">
            <a:extLst>
              <a:ext uri="{FF2B5EF4-FFF2-40B4-BE49-F238E27FC236}">
                <a16:creationId xmlns:a16="http://schemas.microsoft.com/office/drawing/2014/main" id="{89ACC5A3-2168-3505-7E04-35E5FC0328A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TextBox 15">
            <a:extLst>
              <a:ext uri="{FF2B5EF4-FFF2-40B4-BE49-F238E27FC236}">
                <a16:creationId xmlns:a16="http://schemas.microsoft.com/office/drawing/2014/main" id="{86985CF2-E298-B66D-D0CD-2303DA944885}"/>
              </a:ext>
            </a:extLst>
          </p:cNvPr>
          <p:cNvSpPr txBox="1"/>
          <p:nvPr/>
        </p:nvSpPr>
        <p:spPr>
          <a:xfrm>
            <a:off x="9181923" y="2211537"/>
            <a:ext cx="1032590" cy="369332"/>
          </a:xfrm>
          <a:prstGeom prst="rect">
            <a:avLst/>
          </a:prstGeom>
          <a:noFill/>
        </p:spPr>
        <p:txBody>
          <a:bodyPr wrap="none" rtlCol="0">
            <a:spAutoFit/>
          </a:bodyPr>
          <a:lstStyle/>
          <a:p>
            <a:r>
              <a:rPr lang="en-GB" dirty="0"/>
              <a:t>Posterior</a:t>
            </a:r>
          </a:p>
        </p:txBody>
      </p:sp>
      <p:sp>
        <p:nvSpPr>
          <p:cNvPr id="4" name="AutoShape 2">
            <a:extLst>
              <a:ext uri="{FF2B5EF4-FFF2-40B4-BE49-F238E27FC236}">
                <a16:creationId xmlns:a16="http://schemas.microsoft.com/office/drawing/2014/main" id="{1CF4ED36-4757-C670-D1BA-FBB15205E7E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8AF9A66E-D146-AE63-F76D-2F249BF58D5A}"/>
                  </a:ext>
                </a:extLst>
              </p:cNvPr>
              <p:cNvSpPr txBox="1"/>
              <p:nvPr/>
            </p:nvSpPr>
            <p:spPr>
              <a:xfrm>
                <a:off x="4258613" y="4648775"/>
                <a:ext cx="3230441" cy="575542"/>
              </a:xfrm>
              <a:prstGeom prst="rect">
                <a:avLst/>
              </a:prstGeom>
              <a:noFill/>
            </p:spPr>
            <p:txBody>
              <a:bodyPr wrap="square" rtlCol="0">
                <a:spAutoFit/>
              </a:bodyPr>
              <a:lstStyle/>
              <a:p>
                <a:r>
                  <a:rPr lang="en-GB" sz="1600" i="1" dirty="0">
                    <a:latin typeface="Cambria Math" panose="02040503050406030204" pitchFamily="18" charset="0"/>
                    <a:ea typeface="Cambria Math" panose="02040503050406030204" pitchFamily="18" charset="0"/>
                    <a:sym typeface="Wingdings" panose="05000000000000000000" pitchFamily="2" charset="2"/>
                  </a:rPr>
                  <a:t>Pr(p | R, B)  </a:t>
                </a:r>
                <a:r>
                  <a:rPr lang="en-GB" sz="1600" dirty="0">
                    <a:sym typeface="Wingdings" panose="05000000000000000000" pitchFamily="2" charset="2"/>
                  </a:rPr>
                  <a:t>=  </a:t>
                </a:r>
                <a14:m>
                  <m:oMath xmlns:m="http://schemas.openxmlformats.org/officeDocument/2006/math">
                    <m:f>
                      <m:fPr>
                        <m:ctrlPr>
                          <a:rPr lang="en-GB" i="1" smtClean="0">
                            <a:latin typeface="Cambria Math" panose="02040503050406030204" pitchFamily="18" charset="0"/>
                            <a:sym typeface="Wingdings" panose="05000000000000000000" pitchFamily="2" charset="2"/>
                          </a:rPr>
                        </m:ctrlPr>
                      </m:fPr>
                      <m:num>
                        <m:func>
                          <m:funcPr>
                            <m:ctrlPr>
                              <a:rPr lang="en-GB" i="1" smtClean="0">
                                <a:latin typeface="Cambria Math" panose="02040503050406030204" pitchFamily="18" charset="0"/>
                                <a:sym typeface="Wingdings" panose="05000000000000000000" pitchFamily="2" charset="2"/>
                              </a:rPr>
                            </m:ctrlPr>
                          </m:funcPr>
                          <m:fName>
                            <m:r>
                              <a:rPr lang="en-GB" b="0" i="1" baseline="0" smtClean="0">
                                <a:latin typeface="Cambria Math" panose="02040503050406030204" pitchFamily="18" charset="0"/>
                                <a:sym typeface="Wingdings" panose="05000000000000000000" pitchFamily="2" charset="2"/>
                              </a:rPr>
                              <m:t>𝑃𝑟</m:t>
                            </m:r>
                          </m:fName>
                          <m:e>
                            <m:d>
                              <m:dPr>
                                <m:ctrlPr>
                                  <a:rPr lang="en-GB" i="1" smtClean="0">
                                    <a:latin typeface="Cambria Math" panose="02040503050406030204" pitchFamily="18" charset="0"/>
                                    <a:sym typeface="Wingdings" panose="05000000000000000000" pitchFamily="2" charset="2"/>
                                  </a:rPr>
                                </m:ctrlPr>
                              </m:dPr>
                              <m:e>
                                <m:r>
                                  <a:rPr lang="en-GB" b="0" i="1" baseline="0" smtClean="0">
                                    <a:latin typeface="Cambria Math" panose="02040503050406030204" pitchFamily="18" charset="0"/>
                                    <a:sym typeface="Wingdings" panose="05000000000000000000" pitchFamily="2" charset="2"/>
                                  </a:rPr>
                                  <m:t>𝑅</m:t>
                                </m:r>
                                <m:r>
                                  <a:rPr lang="en-GB" b="0" i="1" baseline="0" smtClean="0">
                                    <a:latin typeface="Cambria Math" panose="02040503050406030204" pitchFamily="18" charset="0"/>
                                    <a:sym typeface="Wingdings" panose="05000000000000000000" pitchFamily="2" charset="2"/>
                                  </a:rPr>
                                  <m:t>, </m:t>
                                </m:r>
                                <m:r>
                                  <a:rPr lang="en-GB" b="0" i="1" baseline="0" smtClean="0">
                                    <a:latin typeface="Cambria Math" panose="02040503050406030204" pitchFamily="18" charset="0"/>
                                    <a:sym typeface="Wingdings" panose="05000000000000000000" pitchFamily="2" charset="2"/>
                                  </a:rPr>
                                  <m:t>𝐵</m:t>
                                </m:r>
                                <m:r>
                                  <a:rPr lang="en-GB" b="0" i="1" baseline="0" smtClean="0">
                                    <a:latin typeface="Cambria Math" panose="02040503050406030204" pitchFamily="18" charset="0"/>
                                    <a:sym typeface="Wingdings" panose="05000000000000000000" pitchFamily="2" charset="2"/>
                                  </a:rPr>
                                  <m:t> </m:t>
                                </m:r>
                              </m:e>
                              <m:e>
                                <m:r>
                                  <a:rPr lang="en-GB" b="0" i="1" smtClean="0">
                                    <a:latin typeface="Cambria Math" panose="02040503050406030204" pitchFamily="18" charset="0"/>
                                    <a:sym typeface="Wingdings" panose="05000000000000000000" pitchFamily="2" charset="2"/>
                                  </a:rPr>
                                  <m:t> </m:t>
                                </m:r>
                                <m:r>
                                  <a:rPr lang="en-GB" b="0" i="1" baseline="0" smtClean="0">
                                    <a:latin typeface="Cambria Math" panose="02040503050406030204" pitchFamily="18" charset="0"/>
                                    <a:sym typeface="Wingdings" panose="05000000000000000000" pitchFamily="2" charset="2"/>
                                  </a:rPr>
                                  <m:t>𝑝</m:t>
                                </m:r>
                              </m:e>
                            </m:d>
                          </m:e>
                        </m:func>
                        <m:r>
                          <a:rPr lang="en-GB" b="0" i="1" smtClean="0">
                            <a:latin typeface="Cambria Math" panose="02040503050406030204" pitchFamily="18" charset="0"/>
                            <a:sym typeface="Wingdings" panose="05000000000000000000" pitchFamily="2" charset="2"/>
                          </a:rPr>
                          <m:t> </m:t>
                        </m:r>
                        <m:r>
                          <a:rPr lang="en-GB" b="0" i="1" baseline="0" smtClean="0">
                            <a:latin typeface="Cambria Math" panose="02040503050406030204" pitchFamily="18" charset="0"/>
                            <a:sym typeface="Wingdings" panose="05000000000000000000" pitchFamily="2" charset="2"/>
                          </a:rPr>
                          <m:t>∗  </m:t>
                        </m:r>
                        <m:r>
                          <a:rPr lang="en-GB" b="0" i="1" baseline="0" smtClean="0">
                            <a:latin typeface="Cambria Math" panose="02040503050406030204" pitchFamily="18" charset="0"/>
                            <a:sym typeface="Wingdings" panose="05000000000000000000" pitchFamily="2" charset="2"/>
                          </a:rPr>
                          <m:t>𝑃𝑟</m:t>
                        </m:r>
                        <m:r>
                          <a:rPr lang="en-GB" b="0" i="1" baseline="0" smtClean="0">
                            <a:latin typeface="Cambria Math" panose="02040503050406030204" pitchFamily="18" charset="0"/>
                            <a:sym typeface="Wingdings" panose="05000000000000000000" pitchFamily="2" charset="2"/>
                          </a:rPr>
                          <m:t>⁡(</m:t>
                        </m:r>
                        <m:r>
                          <a:rPr lang="en-GB" b="0" i="1" baseline="0" smtClean="0">
                            <a:latin typeface="Cambria Math" panose="02040503050406030204" pitchFamily="18" charset="0"/>
                            <a:sym typeface="Wingdings" panose="05000000000000000000" pitchFamily="2" charset="2"/>
                          </a:rPr>
                          <m:t>𝑝</m:t>
                        </m:r>
                        <m:r>
                          <a:rPr lang="en-GB" b="0" i="1" baseline="0" smtClean="0">
                            <a:latin typeface="Cambria Math" panose="02040503050406030204" pitchFamily="18" charset="0"/>
                            <a:sym typeface="Wingdings" panose="05000000000000000000" pitchFamily="2" charset="2"/>
                          </a:rPr>
                          <m:t>)  </m:t>
                        </m:r>
                      </m:num>
                      <m:den>
                        <m:r>
                          <a:rPr lang="en-GB" b="0" i="1" smtClean="0">
                            <a:latin typeface="Cambria Math" panose="02040503050406030204" pitchFamily="18" charset="0"/>
                            <a:sym typeface="Wingdings" panose="05000000000000000000" pitchFamily="2" charset="2"/>
                          </a:rPr>
                          <m:t>𝑃𝑟</m:t>
                        </m:r>
                        <m:r>
                          <a:rPr lang="en-GB" b="0" i="1" smtClean="0">
                            <a:latin typeface="Cambria Math" panose="02040503050406030204" pitchFamily="18" charset="0"/>
                            <a:sym typeface="Wingdings" panose="05000000000000000000" pitchFamily="2" charset="2"/>
                          </a:rPr>
                          <m:t>⁡( </m:t>
                        </m:r>
                        <m:r>
                          <a:rPr lang="en-GB" b="0" i="1" smtClean="0">
                            <a:latin typeface="Cambria Math" panose="02040503050406030204" pitchFamily="18" charset="0"/>
                            <a:sym typeface="Wingdings" panose="05000000000000000000" pitchFamily="2" charset="2"/>
                          </a:rPr>
                          <m:t>𝑅</m:t>
                        </m:r>
                        <m:r>
                          <a:rPr lang="en-GB" b="0" i="1" smtClean="0">
                            <a:latin typeface="Cambria Math" panose="02040503050406030204" pitchFamily="18" charset="0"/>
                            <a:sym typeface="Wingdings" panose="05000000000000000000" pitchFamily="2" charset="2"/>
                          </a:rPr>
                          <m:t>, </m:t>
                        </m:r>
                        <m:r>
                          <a:rPr lang="en-GB" b="0" i="1" smtClean="0">
                            <a:latin typeface="Cambria Math" panose="02040503050406030204" pitchFamily="18" charset="0"/>
                            <a:sym typeface="Wingdings" panose="05000000000000000000" pitchFamily="2" charset="2"/>
                          </a:rPr>
                          <m:t>𝐵</m:t>
                        </m:r>
                        <m:r>
                          <a:rPr lang="en-GB" b="0" i="1" smtClean="0">
                            <a:latin typeface="Cambria Math" panose="02040503050406030204" pitchFamily="18" charset="0"/>
                            <a:sym typeface="Wingdings" panose="05000000000000000000" pitchFamily="2" charset="2"/>
                          </a:rPr>
                          <m:t>)</m:t>
                        </m:r>
                      </m:den>
                    </m:f>
                  </m:oMath>
                </a14:m>
                <a:endParaRPr lang="en-GB" i="1" dirty="0"/>
              </a:p>
            </p:txBody>
          </p:sp>
        </mc:Choice>
        <mc:Fallback xmlns="">
          <p:sp>
            <p:nvSpPr>
              <p:cNvPr id="13" name="TextBox 12">
                <a:extLst>
                  <a:ext uri="{FF2B5EF4-FFF2-40B4-BE49-F238E27FC236}">
                    <a16:creationId xmlns:a16="http://schemas.microsoft.com/office/drawing/2014/main" id="{8AF9A66E-D146-AE63-F76D-2F249BF58D5A}"/>
                  </a:ext>
                </a:extLst>
              </p:cNvPr>
              <p:cNvSpPr txBox="1">
                <a:spLocks noRot="1" noChangeAspect="1" noMove="1" noResize="1" noEditPoints="1" noAdjustHandles="1" noChangeArrowheads="1" noChangeShapeType="1" noTextEdit="1"/>
              </p:cNvSpPr>
              <p:nvPr/>
            </p:nvSpPr>
            <p:spPr>
              <a:xfrm>
                <a:off x="4258613" y="4648775"/>
                <a:ext cx="3230441" cy="575542"/>
              </a:xfrm>
              <a:prstGeom prst="rect">
                <a:avLst/>
              </a:prstGeom>
              <a:blipFill>
                <a:blip r:embed="rId5"/>
                <a:stretch>
                  <a:fillRect l="-113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A56393B-F0E7-F7CE-2E4A-D4F179867CBF}"/>
                  </a:ext>
                </a:extLst>
              </p:cNvPr>
              <p:cNvSpPr txBox="1"/>
              <p:nvPr/>
            </p:nvSpPr>
            <p:spPr>
              <a:xfrm>
                <a:off x="4858971" y="3730262"/>
                <a:ext cx="2029723" cy="646331"/>
              </a:xfrm>
              <a:prstGeom prst="rect">
                <a:avLst/>
              </a:prstGeom>
              <a:noFill/>
            </p:spPr>
            <p:txBody>
              <a:bodyPr wrap="none" rtlCol="0">
                <a:spAutoFit/>
              </a:bodyPr>
              <a:lstStyle/>
              <a:p>
                <a:r>
                  <a:rPr lang="en-GB" b="1" dirty="0"/>
                  <a:t>Likelihood </a:t>
                </a:r>
                <a:r>
                  <a:rPr lang="en-GB" b="1" dirty="0" err="1"/>
                  <a:t>func</a:t>
                </a:r>
                <a:r>
                  <a:rPr lang="en-GB" dirty="0"/>
                  <a:t>.:</a:t>
                </a:r>
              </a:p>
              <a:p>
                <a:r>
                  <a:rPr lang="en-GB" dirty="0"/>
                  <a:t>R </a:t>
                </a:r>
                <a14:m>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 </m:t>
                    </m:r>
                  </m:oMath>
                </a14:m>
                <a:r>
                  <a:rPr lang="en-GB" dirty="0"/>
                  <a:t>Binomial (N, p) </a:t>
                </a:r>
              </a:p>
            </p:txBody>
          </p:sp>
        </mc:Choice>
        <mc:Fallback xmlns="">
          <p:sp>
            <p:nvSpPr>
              <p:cNvPr id="6" name="TextBox 5">
                <a:extLst>
                  <a:ext uri="{FF2B5EF4-FFF2-40B4-BE49-F238E27FC236}">
                    <a16:creationId xmlns:a16="http://schemas.microsoft.com/office/drawing/2014/main" id="{1A56393B-F0E7-F7CE-2E4A-D4F179867CBF}"/>
                  </a:ext>
                </a:extLst>
              </p:cNvPr>
              <p:cNvSpPr txBox="1">
                <a:spLocks noRot="1" noChangeAspect="1" noMove="1" noResize="1" noEditPoints="1" noAdjustHandles="1" noChangeArrowheads="1" noChangeShapeType="1" noTextEdit="1"/>
              </p:cNvSpPr>
              <p:nvPr/>
            </p:nvSpPr>
            <p:spPr>
              <a:xfrm>
                <a:off x="4858971" y="3730262"/>
                <a:ext cx="2029723" cy="646331"/>
              </a:xfrm>
              <a:prstGeom prst="rect">
                <a:avLst/>
              </a:prstGeom>
              <a:blipFill>
                <a:blip r:embed="rId6"/>
                <a:stretch>
                  <a:fillRect l="-2402" t="-5660" r="-1802" b="-14151"/>
                </a:stretch>
              </a:blipFill>
            </p:spPr>
            <p:txBody>
              <a:bodyPr/>
              <a:lstStyle/>
              <a:p>
                <a:r>
                  <a:rPr lang="en-GB">
                    <a:noFill/>
                  </a:rPr>
                  <a:t> </a:t>
                </a:r>
              </a:p>
            </p:txBody>
          </p:sp>
        </mc:Fallback>
      </mc:AlternateContent>
      <p:sp>
        <p:nvSpPr>
          <p:cNvPr id="17" name="Oval 16">
            <a:extLst>
              <a:ext uri="{FF2B5EF4-FFF2-40B4-BE49-F238E27FC236}">
                <a16:creationId xmlns:a16="http://schemas.microsoft.com/office/drawing/2014/main" id="{E95090E6-574A-27B5-43AB-8736365B467B}"/>
              </a:ext>
            </a:extLst>
          </p:cNvPr>
          <p:cNvSpPr/>
          <p:nvPr/>
        </p:nvSpPr>
        <p:spPr>
          <a:xfrm>
            <a:off x="4178236" y="1397479"/>
            <a:ext cx="3310817" cy="4882551"/>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0B9FCFF3-FF6A-2301-393F-F4AA4AD4D5FB}"/>
              </a:ext>
            </a:extLst>
          </p:cNvPr>
          <p:cNvSpPr txBox="1"/>
          <p:nvPr/>
        </p:nvSpPr>
        <p:spPr>
          <a:xfrm>
            <a:off x="296562" y="5727481"/>
            <a:ext cx="5314404" cy="923330"/>
          </a:xfrm>
          <a:prstGeom prst="rect">
            <a:avLst/>
          </a:prstGeom>
          <a:noFill/>
        </p:spPr>
        <p:txBody>
          <a:bodyPr wrap="none" rtlCol="0">
            <a:spAutoFit/>
          </a:bodyPr>
          <a:lstStyle/>
          <a:p>
            <a:r>
              <a:rPr lang="en-GB" i="1" dirty="0"/>
              <a:t>p</a:t>
            </a:r>
            <a:r>
              <a:rPr lang="en-GB" dirty="0"/>
              <a:t> = proportion who will vote for Red candidate</a:t>
            </a:r>
          </a:p>
          <a:p>
            <a:r>
              <a:rPr lang="en-GB" i="1" dirty="0"/>
              <a:t>R</a:t>
            </a:r>
            <a:r>
              <a:rPr lang="en-GB" dirty="0"/>
              <a:t> = number of respondents who intend to vote for Red</a:t>
            </a:r>
          </a:p>
          <a:p>
            <a:r>
              <a:rPr lang="en-GB" i="1" dirty="0"/>
              <a:t>N</a:t>
            </a:r>
            <a:r>
              <a:rPr lang="en-GB" dirty="0"/>
              <a:t> = total number of respondents </a:t>
            </a:r>
          </a:p>
        </p:txBody>
      </p:sp>
      <p:sp>
        <p:nvSpPr>
          <p:cNvPr id="20" name="AutoShape 2">
            <a:extLst>
              <a:ext uri="{FF2B5EF4-FFF2-40B4-BE49-F238E27FC236}">
                <a16:creationId xmlns:a16="http://schemas.microsoft.com/office/drawing/2014/main" id="{4B3A1F00-8535-94FF-BEBF-6EF3F6FBD9B8}"/>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AutoShape 4">
            <a:extLst>
              <a:ext uri="{FF2B5EF4-FFF2-40B4-BE49-F238E27FC236}">
                <a16:creationId xmlns:a16="http://schemas.microsoft.com/office/drawing/2014/main" id="{762ECBC9-D749-1639-58D7-39DDEC77DAD4}"/>
              </a:ext>
            </a:extLst>
          </p:cNvPr>
          <p:cNvSpPr>
            <a:spLocks noChangeAspect="1" noChangeArrowheads="1"/>
          </p:cNvSpPr>
          <p:nvPr/>
        </p:nvSpPr>
        <p:spPr bwMode="auto">
          <a:xfrm>
            <a:off x="6400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 name="AutoShape 6">
            <a:extLst>
              <a:ext uri="{FF2B5EF4-FFF2-40B4-BE49-F238E27FC236}">
                <a16:creationId xmlns:a16="http://schemas.microsoft.com/office/drawing/2014/main" id="{A76DD12F-B85F-6A28-2E58-EBFA4884F85B}"/>
              </a:ext>
            </a:extLst>
          </p:cNvPr>
          <p:cNvSpPr>
            <a:spLocks noChangeAspect="1" noChangeArrowheads="1"/>
          </p:cNvSpPr>
          <p:nvPr/>
        </p:nvSpPr>
        <p:spPr bwMode="auto">
          <a:xfrm>
            <a:off x="6553200" y="3886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11931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2847</Words>
  <Application>Microsoft Office PowerPoint</Application>
  <PresentationFormat>Widescreen</PresentationFormat>
  <Paragraphs>148</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Cambria Math</vt:lpstr>
      <vt:lpstr>Courier New</vt:lpstr>
      <vt:lpstr>Office Theme</vt:lpstr>
      <vt:lpstr>1_Office Theme</vt:lpstr>
      <vt:lpstr>An Introduction to Bayesian Regression Part #1</vt:lpstr>
      <vt:lpstr> Summary</vt:lpstr>
      <vt:lpstr> Bayesian approach</vt:lpstr>
      <vt:lpstr> Conventional Methods (Frequentist)</vt:lpstr>
      <vt:lpstr> Bayesian Analysis</vt:lpstr>
      <vt:lpstr> Bayesian analysis</vt:lpstr>
      <vt:lpstr> Bayesian analysis</vt:lpstr>
      <vt:lpstr> Bayesian analysis</vt:lpstr>
      <vt:lpstr> Bayesian analysis</vt:lpstr>
      <vt:lpstr> Sampling to summarise</vt:lpstr>
      <vt:lpstr> Bayesian Analysis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37</cp:revision>
  <dcterms:created xsi:type="dcterms:W3CDTF">2023-12-04T10:41:11Z</dcterms:created>
  <dcterms:modified xsi:type="dcterms:W3CDTF">2024-04-16T12:01:24Z</dcterms:modified>
</cp:coreProperties>
</file>